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1" r:id="rId1"/>
  </p:sldMasterIdLst>
  <p:notesMasterIdLst>
    <p:notesMasterId r:id="rId160"/>
  </p:notesMasterIdLst>
  <p:handoutMasterIdLst>
    <p:handoutMasterId r:id="rId161"/>
  </p:handoutMasterIdLst>
  <p:sldIdLst>
    <p:sldId id="321" r:id="rId2"/>
    <p:sldId id="377" r:id="rId3"/>
    <p:sldId id="477" r:id="rId4"/>
    <p:sldId id="376" r:id="rId5"/>
    <p:sldId id="338" r:id="rId6"/>
    <p:sldId id="375" r:id="rId7"/>
    <p:sldId id="373" r:id="rId8"/>
    <p:sldId id="374" r:id="rId9"/>
    <p:sldId id="343" r:id="rId10"/>
    <p:sldId id="481" r:id="rId11"/>
    <p:sldId id="482" r:id="rId12"/>
    <p:sldId id="483" r:id="rId13"/>
    <p:sldId id="484" r:id="rId14"/>
    <p:sldId id="485" r:id="rId15"/>
    <p:sldId id="486" r:id="rId16"/>
    <p:sldId id="381" r:id="rId17"/>
    <p:sldId id="460" r:id="rId18"/>
    <p:sldId id="516" r:id="rId19"/>
    <p:sldId id="517" r:id="rId20"/>
    <p:sldId id="523" r:id="rId21"/>
    <p:sldId id="524" r:id="rId22"/>
    <p:sldId id="522" r:id="rId23"/>
    <p:sldId id="518" r:id="rId24"/>
    <p:sldId id="521" r:id="rId25"/>
    <p:sldId id="520" r:id="rId26"/>
    <p:sldId id="348" r:id="rId27"/>
    <p:sldId id="349" r:id="rId28"/>
    <p:sldId id="350" r:id="rId29"/>
    <p:sldId id="526" r:id="rId30"/>
    <p:sldId id="540" r:id="rId31"/>
    <p:sldId id="541" r:id="rId32"/>
    <p:sldId id="539" r:id="rId33"/>
    <p:sldId id="527" r:id="rId34"/>
    <p:sldId id="528" r:id="rId35"/>
    <p:sldId id="529" r:id="rId36"/>
    <p:sldId id="530" r:id="rId37"/>
    <p:sldId id="531" r:id="rId38"/>
    <p:sldId id="532" r:id="rId39"/>
    <p:sldId id="533" r:id="rId40"/>
    <p:sldId id="534" r:id="rId41"/>
    <p:sldId id="535" r:id="rId42"/>
    <p:sldId id="536" r:id="rId43"/>
    <p:sldId id="537" r:id="rId44"/>
    <p:sldId id="538" r:id="rId45"/>
    <p:sldId id="428" r:id="rId46"/>
    <p:sldId id="455" r:id="rId47"/>
    <p:sldId id="505" r:id="rId48"/>
    <p:sldId id="506" r:id="rId49"/>
    <p:sldId id="507" r:id="rId50"/>
    <p:sldId id="502" r:id="rId51"/>
    <p:sldId id="503" r:id="rId52"/>
    <p:sldId id="504" r:id="rId53"/>
    <p:sldId id="454" r:id="rId54"/>
    <p:sldId id="429" r:id="rId55"/>
    <p:sldId id="430" r:id="rId56"/>
    <p:sldId id="344" r:id="rId57"/>
    <p:sldId id="342" r:id="rId58"/>
    <p:sldId id="354" r:id="rId59"/>
    <p:sldId id="346" r:id="rId60"/>
    <p:sldId id="347" r:id="rId61"/>
    <p:sldId id="431" r:id="rId62"/>
    <p:sldId id="432" r:id="rId63"/>
    <p:sldId id="433" r:id="rId64"/>
    <p:sldId id="434" r:id="rId65"/>
    <p:sldId id="352" r:id="rId66"/>
    <p:sldId id="353" r:id="rId67"/>
    <p:sldId id="393" r:id="rId68"/>
    <p:sldId id="508" r:id="rId69"/>
    <p:sldId id="509" r:id="rId70"/>
    <p:sldId id="436" r:id="rId71"/>
    <p:sldId id="437" r:id="rId72"/>
    <p:sldId id="438" r:id="rId73"/>
    <p:sldId id="462" r:id="rId74"/>
    <p:sldId id="463" r:id="rId75"/>
    <p:sldId id="464" r:id="rId76"/>
    <p:sldId id="356" r:id="rId77"/>
    <p:sldId id="355" r:id="rId78"/>
    <p:sldId id="465" r:id="rId79"/>
    <p:sldId id="466" r:id="rId80"/>
    <p:sldId id="467" r:id="rId81"/>
    <p:sldId id="468" r:id="rId82"/>
    <p:sldId id="415" r:id="rId83"/>
    <p:sldId id="416" r:id="rId84"/>
    <p:sldId id="417" r:id="rId85"/>
    <p:sldId id="418" r:id="rId86"/>
    <p:sldId id="419" r:id="rId87"/>
    <p:sldId id="420" r:id="rId88"/>
    <p:sldId id="525" r:id="rId89"/>
    <p:sldId id="421" r:id="rId90"/>
    <p:sldId id="461" r:id="rId91"/>
    <p:sldId id="357" r:id="rId92"/>
    <p:sldId id="358" r:id="rId93"/>
    <p:sldId id="359" r:id="rId94"/>
    <p:sldId id="546" r:id="rId95"/>
    <p:sldId id="547" r:id="rId96"/>
    <p:sldId id="548" r:id="rId97"/>
    <p:sldId id="549" r:id="rId98"/>
    <p:sldId id="545" r:id="rId99"/>
    <p:sldId id="360" r:id="rId100"/>
    <p:sldId id="394" r:id="rId101"/>
    <p:sldId id="395" r:id="rId102"/>
    <p:sldId id="396" r:id="rId103"/>
    <p:sldId id="397" r:id="rId104"/>
    <p:sldId id="401" r:id="rId105"/>
    <p:sldId id="406" r:id="rId106"/>
    <p:sldId id="407" r:id="rId107"/>
    <p:sldId id="361" r:id="rId108"/>
    <p:sldId id="370" r:id="rId109"/>
    <p:sldId id="362" r:id="rId110"/>
    <p:sldId id="423" r:id="rId111"/>
    <p:sldId id="442" r:id="rId112"/>
    <p:sldId id="425" r:id="rId113"/>
    <p:sldId id="489" r:id="rId114"/>
    <p:sldId id="426" r:id="rId115"/>
    <p:sldId id="427" r:id="rId116"/>
    <p:sldId id="480" r:id="rId117"/>
    <p:sldId id="478" r:id="rId118"/>
    <p:sldId id="479" r:id="rId119"/>
    <p:sldId id="493" r:id="rId120"/>
    <p:sldId id="542" r:id="rId121"/>
    <p:sldId id="513" r:id="rId122"/>
    <p:sldId id="494" r:id="rId123"/>
    <p:sldId id="497" r:id="rId124"/>
    <p:sldId id="384" r:id="rId125"/>
    <p:sldId id="398" r:id="rId126"/>
    <p:sldId id="514" r:id="rId127"/>
    <p:sldId id="515" r:id="rId128"/>
    <p:sldId id="451" r:id="rId129"/>
    <p:sldId id="470" r:id="rId130"/>
    <p:sldId id="435" r:id="rId131"/>
    <p:sldId id="399" r:id="rId132"/>
    <p:sldId id="400" r:id="rId133"/>
    <p:sldId id="449" r:id="rId134"/>
    <p:sldId id="510" r:id="rId135"/>
    <p:sldId id="448" r:id="rId136"/>
    <p:sldId id="501" r:id="rId137"/>
    <p:sldId id="471" r:id="rId138"/>
    <p:sldId id="475" r:id="rId139"/>
    <p:sldId id="476" r:id="rId140"/>
    <p:sldId id="474" r:id="rId141"/>
    <p:sldId id="473" r:id="rId142"/>
    <p:sldId id="472" r:id="rId143"/>
    <p:sldId id="498" r:id="rId144"/>
    <p:sldId id="500" r:id="rId145"/>
    <p:sldId id="495" r:id="rId146"/>
    <p:sldId id="511" r:id="rId147"/>
    <p:sldId id="543" r:id="rId148"/>
    <p:sldId id="544" r:id="rId149"/>
    <p:sldId id="499" r:id="rId150"/>
    <p:sldId id="512" r:id="rId151"/>
    <p:sldId id="367" r:id="rId152"/>
    <p:sldId id="368" r:id="rId153"/>
    <p:sldId id="369" r:id="rId154"/>
    <p:sldId id="372" r:id="rId155"/>
    <p:sldId id="439" r:id="rId156"/>
    <p:sldId id="440" r:id="rId157"/>
    <p:sldId id="378" r:id="rId158"/>
    <p:sldId id="322" r:id="rId159"/>
  </p:sldIdLst>
  <p:sldSz cx="9906000" cy="6858000" type="A4"/>
  <p:notesSz cx="9928225" cy="6797675"/>
  <p:custDataLst>
    <p:tags r:id="rId162"/>
  </p:custDataLst>
  <p:defaultTextStyle>
    <a:defPPr>
      <a:defRPr lang="en-US"/>
    </a:defPPr>
    <a:lvl1pPr marL="0" algn="l" defTabSz="429814" rtl="0" eaLnBrk="1" latinLnBrk="0" hangingPunct="1">
      <a:defRPr sz="1692" kern="1200">
        <a:solidFill>
          <a:schemeClr val="tx1"/>
        </a:solidFill>
        <a:latin typeface="+mn-lt"/>
        <a:ea typeface="+mn-ea"/>
        <a:cs typeface="+mn-cs"/>
      </a:defRPr>
    </a:lvl1pPr>
    <a:lvl2pPr marL="429814" algn="l" defTabSz="429814" rtl="0" eaLnBrk="1" latinLnBrk="0" hangingPunct="1">
      <a:defRPr sz="1692" kern="1200">
        <a:solidFill>
          <a:schemeClr val="tx1"/>
        </a:solidFill>
        <a:latin typeface="+mn-lt"/>
        <a:ea typeface="+mn-ea"/>
        <a:cs typeface="+mn-cs"/>
      </a:defRPr>
    </a:lvl2pPr>
    <a:lvl3pPr marL="859627" algn="l" defTabSz="429814" rtl="0" eaLnBrk="1" latinLnBrk="0" hangingPunct="1">
      <a:defRPr sz="1692" kern="1200">
        <a:solidFill>
          <a:schemeClr val="tx1"/>
        </a:solidFill>
        <a:latin typeface="+mn-lt"/>
        <a:ea typeface="+mn-ea"/>
        <a:cs typeface="+mn-cs"/>
      </a:defRPr>
    </a:lvl3pPr>
    <a:lvl4pPr marL="1289441" algn="l" defTabSz="429814" rtl="0" eaLnBrk="1" latinLnBrk="0" hangingPunct="1">
      <a:defRPr sz="1692" kern="1200">
        <a:solidFill>
          <a:schemeClr val="tx1"/>
        </a:solidFill>
        <a:latin typeface="+mn-lt"/>
        <a:ea typeface="+mn-ea"/>
        <a:cs typeface="+mn-cs"/>
      </a:defRPr>
    </a:lvl4pPr>
    <a:lvl5pPr marL="1719255" algn="l" defTabSz="429814" rtl="0" eaLnBrk="1" latinLnBrk="0" hangingPunct="1">
      <a:defRPr sz="1692" kern="1200">
        <a:solidFill>
          <a:schemeClr val="tx1"/>
        </a:solidFill>
        <a:latin typeface="+mn-lt"/>
        <a:ea typeface="+mn-ea"/>
        <a:cs typeface="+mn-cs"/>
      </a:defRPr>
    </a:lvl5pPr>
    <a:lvl6pPr marL="2149069" algn="l" defTabSz="429814" rtl="0" eaLnBrk="1" latinLnBrk="0" hangingPunct="1">
      <a:defRPr sz="1692" kern="1200">
        <a:solidFill>
          <a:schemeClr val="tx1"/>
        </a:solidFill>
        <a:latin typeface="+mn-lt"/>
        <a:ea typeface="+mn-ea"/>
        <a:cs typeface="+mn-cs"/>
      </a:defRPr>
    </a:lvl6pPr>
    <a:lvl7pPr marL="2578882" algn="l" defTabSz="429814" rtl="0" eaLnBrk="1" latinLnBrk="0" hangingPunct="1">
      <a:defRPr sz="1692" kern="1200">
        <a:solidFill>
          <a:schemeClr val="tx1"/>
        </a:solidFill>
        <a:latin typeface="+mn-lt"/>
        <a:ea typeface="+mn-ea"/>
        <a:cs typeface="+mn-cs"/>
      </a:defRPr>
    </a:lvl7pPr>
    <a:lvl8pPr marL="3008696" algn="l" defTabSz="429814" rtl="0" eaLnBrk="1" latinLnBrk="0" hangingPunct="1">
      <a:defRPr sz="1692" kern="1200">
        <a:solidFill>
          <a:schemeClr val="tx1"/>
        </a:solidFill>
        <a:latin typeface="+mn-lt"/>
        <a:ea typeface="+mn-ea"/>
        <a:cs typeface="+mn-cs"/>
      </a:defRPr>
    </a:lvl8pPr>
    <a:lvl9pPr marL="3438510" algn="l" defTabSz="429814" rtl="0" eaLnBrk="1" latinLnBrk="0" hangingPunct="1">
      <a:defRPr sz="1692"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769" userDrawn="1">
          <p15:clr>
            <a:srgbClr val="A4A3A4"/>
          </p15:clr>
        </p15:guide>
        <p15:guide id="2" pos="520" userDrawn="1">
          <p15:clr>
            <a:srgbClr val="A4A3A4"/>
          </p15:clr>
        </p15:guide>
        <p15:guide id="3" pos="5673" userDrawn="1">
          <p15:clr>
            <a:srgbClr val="A4A3A4"/>
          </p15:clr>
        </p15:guide>
        <p15:guide id="5" orient="horz" pos="635" userDrawn="1">
          <p15:clr>
            <a:srgbClr val="A4A3A4"/>
          </p15:clr>
        </p15:guide>
        <p15:guide id="6" orient="horz" pos="456" userDrawn="1">
          <p15:clr>
            <a:srgbClr val="A4A3A4"/>
          </p15:clr>
        </p15:guide>
        <p15:guide id="7" orient="horz" pos="4113" userDrawn="1">
          <p15:clr>
            <a:srgbClr val="A4A3A4"/>
          </p15:clr>
        </p15:guide>
        <p15:guide id="8" orient="horz" pos="1224" userDrawn="1">
          <p15:clr>
            <a:srgbClr val="A4A3A4"/>
          </p15:clr>
        </p15:guide>
        <p15:guide id="9" orient="horz" pos="528" userDrawn="1">
          <p15:clr>
            <a:srgbClr val="A4A3A4"/>
          </p15:clr>
        </p15:guide>
        <p15:guide id="10" orient="horz" pos="833" userDrawn="1">
          <p15:clr>
            <a:srgbClr val="A4A3A4"/>
          </p15:clr>
        </p15:guide>
        <p15:guide id="11" pos="3011" userDrawn="1">
          <p15:clr>
            <a:srgbClr val="A4A3A4"/>
          </p15:clr>
        </p15:guide>
        <p15:guide id="12" pos="5731" userDrawn="1">
          <p15:clr>
            <a:srgbClr val="A4A3A4"/>
          </p15:clr>
        </p15:guide>
        <p15:guide id="13" pos="1511" userDrawn="1">
          <p15:clr>
            <a:srgbClr val="A4A3A4"/>
          </p15:clr>
        </p15:guide>
        <p15:guide id="14" pos="3229" userDrawn="1">
          <p15:clr>
            <a:srgbClr val="A4A3A4"/>
          </p15:clr>
        </p15:guide>
        <p15:guide id="15" pos="518" userDrawn="1">
          <p15:clr>
            <a:srgbClr val="A4A3A4"/>
          </p15:clr>
        </p15:guide>
        <p15:guide id="16" orient="horz" pos="656" userDrawn="1">
          <p15:clr>
            <a:srgbClr val="A4A3A4"/>
          </p15:clr>
        </p15:guide>
        <p15:guide id="17" orient="horz" pos="429" userDrawn="1">
          <p15:clr>
            <a:srgbClr val="A4A3A4"/>
          </p15:clr>
        </p15:guide>
        <p15:guide id="18" orient="horz" pos="2036" userDrawn="1">
          <p15:clr>
            <a:srgbClr val="A4A3A4"/>
          </p15:clr>
        </p15:guide>
        <p15:guide id="19" orient="horz" pos="629" userDrawn="1">
          <p15:clr>
            <a:srgbClr val="A4A3A4"/>
          </p15:clr>
        </p15:guide>
        <p15:guide id="20" orient="horz" pos="1393" userDrawn="1">
          <p15:clr>
            <a:srgbClr val="A4A3A4"/>
          </p15:clr>
        </p15:guide>
        <p15:guide id="21" pos="1071" userDrawn="1">
          <p15:clr>
            <a:srgbClr val="A4A3A4"/>
          </p15:clr>
        </p15:guide>
        <p15:guide id="22" pos="1395" userDrawn="1">
          <p15:clr>
            <a:srgbClr val="A4A3A4"/>
          </p15:clr>
        </p15:guide>
        <p15:guide id="23" pos="152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8D"/>
    <a:srgbClr val="EAAA00"/>
    <a:srgbClr val="005EB8"/>
    <a:srgbClr val="4A3698"/>
    <a:srgbClr val="483698"/>
    <a:srgbClr val="470A68"/>
    <a:srgbClr val="6D2077"/>
    <a:srgbClr val="0091DA"/>
    <a:srgbClr val="00A3A1"/>
    <a:srgbClr val="C6007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206" autoAdjust="0"/>
    <p:restoredTop sz="94760" autoAdjust="0"/>
  </p:normalViewPr>
  <p:slideViewPr>
    <p:cSldViewPr snapToGrid="0">
      <p:cViewPr varScale="1">
        <p:scale>
          <a:sx n="72" d="100"/>
          <a:sy n="72" d="100"/>
        </p:scale>
        <p:origin x="1290" y="66"/>
      </p:cViewPr>
      <p:guideLst>
        <p:guide orient="horz" pos="3769"/>
        <p:guide pos="520"/>
        <p:guide pos="5673"/>
        <p:guide orient="horz" pos="635"/>
        <p:guide orient="horz" pos="456"/>
        <p:guide orient="horz" pos="4113"/>
        <p:guide orient="horz" pos="1224"/>
        <p:guide orient="horz" pos="528"/>
        <p:guide orient="horz" pos="833"/>
        <p:guide pos="3011"/>
        <p:guide pos="5731"/>
        <p:guide pos="1511"/>
        <p:guide pos="3229"/>
        <p:guide pos="518"/>
        <p:guide orient="horz" pos="656"/>
        <p:guide orient="horz" pos="429"/>
        <p:guide orient="horz" pos="2036"/>
        <p:guide orient="horz" pos="629"/>
        <p:guide orient="horz" pos="1393"/>
        <p:guide pos="1071"/>
        <p:guide pos="1395"/>
        <p:guide pos="152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94" d="100"/>
          <a:sy n="94" d="100"/>
        </p:scale>
        <p:origin x="966" y="72"/>
      </p:cViewPr>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notesMaster" Target="notesMasters/notesMaster1.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handoutMaster" Target="handoutMasters/handoutMaster1.xml"/><Relationship Id="rId16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tags" Target="tags/tag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presProps" Target="pres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theme" Target="theme/theme1.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s>
</file>

<file path=ppt/diagrams/colors1.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5_5">
  <dgm:title val=""/>
  <dgm:desc val=""/>
  <dgm:catLst>
    <dgm:cat type="accent5" pri="11500"/>
  </dgm:catLst>
  <dgm:styleLbl name="node0">
    <dgm:fillClrLst meth="cycle">
      <a:schemeClr val="accent5">
        <a:alpha val="80000"/>
      </a:schemeClr>
    </dgm:fillClrLst>
    <dgm:linClrLst meth="repeat">
      <a:schemeClr val="lt1"/>
    </dgm:linClrLst>
    <dgm:effectClrLst/>
    <dgm:txLinClrLst/>
    <dgm:txFillClrLst/>
    <dgm:txEffectClrLst/>
  </dgm:styleLbl>
  <dgm:styleLbl name="node1">
    <dgm:fillClrLst>
      <a:schemeClr val="accent5">
        <a:alpha val="90000"/>
      </a:schemeClr>
      <a:schemeClr val="accent5">
        <a:alpha val="50000"/>
      </a:schemeClr>
    </dgm:fillClrLst>
    <dgm:linClrLst meth="repeat">
      <a:schemeClr val="lt1"/>
    </dgm:linClrLst>
    <dgm:effectClrLst/>
    <dgm:txLinClrLst/>
    <dgm:txFillClrLst/>
    <dgm:txEffectClrLst/>
  </dgm:styleLbl>
  <dgm:styleLbl name="alignNode1">
    <dgm:fillClrLst>
      <a:schemeClr val="accent5">
        <a:alpha val="90000"/>
      </a:schemeClr>
      <a:schemeClr val="accent5">
        <a:alpha val="50000"/>
      </a:schemeClr>
    </dgm:fillClrLst>
    <dgm:linClrLst>
      <a:schemeClr val="accent5">
        <a:alpha val="90000"/>
      </a:schemeClr>
      <a:schemeClr val="accent5">
        <a:alpha val="50000"/>
      </a:schemeClr>
    </dgm:linClrLst>
    <dgm:effectClrLst/>
    <dgm:txLinClrLst/>
    <dgm:txFillClrLst/>
    <dgm:txEffectClrLst/>
  </dgm:styleLbl>
  <dgm:styleLbl name="lnNode1">
    <dgm:fillClrLst>
      <a:schemeClr val="accent5">
        <a:shade val="90000"/>
      </a:schemeClr>
      <a:schemeClr val="accent5">
        <a:alpha val="50000"/>
        <a:tint val="5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alpha val="20000"/>
      </a:schemeClr>
    </dgm:fillClrLst>
    <dgm:linClrLst meth="repeat">
      <a:schemeClr val="lt1"/>
    </dgm:linClrLst>
    <dgm:effectClrLst/>
    <dgm:txLinClrLst/>
    <dgm:txFillClrLst/>
    <dgm:txEffectClrLst/>
  </dgm:styleLbl>
  <dgm:styleLbl name="node2">
    <dgm:fillClrLst>
      <a:schemeClr val="accent5">
        <a:alpha val="70000"/>
      </a:schemeClr>
    </dgm:fillClrLst>
    <dgm:linClrLst meth="repeat">
      <a:schemeClr val="lt1"/>
    </dgm:linClrLst>
    <dgm:effectClrLst/>
    <dgm:txLinClrLst/>
    <dgm:txFillClrLst/>
    <dgm:txEffectClrLst/>
  </dgm:styleLbl>
  <dgm:styleLbl name="node3">
    <dgm:fillClrLst>
      <a:schemeClr val="accent5">
        <a:alpha val="50000"/>
      </a:schemeClr>
    </dgm:fillClrLst>
    <dgm:linClrLst meth="repeat">
      <a:schemeClr val="lt1"/>
    </dgm:linClrLst>
    <dgm:effectClrLst/>
    <dgm:txLinClrLst/>
    <dgm:txFillClrLst/>
    <dgm:txEffectClrLst/>
  </dgm:styleLbl>
  <dgm:styleLbl name="node4">
    <dgm:fillClrLst>
      <a:schemeClr val="accent5">
        <a:alpha val="30000"/>
      </a:schemeClr>
    </dgm:fillClrLst>
    <dgm:linClrLst meth="repeat">
      <a:schemeClr val="lt1"/>
    </dgm:linClrLst>
    <dgm:effectClrLst/>
    <dgm:txLinClrLst/>
    <dgm:txFillClrLst/>
    <dgm:txEffectClrLst/>
  </dgm:styleLbl>
  <dgm:styleLbl name="fgImgPlace1">
    <dgm:fillClrLst>
      <a:schemeClr val="accent5">
        <a:tint val="50000"/>
        <a:alpha val="90000"/>
      </a:schemeClr>
      <a:schemeClr val="accent5">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f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b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sibTrans1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alpha val="90000"/>
      </a:schemeClr>
    </dgm:fillClrLst>
    <dgm:linClrLst meth="repeat">
      <a:schemeClr val="lt1"/>
    </dgm:linClrLst>
    <dgm:effectClrLst/>
    <dgm:txLinClrLst/>
    <dgm:txFillClrLst/>
    <dgm:txEffectClrLst/>
  </dgm:styleLbl>
  <dgm:styleLbl name="asst1">
    <dgm:fillClrLst meth="repeat">
      <a:schemeClr val="accent5">
        <a:alpha val="90000"/>
      </a:schemeClr>
    </dgm:fillClrLst>
    <dgm:linClrLst meth="repeat">
      <a:schemeClr val="lt1"/>
    </dgm:linClrLst>
    <dgm:effectClrLst/>
    <dgm:txLinClrLst/>
    <dgm:txFillClrLst/>
    <dgm:txEffectClrLst/>
  </dgm:styleLbl>
  <dgm:styleLbl name="asst2">
    <dgm:fillClrLst>
      <a:schemeClr val="accent5">
        <a:alpha val="90000"/>
      </a:schemeClr>
    </dgm:fillClrLst>
    <dgm:linClrLst meth="repeat">
      <a:schemeClr val="lt1"/>
    </dgm:linClrLst>
    <dgm:effectClrLst/>
    <dgm:txLinClrLst/>
    <dgm:txFillClrLst/>
    <dgm:txEffectClrLst/>
  </dgm:styleLbl>
  <dgm:styleLbl name="asst3">
    <dgm:fillClrLst>
      <a:schemeClr val="accent5">
        <a:alpha val="70000"/>
      </a:schemeClr>
    </dgm:fillClrLst>
    <dgm:linClrLst meth="repeat">
      <a:schemeClr val="lt1"/>
    </dgm:linClrLst>
    <dgm:effectClrLst/>
    <dgm:txLinClrLst/>
    <dgm:txFillClrLst/>
    <dgm:txEffectClrLst/>
  </dgm:styleLbl>
  <dgm:styleLbl name="asst4">
    <dgm:fillClrLst>
      <a:schemeClr val="accent5">
        <a:alpha val="50000"/>
      </a:schemeClr>
    </dgm:fillClrLst>
    <dgm:linClrLst meth="repeat">
      <a:schemeClr val="lt1"/>
    </dgm:linClrLst>
    <dgm:effectClrLst/>
    <dgm:txLinClrLst/>
    <dgm:txFillClrLst/>
    <dgm:txEffectClrLst/>
  </dgm:styleLbl>
  <dgm:styleLbl name="parChTrans2D1">
    <dgm:fillClrLst meth="repeat">
      <a:schemeClr val="accent5">
        <a:shade val="8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a:schemeClr val="accent5">
        <a:alpha val="90000"/>
        <a:tint val="40000"/>
      </a:schemeClr>
      <a:schemeClr val="accent5">
        <a:alpha val="5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FF5B6AB-545B-4DF8-9B7A-A5850D301CB2}" type="doc">
      <dgm:prSet loTypeId="urn:microsoft.com/office/officeart/2005/8/layout/hierarchy5" loCatId="hierarchy" qsTypeId="urn:microsoft.com/office/officeart/2005/8/quickstyle/simple1" qsCatId="simple" csTypeId="urn:microsoft.com/office/officeart/2005/8/colors/accent1_5" csCatId="accent1" phldr="1"/>
      <dgm:spPr/>
      <dgm:t>
        <a:bodyPr/>
        <a:lstStyle/>
        <a:p>
          <a:endParaRPr lang="en-US"/>
        </a:p>
      </dgm:t>
    </dgm:pt>
    <dgm:pt modelId="{E7CED805-A6E8-4A97-845D-FD8385D8F95A}">
      <dgm:prSet phldrT="[Text]" custT="1">
        <dgm:style>
          <a:lnRef idx="0">
            <a:schemeClr val="accent1"/>
          </a:lnRef>
          <a:fillRef idx="3">
            <a:schemeClr val="accent1"/>
          </a:fillRef>
          <a:effectRef idx="3">
            <a:schemeClr val="accent1"/>
          </a:effectRef>
          <a:fontRef idx="minor">
            <a:schemeClr val="lt1"/>
          </a:fontRef>
        </dgm:style>
      </dgm:prSet>
      <dgm:spPr/>
      <dgm:t>
        <a:bodyPr/>
        <a:lstStyle/>
        <a:p>
          <a:r>
            <a:rPr lang="en-US" sz="1200" dirty="0">
              <a:latin typeface="Century Gothic" panose="020B0502020202020204" pitchFamily="34" charset="0"/>
            </a:rPr>
            <a:t>Managing Partner</a:t>
          </a:r>
        </a:p>
        <a:p>
          <a:r>
            <a:rPr lang="en-US" sz="1200" dirty="0" err="1">
              <a:latin typeface="Century Gothic" panose="020B0502020202020204" pitchFamily="34" charset="0"/>
            </a:rPr>
            <a:t>Ambreen</a:t>
          </a:r>
          <a:r>
            <a:rPr lang="en-US" sz="1200" dirty="0">
              <a:latin typeface="Century Gothic" panose="020B0502020202020204" pitchFamily="34" charset="0"/>
            </a:rPr>
            <a:t> Siddiqui</a:t>
          </a:r>
        </a:p>
      </dgm:t>
    </dgm:pt>
    <dgm:pt modelId="{645F449A-CA43-4AED-A104-54CC81B435BC}" type="parTrans" cxnId="{198A0D70-85FB-48BD-BAFF-BE07EA5D9EDD}">
      <dgm:prSet/>
      <dgm:spPr/>
      <dgm:t>
        <a:bodyPr/>
        <a:lstStyle/>
        <a:p>
          <a:endParaRPr lang="en-US" sz="1200">
            <a:latin typeface="Century Gothic" panose="020B0502020202020204" pitchFamily="34" charset="0"/>
          </a:endParaRPr>
        </a:p>
      </dgm:t>
    </dgm:pt>
    <dgm:pt modelId="{827BD96E-4A16-45A4-BE23-957620411256}" type="sibTrans" cxnId="{198A0D70-85FB-48BD-BAFF-BE07EA5D9EDD}">
      <dgm:prSet/>
      <dgm:spPr/>
      <dgm:t>
        <a:bodyPr/>
        <a:lstStyle/>
        <a:p>
          <a:endParaRPr lang="en-US" sz="1200">
            <a:latin typeface="Century Gothic" panose="020B0502020202020204" pitchFamily="34" charset="0"/>
          </a:endParaRPr>
        </a:p>
      </dgm:t>
    </dgm:pt>
    <dgm:pt modelId="{114D61C2-3227-454E-AAD4-C1346AA19B3B}">
      <dgm:prSet phldrT="[Text]" custT="1">
        <dgm:style>
          <a:lnRef idx="0">
            <a:schemeClr val="accent1"/>
          </a:lnRef>
          <a:fillRef idx="3">
            <a:schemeClr val="accent1"/>
          </a:fillRef>
          <a:effectRef idx="3">
            <a:schemeClr val="accent1"/>
          </a:effectRef>
          <a:fontRef idx="minor">
            <a:schemeClr val="lt1"/>
          </a:fontRef>
        </dgm:style>
      </dgm:prSet>
      <dgm:spPr/>
      <dgm:t>
        <a:bodyPr/>
        <a:lstStyle/>
        <a:p>
          <a:r>
            <a:rPr lang="en-US" sz="1200" dirty="0">
              <a:latin typeface="Century Gothic" panose="020B0502020202020204" pitchFamily="34" charset="0"/>
            </a:rPr>
            <a:t>Client relationship Manager</a:t>
          </a:r>
        </a:p>
        <a:p>
          <a:r>
            <a:rPr lang="en-US" sz="1000" dirty="0">
              <a:latin typeface="Century Gothic" panose="020B0502020202020204" pitchFamily="34" charset="0"/>
            </a:rPr>
            <a:t>(Syed Hassan </a:t>
          </a:r>
          <a:r>
            <a:rPr lang="en-US" sz="1000" dirty="0" err="1">
              <a:latin typeface="Century Gothic" panose="020B0502020202020204" pitchFamily="34" charset="0"/>
            </a:rPr>
            <a:t>Alam</a:t>
          </a:r>
          <a:r>
            <a:rPr lang="en-US" sz="1000" dirty="0">
              <a:latin typeface="Century Gothic" panose="020B0502020202020204" pitchFamily="34" charset="0"/>
            </a:rPr>
            <a:t>)</a:t>
          </a:r>
        </a:p>
      </dgm:t>
    </dgm:pt>
    <dgm:pt modelId="{BA17B965-4589-43B1-9B91-438F8E71AE5F}" type="parTrans" cxnId="{4E2C09F6-6419-405F-9151-4F37A842E4A6}">
      <dgm:prSet>
        <dgm:style>
          <a:lnRef idx="3">
            <a:schemeClr val="accent3"/>
          </a:lnRef>
          <a:fillRef idx="0">
            <a:schemeClr val="accent3"/>
          </a:fillRef>
          <a:effectRef idx="2">
            <a:schemeClr val="accent3"/>
          </a:effectRef>
          <a:fontRef idx="minor">
            <a:schemeClr val="tx1"/>
          </a:fontRef>
        </dgm:style>
      </dgm:prSet>
      <dgm:spPr/>
      <dgm:t>
        <a:bodyPr/>
        <a:lstStyle/>
        <a:p>
          <a:endParaRPr lang="en-US" sz="1200">
            <a:latin typeface="Century Gothic" panose="020B0502020202020204" pitchFamily="34" charset="0"/>
          </a:endParaRPr>
        </a:p>
      </dgm:t>
    </dgm:pt>
    <dgm:pt modelId="{47C1D063-850C-4007-B8FA-130559316C2C}" type="sibTrans" cxnId="{4E2C09F6-6419-405F-9151-4F37A842E4A6}">
      <dgm:prSet/>
      <dgm:spPr/>
      <dgm:t>
        <a:bodyPr/>
        <a:lstStyle/>
        <a:p>
          <a:endParaRPr lang="en-US" sz="1200">
            <a:latin typeface="Century Gothic" panose="020B0502020202020204" pitchFamily="34" charset="0"/>
          </a:endParaRPr>
        </a:p>
      </dgm:t>
    </dgm:pt>
    <dgm:pt modelId="{42DA24E8-512E-455F-B5C4-7DCA1FBBFEB4}">
      <dgm:prSet phldrT="[Text]" custT="1">
        <dgm:style>
          <a:lnRef idx="0">
            <a:schemeClr val="accent1"/>
          </a:lnRef>
          <a:fillRef idx="3">
            <a:schemeClr val="accent1"/>
          </a:fillRef>
          <a:effectRef idx="3">
            <a:schemeClr val="accent1"/>
          </a:effectRef>
          <a:fontRef idx="minor">
            <a:schemeClr val="lt1"/>
          </a:fontRef>
        </dgm:style>
      </dgm:prSet>
      <dgm:spPr/>
      <dgm:t>
        <a:bodyPr/>
        <a:lstStyle/>
        <a:p>
          <a:r>
            <a:rPr lang="en-US" sz="1200" dirty="0">
              <a:latin typeface="Century Gothic" panose="020B0502020202020204" pitchFamily="34" charset="0"/>
            </a:rPr>
            <a:t>Team Lead</a:t>
          </a:r>
        </a:p>
        <a:p>
          <a:r>
            <a:rPr lang="en-US" sz="1000" dirty="0">
              <a:latin typeface="Century Gothic" panose="020B0502020202020204" pitchFamily="34" charset="0"/>
            </a:rPr>
            <a:t>(</a:t>
          </a:r>
          <a:r>
            <a:rPr lang="en-US" sz="1000" dirty="0" err="1">
              <a:latin typeface="Century Gothic" panose="020B0502020202020204" pitchFamily="34" charset="0"/>
            </a:rPr>
            <a:t>Innayat</a:t>
          </a:r>
          <a:r>
            <a:rPr lang="en-US" sz="1000" dirty="0">
              <a:latin typeface="Century Gothic" panose="020B0502020202020204" pitchFamily="34" charset="0"/>
            </a:rPr>
            <a:t> </a:t>
          </a:r>
          <a:r>
            <a:rPr lang="en-US" sz="1000" dirty="0" err="1">
              <a:latin typeface="Century Gothic" panose="020B0502020202020204" pitchFamily="34" charset="0"/>
            </a:rPr>
            <a:t>Hussain</a:t>
          </a:r>
          <a:r>
            <a:rPr lang="en-US" sz="1000" dirty="0">
              <a:latin typeface="Century Gothic" panose="020B0502020202020204" pitchFamily="34" charset="0"/>
            </a:rPr>
            <a:t>)</a:t>
          </a:r>
        </a:p>
      </dgm:t>
    </dgm:pt>
    <dgm:pt modelId="{51939F5E-A6F9-4C62-A898-698D03B94BEE}" type="parTrans" cxnId="{95B987FE-933E-4FEB-92B4-05EE56054C51}">
      <dgm:prSet>
        <dgm:style>
          <a:lnRef idx="3">
            <a:schemeClr val="accent3"/>
          </a:lnRef>
          <a:fillRef idx="0">
            <a:schemeClr val="accent3"/>
          </a:fillRef>
          <a:effectRef idx="2">
            <a:schemeClr val="accent3"/>
          </a:effectRef>
          <a:fontRef idx="minor">
            <a:schemeClr val="tx1"/>
          </a:fontRef>
        </dgm:style>
      </dgm:prSet>
      <dgm:spPr/>
      <dgm:t>
        <a:bodyPr/>
        <a:lstStyle/>
        <a:p>
          <a:endParaRPr lang="en-US" sz="1200">
            <a:latin typeface="Century Gothic" panose="020B0502020202020204" pitchFamily="34" charset="0"/>
          </a:endParaRPr>
        </a:p>
      </dgm:t>
    </dgm:pt>
    <dgm:pt modelId="{3E54E949-9C31-4F32-AE03-0455C60B8EF6}" type="sibTrans" cxnId="{95B987FE-933E-4FEB-92B4-05EE56054C51}">
      <dgm:prSet/>
      <dgm:spPr/>
      <dgm:t>
        <a:bodyPr/>
        <a:lstStyle/>
        <a:p>
          <a:endParaRPr lang="en-US" sz="1200">
            <a:latin typeface="Century Gothic" panose="020B0502020202020204" pitchFamily="34" charset="0"/>
          </a:endParaRPr>
        </a:p>
      </dgm:t>
    </dgm:pt>
    <dgm:pt modelId="{7F6A199E-35AF-4B07-A27A-A3B3C80F394B}">
      <dgm:prSet phldrT="[Text]" custT="1">
        <dgm:style>
          <a:lnRef idx="0">
            <a:schemeClr val="accent1"/>
          </a:lnRef>
          <a:fillRef idx="3">
            <a:schemeClr val="accent1"/>
          </a:fillRef>
          <a:effectRef idx="3">
            <a:schemeClr val="accent1"/>
          </a:effectRef>
          <a:fontRef idx="minor">
            <a:schemeClr val="lt1"/>
          </a:fontRef>
        </dgm:style>
      </dgm:prSet>
      <dgm:spPr/>
      <dgm:t>
        <a:bodyPr/>
        <a:lstStyle/>
        <a:p>
          <a:r>
            <a:rPr lang="en-US" sz="1200" dirty="0">
              <a:latin typeface="Century Gothic" panose="020B0502020202020204" pitchFamily="34" charset="0"/>
            </a:rPr>
            <a:t>Advisors/Consultants</a:t>
          </a:r>
        </a:p>
      </dgm:t>
    </dgm:pt>
    <dgm:pt modelId="{5C89FB35-72CF-4E36-9C29-53B37AE83106}" type="parTrans" cxnId="{8C3E8FFF-71D2-4EE6-98B1-B9FFFE6BB304}">
      <dgm:prSet>
        <dgm:style>
          <a:lnRef idx="3">
            <a:schemeClr val="accent3"/>
          </a:lnRef>
          <a:fillRef idx="0">
            <a:schemeClr val="accent3"/>
          </a:fillRef>
          <a:effectRef idx="2">
            <a:schemeClr val="accent3"/>
          </a:effectRef>
          <a:fontRef idx="minor">
            <a:schemeClr val="tx1"/>
          </a:fontRef>
        </dgm:style>
      </dgm:prSet>
      <dgm:spPr/>
      <dgm:t>
        <a:bodyPr/>
        <a:lstStyle/>
        <a:p>
          <a:endParaRPr lang="en-US" sz="1200">
            <a:latin typeface="Century Gothic" panose="020B0502020202020204" pitchFamily="34" charset="0"/>
          </a:endParaRPr>
        </a:p>
      </dgm:t>
    </dgm:pt>
    <dgm:pt modelId="{5F90D2D5-50F0-49E0-B3D9-A91859070C53}" type="sibTrans" cxnId="{8C3E8FFF-71D2-4EE6-98B1-B9FFFE6BB304}">
      <dgm:prSet/>
      <dgm:spPr/>
      <dgm:t>
        <a:bodyPr/>
        <a:lstStyle/>
        <a:p>
          <a:endParaRPr lang="en-US" sz="1200">
            <a:latin typeface="Century Gothic" panose="020B0502020202020204" pitchFamily="34" charset="0"/>
          </a:endParaRPr>
        </a:p>
      </dgm:t>
    </dgm:pt>
    <dgm:pt modelId="{29B6D3B5-2436-4AE2-9B3D-83DDBEEF4EB2}">
      <dgm:prSet phldrT="[Text]" custT="1">
        <dgm:style>
          <a:lnRef idx="0">
            <a:schemeClr val="accent1"/>
          </a:lnRef>
          <a:fillRef idx="3">
            <a:schemeClr val="accent1"/>
          </a:fillRef>
          <a:effectRef idx="3">
            <a:schemeClr val="accent1"/>
          </a:effectRef>
          <a:fontRef idx="minor">
            <a:schemeClr val="lt1"/>
          </a:fontRef>
        </dgm:style>
      </dgm:prSet>
      <dgm:spPr/>
      <dgm:t>
        <a:bodyPr/>
        <a:lstStyle/>
        <a:p>
          <a:endParaRPr lang="en-US" sz="1200" dirty="0">
            <a:latin typeface="Century Gothic" panose="020B0502020202020204" pitchFamily="34" charset="0"/>
          </a:endParaRPr>
        </a:p>
        <a:p>
          <a:r>
            <a:rPr lang="en-US" sz="1200" dirty="0">
              <a:latin typeface="Century Gothic" panose="020B0502020202020204" pitchFamily="34" charset="0"/>
            </a:rPr>
            <a:t>Project Manager (</a:t>
          </a:r>
          <a:r>
            <a:rPr lang="en-US" sz="1200" dirty="0" err="1">
              <a:latin typeface="Century Gothic" panose="020B0502020202020204" pitchFamily="34" charset="0"/>
            </a:rPr>
            <a:t>Shujaat</a:t>
          </a:r>
          <a:r>
            <a:rPr lang="en-US" sz="1200" dirty="0">
              <a:latin typeface="Century Gothic" panose="020B0502020202020204" pitchFamily="34" charset="0"/>
            </a:rPr>
            <a:t> </a:t>
          </a:r>
          <a:r>
            <a:rPr lang="en-US" sz="1200" dirty="0" err="1">
              <a:latin typeface="Century Gothic" panose="020B0502020202020204" pitchFamily="34" charset="0"/>
            </a:rPr>
            <a:t>Hussain</a:t>
          </a:r>
          <a:r>
            <a:rPr lang="en-US" sz="1200" dirty="0">
              <a:latin typeface="Century Gothic" panose="020B0502020202020204" pitchFamily="34" charset="0"/>
            </a:rPr>
            <a:t>)</a:t>
          </a:r>
        </a:p>
      </dgm:t>
    </dgm:pt>
    <dgm:pt modelId="{030FFF1A-28A5-4268-BB1F-0E97CE186D4A}" type="parTrans" cxnId="{74A848C6-77C8-4792-B002-B9D1FD34DC4A}">
      <dgm:prSet>
        <dgm:style>
          <a:lnRef idx="3">
            <a:schemeClr val="accent3"/>
          </a:lnRef>
          <a:fillRef idx="0">
            <a:schemeClr val="accent3"/>
          </a:fillRef>
          <a:effectRef idx="2">
            <a:schemeClr val="accent3"/>
          </a:effectRef>
          <a:fontRef idx="minor">
            <a:schemeClr val="tx1"/>
          </a:fontRef>
        </dgm:style>
      </dgm:prSet>
      <dgm:spPr/>
      <dgm:t>
        <a:bodyPr/>
        <a:lstStyle/>
        <a:p>
          <a:endParaRPr lang="en-US" sz="1200">
            <a:latin typeface="Century Gothic" panose="020B0502020202020204" pitchFamily="34" charset="0"/>
          </a:endParaRPr>
        </a:p>
      </dgm:t>
    </dgm:pt>
    <dgm:pt modelId="{EFFF575B-7875-4877-869B-5B765897EE2F}" type="sibTrans" cxnId="{74A848C6-77C8-4792-B002-B9D1FD34DC4A}">
      <dgm:prSet/>
      <dgm:spPr/>
      <dgm:t>
        <a:bodyPr/>
        <a:lstStyle/>
        <a:p>
          <a:endParaRPr lang="en-US" sz="1200">
            <a:latin typeface="Century Gothic" panose="020B0502020202020204" pitchFamily="34" charset="0"/>
          </a:endParaRPr>
        </a:p>
      </dgm:t>
    </dgm:pt>
    <dgm:pt modelId="{0A67EDB8-9278-4A49-8D2F-D774B0C320EE}">
      <dgm:prSet phldrT="[Text]" custT="1">
        <dgm:style>
          <a:lnRef idx="0">
            <a:schemeClr val="accent1"/>
          </a:lnRef>
          <a:fillRef idx="3">
            <a:schemeClr val="accent1"/>
          </a:fillRef>
          <a:effectRef idx="3">
            <a:schemeClr val="accent1"/>
          </a:effectRef>
          <a:fontRef idx="minor">
            <a:schemeClr val="lt1"/>
          </a:fontRef>
        </dgm:style>
      </dgm:prSet>
      <dgm:spPr/>
      <dgm:t>
        <a:bodyPr/>
        <a:lstStyle/>
        <a:p>
          <a:r>
            <a:rPr lang="en-US" sz="1200" dirty="0">
              <a:latin typeface="Century Gothic" panose="020B0502020202020204" pitchFamily="34" charset="0"/>
            </a:rPr>
            <a:t>SME (Subject Matter Experts) / Remote Working</a:t>
          </a:r>
        </a:p>
        <a:p>
          <a:r>
            <a:rPr lang="en-US" sz="1000" dirty="0">
              <a:latin typeface="Century Gothic" panose="020B0502020202020204" pitchFamily="34" charset="0"/>
            </a:rPr>
            <a:t>(Remote Teams)</a:t>
          </a:r>
          <a:r>
            <a:rPr lang="en-US" sz="1200" dirty="0">
              <a:latin typeface="Century Gothic" panose="020B0502020202020204" pitchFamily="34" charset="0"/>
            </a:rPr>
            <a:t>  </a:t>
          </a:r>
        </a:p>
      </dgm:t>
    </dgm:pt>
    <dgm:pt modelId="{8C6C56EF-C0BB-4794-B78D-269E9BC35943}" type="parTrans" cxnId="{B4D9DDB1-34A6-47FC-BAFD-5B983065BAF4}">
      <dgm:prSet>
        <dgm:style>
          <a:lnRef idx="3">
            <a:schemeClr val="accent3"/>
          </a:lnRef>
          <a:fillRef idx="0">
            <a:schemeClr val="accent3"/>
          </a:fillRef>
          <a:effectRef idx="2">
            <a:schemeClr val="accent3"/>
          </a:effectRef>
          <a:fontRef idx="minor">
            <a:schemeClr val="tx1"/>
          </a:fontRef>
        </dgm:style>
      </dgm:prSet>
      <dgm:spPr/>
      <dgm:t>
        <a:bodyPr/>
        <a:lstStyle/>
        <a:p>
          <a:endParaRPr lang="en-US" sz="1200">
            <a:latin typeface="Century Gothic" panose="020B0502020202020204" pitchFamily="34" charset="0"/>
          </a:endParaRPr>
        </a:p>
      </dgm:t>
    </dgm:pt>
    <dgm:pt modelId="{3C71E6C4-931B-43A4-9D63-1716BF830684}" type="sibTrans" cxnId="{B4D9DDB1-34A6-47FC-BAFD-5B983065BAF4}">
      <dgm:prSet/>
      <dgm:spPr/>
      <dgm:t>
        <a:bodyPr/>
        <a:lstStyle/>
        <a:p>
          <a:endParaRPr lang="en-US" sz="1200">
            <a:latin typeface="Century Gothic" panose="020B0502020202020204" pitchFamily="34" charset="0"/>
          </a:endParaRPr>
        </a:p>
      </dgm:t>
    </dgm:pt>
    <dgm:pt modelId="{F9D0A7A8-0CAF-4D3D-9ACD-5F49E545977F}" type="pres">
      <dgm:prSet presAssocID="{6FF5B6AB-545B-4DF8-9B7A-A5850D301CB2}" presName="mainComposite" presStyleCnt="0">
        <dgm:presLayoutVars>
          <dgm:chPref val="1"/>
          <dgm:dir/>
          <dgm:animOne val="branch"/>
          <dgm:animLvl val="lvl"/>
          <dgm:resizeHandles val="exact"/>
        </dgm:presLayoutVars>
      </dgm:prSet>
      <dgm:spPr/>
    </dgm:pt>
    <dgm:pt modelId="{7785D768-E32F-43D3-B062-A6770553C5D0}" type="pres">
      <dgm:prSet presAssocID="{6FF5B6AB-545B-4DF8-9B7A-A5850D301CB2}" presName="hierFlow" presStyleCnt="0"/>
      <dgm:spPr/>
    </dgm:pt>
    <dgm:pt modelId="{020B0955-D2E2-4BF8-A6A8-B1A367897AF8}" type="pres">
      <dgm:prSet presAssocID="{6FF5B6AB-545B-4DF8-9B7A-A5850D301CB2}" presName="hierChild1" presStyleCnt="0">
        <dgm:presLayoutVars>
          <dgm:chPref val="1"/>
          <dgm:animOne val="branch"/>
          <dgm:animLvl val="lvl"/>
        </dgm:presLayoutVars>
      </dgm:prSet>
      <dgm:spPr/>
    </dgm:pt>
    <dgm:pt modelId="{F0D70293-A57C-47E1-8A53-F2D69B620406}" type="pres">
      <dgm:prSet presAssocID="{E7CED805-A6E8-4A97-845D-FD8385D8F95A}" presName="Name17" presStyleCnt="0"/>
      <dgm:spPr/>
    </dgm:pt>
    <dgm:pt modelId="{B439A8D1-6E59-4C0A-966A-E2A8F929BEB3}" type="pres">
      <dgm:prSet presAssocID="{E7CED805-A6E8-4A97-845D-FD8385D8F95A}" presName="level1Shape" presStyleLbl="node0" presStyleIdx="0" presStyleCnt="1">
        <dgm:presLayoutVars>
          <dgm:chPref val="3"/>
        </dgm:presLayoutVars>
      </dgm:prSet>
      <dgm:spPr/>
    </dgm:pt>
    <dgm:pt modelId="{C109CB99-7FBA-4866-99BB-BF32E767CCBF}" type="pres">
      <dgm:prSet presAssocID="{E7CED805-A6E8-4A97-845D-FD8385D8F95A}" presName="hierChild2" presStyleCnt="0"/>
      <dgm:spPr/>
    </dgm:pt>
    <dgm:pt modelId="{FBB14D84-3AD9-4127-B520-D5537A02A6FC}" type="pres">
      <dgm:prSet presAssocID="{BA17B965-4589-43B1-9B91-438F8E71AE5F}" presName="Name25" presStyleLbl="parChTrans1D2" presStyleIdx="0" presStyleCnt="2"/>
      <dgm:spPr/>
    </dgm:pt>
    <dgm:pt modelId="{2B68C32E-258D-4B5B-8AD9-C779B7D1A21B}" type="pres">
      <dgm:prSet presAssocID="{BA17B965-4589-43B1-9B91-438F8E71AE5F}" presName="connTx" presStyleLbl="parChTrans1D2" presStyleIdx="0" presStyleCnt="2"/>
      <dgm:spPr/>
    </dgm:pt>
    <dgm:pt modelId="{63A570B3-FDA7-48F2-9AD9-B3F39CDB2941}" type="pres">
      <dgm:prSet presAssocID="{114D61C2-3227-454E-AAD4-C1346AA19B3B}" presName="Name30" presStyleCnt="0"/>
      <dgm:spPr/>
    </dgm:pt>
    <dgm:pt modelId="{EC1CDA14-7356-4B00-B1D0-5BBA2FE594EE}" type="pres">
      <dgm:prSet presAssocID="{114D61C2-3227-454E-AAD4-C1346AA19B3B}" presName="level2Shape" presStyleLbl="node2" presStyleIdx="0" presStyleCnt="2"/>
      <dgm:spPr/>
    </dgm:pt>
    <dgm:pt modelId="{E5DD4500-619F-4E2F-8EC2-FED3F2C41280}" type="pres">
      <dgm:prSet presAssocID="{114D61C2-3227-454E-AAD4-C1346AA19B3B}" presName="hierChild3" presStyleCnt="0"/>
      <dgm:spPr/>
    </dgm:pt>
    <dgm:pt modelId="{CF026DA8-2400-4094-9722-AF355FB8D92C}" type="pres">
      <dgm:prSet presAssocID="{51939F5E-A6F9-4C62-A898-698D03B94BEE}" presName="Name25" presStyleLbl="parChTrans1D3" presStyleIdx="0" presStyleCnt="3"/>
      <dgm:spPr/>
    </dgm:pt>
    <dgm:pt modelId="{4834FCE8-7FF0-4583-9658-EB112DA1F980}" type="pres">
      <dgm:prSet presAssocID="{51939F5E-A6F9-4C62-A898-698D03B94BEE}" presName="connTx" presStyleLbl="parChTrans1D3" presStyleIdx="0" presStyleCnt="3"/>
      <dgm:spPr/>
    </dgm:pt>
    <dgm:pt modelId="{7B106B11-815B-4474-A32F-E02061A3C2A3}" type="pres">
      <dgm:prSet presAssocID="{42DA24E8-512E-455F-B5C4-7DCA1FBBFEB4}" presName="Name30" presStyleCnt="0"/>
      <dgm:spPr/>
    </dgm:pt>
    <dgm:pt modelId="{0C2CD2A4-1834-4F9E-B491-1DF1DEC82536}" type="pres">
      <dgm:prSet presAssocID="{42DA24E8-512E-455F-B5C4-7DCA1FBBFEB4}" presName="level2Shape" presStyleLbl="node3" presStyleIdx="0" presStyleCnt="3"/>
      <dgm:spPr/>
    </dgm:pt>
    <dgm:pt modelId="{7FA6F3AC-7AC7-43F4-BDD1-E6E2514B6329}" type="pres">
      <dgm:prSet presAssocID="{42DA24E8-512E-455F-B5C4-7DCA1FBBFEB4}" presName="hierChild3" presStyleCnt="0"/>
      <dgm:spPr/>
    </dgm:pt>
    <dgm:pt modelId="{B00A3925-E975-4103-AA3B-C0E5ECF52496}" type="pres">
      <dgm:prSet presAssocID="{5C89FB35-72CF-4E36-9C29-53B37AE83106}" presName="Name25" presStyleLbl="parChTrans1D3" presStyleIdx="1" presStyleCnt="3"/>
      <dgm:spPr/>
    </dgm:pt>
    <dgm:pt modelId="{871C681A-D651-4382-A16E-D46F64926997}" type="pres">
      <dgm:prSet presAssocID="{5C89FB35-72CF-4E36-9C29-53B37AE83106}" presName="connTx" presStyleLbl="parChTrans1D3" presStyleIdx="1" presStyleCnt="3"/>
      <dgm:spPr/>
    </dgm:pt>
    <dgm:pt modelId="{B5AD2738-6602-4956-97F4-37FD8370612E}" type="pres">
      <dgm:prSet presAssocID="{7F6A199E-35AF-4B07-A27A-A3B3C80F394B}" presName="Name30" presStyleCnt="0"/>
      <dgm:spPr/>
    </dgm:pt>
    <dgm:pt modelId="{11E089F6-1846-41B7-9EF7-4B89C75AF299}" type="pres">
      <dgm:prSet presAssocID="{7F6A199E-35AF-4B07-A27A-A3B3C80F394B}" presName="level2Shape" presStyleLbl="node3" presStyleIdx="1" presStyleCnt="3"/>
      <dgm:spPr/>
    </dgm:pt>
    <dgm:pt modelId="{6B0D1438-5951-421D-9E44-F6CEC616173E}" type="pres">
      <dgm:prSet presAssocID="{7F6A199E-35AF-4B07-A27A-A3B3C80F394B}" presName="hierChild3" presStyleCnt="0"/>
      <dgm:spPr/>
    </dgm:pt>
    <dgm:pt modelId="{1ABE8C64-3B65-4E1D-B1EF-CA21E804A790}" type="pres">
      <dgm:prSet presAssocID="{030FFF1A-28A5-4268-BB1F-0E97CE186D4A}" presName="Name25" presStyleLbl="parChTrans1D2" presStyleIdx="1" presStyleCnt="2"/>
      <dgm:spPr/>
    </dgm:pt>
    <dgm:pt modelId="{B186FC17-B681-4841-9E71-36F71E78DA99}" type="pres">
      <dgm:prSet presAssocID="{030FFF1A-28A5-4268-BB1F-0E97CE186D4A}" presName="connTx" presStyleLbl="parChTrans1D2" presStyleIdx="1" presStyleCnt="2"/>
      <dgm:spPr/>
    </dgm:pt>
    <dgm:pt modelId="{D7F31B3F-5679-4A6A-AE67-4F6BE090B9F8}" type="pres">
      <dgm:prSet presAssocID="{29B6D3B5-2436-4AE2-9B3D-83DDBEEF4EB2}" presName="Name30" presStyleCnt="0"/>
      <dgm:spPr/>
    </dgm:pt>
    <dgm:pt modelId="{21984A84-05FC-43DB-B6B3-8A7D68A48FEA}" type="pres">
      <dgm:prSet presAssocID="{29B6D3B5-2436-4AE2-9B3D-83DDBEEF4EB2}" presName="level2Shape" presStyleLbl="node2" presStyleIdx="1" presStyleCnt="2"/>
      <dgm:spPr/>
    </dgm:pt>
    <dgm:pt modelId="{900A50B4-F016-4943-A484-2D547D0CD0E6}" type="pres">
      <dgm:prSet presAssocID="{29B6D3B5-2436-4AE2-9B3D-83DDBEEF4EB2}" presName="hierChild3" presStyleCnt="0"/>
      <dgm:spPr/>
    </dgm:pt>
    <dgm:pt modelId="{D804EABA-5EBB-43EF-9FB4-EF077C553C04}" type="pres">
      <dgm:prSet presAssocID="{8C6C56EF-C0BB-4794-B78D-269E9BC35943}" presName="Name25" presStyleLbl="parChTrans1D3" presStyleIdx="2" presStyleCnt="3"/>
      <dgm:spPr/>
    </dgm:pt>
    <dgm:pt modelId="{1087F776-2649-4518-A60A-DCE6D371CE94}" type="pres">
      <dgm:prSet presAssocID="{8C6C56EF-C0BB-4794-B78D-269E9BC35943}" presName="connTx" presStyleLbl="parChTrans1D3" presStyleIdx="2" presStyleCnt="3"/>
      <dgm:spPr/>
    </dgm:pt>
    <dgm:pt modelId="{67F1C1C3-211A-462B-9019-C8BC1C596B1A}" type="pres">
      <dgm:prSet presAssocID="{0A67EDB8-9278-4A49-8D2F-D774B0C320EE}" presName="Name30" presStyleCnt="0"/>
      <dgm:spPr/>
    </dgm:pt>
    <dgm:pt modelId="{0FB03D5A-3246-42AA-BAE5-6FD2FB707E89}" type="pres">
      <dgm:prSet presAssocID="{0A67EDB8-9278-4A49-8D2F-D774B0C320EE}" presName="level2Shape" presStyleLbl="node3" presStyleIdx="2" presStyleCnt="3"/>
      <dgm:spPr/>
    </dgm:pt>
    <dgm:pt modelId="{00D297D0-4D4E-4F10-A242-FEAB3E720262}" type="pres">
      <dgm:prSet presAssocID="{0A67EDB8-9278-4A49-8D2F-D774B0C320EE}" presName="hierChild3" presStyleCnt="0"/>
      <dgm:spPr/>
    </dgm:pt>
    <dgm:pt modelId="{AC6F3032-9D27-4DA0-81A4-C35D68226674}" type="pres">
      <dgm:prSet presAssocID="{6FF5B6AB-545B-4DF8-9B7A-A5850D301CB2}" presName="bgShapesFlow" presStyleCnt="0"/>
      <dgm:spPr/>
    </dgm:pt>
  </dgm:ptLst>
  <dgm:cxnLst>
    <dgm:cxn modelId="{0BA5B60E-7993-4214-B30F-B0007563874A}" type="presOf" srcId="{29B6D3B5-2436-4AE2-9B3D-83DDBEEF4EB2}" destId="{21984A84-05FC-43DB-B6B3-8A7D68A48FEA}" srcOrd="0" destOrd="0" presId="urn:microsoft.com/office/officeart/2005/8/layout/hierarchy5"/>
    <dgm:cxn modelId="{0FE4D911-9299-4B3F-98DA-0CA65F15EECC}" type="presOf" srcId="{6FF5B6AB-545B-4DF8-9B7A-A5850D301CB2}" destId="{F9D0A7A8-0CAF-4D3D-9ACD-5F49E545977F}" srcOrd="0" destOrd="0" presId="urn:microsoft.com/office/officeart/2005/8/layout/hierarchy5"/>
    <dgm:cxn modelId="{DAA87537-28F7-4AD6-8FBF-8DE8B1527242}" type="presOf" srcId="{030FFF1A-28A5-4268-BB1F-0E97CE186D4A}" destId="{1ABE8C64-3B65-4E1D-B1EF-CA21E804A790}" srcOrd="0" destOrd="0" presId="urn:microsoft.com/office/officeart/2005/8/layout/hierarchy5"/>
    <dgm:cxn modelId="{FB39133F-75EC-4B2C-8D8C-ED1E7E963978}" type="presOf" srcId="{8C6C56EF-C0BB-4794-B78D-269E9BC35943}" destId="{D804EABA-5EBB-43EF-9FB4-EF077C553C04}" srcOrd="0" destOrd="0" presId="urn:microsoft.com/office/officeart/2005/8/layout/hierarchy5"/>
    <dgm:cxn modelId="{864E1664-5C87-40A7-98D8-1F0BD6892FD8}" type="presOf" srcId="{BA17B965-4589-43B1-9B91-438F8E71AE5F}" destId="{FBB14D84-3AD9-4127-B520-D5537A02A6FC}" srcOrd="0" destOrd="0" presId="urn:microsoft.com/office/officeart/2005/8/layout/hierarchy5"/>
    <dgm:cxn modelId="{D9614044-45DD-4317-88FE-B1DDCB3A955D}" type="presOf" srcId="{BA17B965-4589-43B1-9B91-438F8E71AE5F}" destId="{2B68C32E-258D-4B5B-8AD9-C779B7D1A21B}" srcOrd="1" destOrd="0" presId="urn:microsoft.com/office/officeart/2005/8/layout/hierarchy5"/>
    <dgm:cxn modelId="{E753F74B-431A-4D65-90A7-9D9D46510D32}" type="presOf" srcId="{8C6C56EF-C0BB-4794-B78D-269E9BC35943}" destId="{1087F776-2649-4518-A60A-DCE6D371CE94}" srcOrd="1" destOrd="0" presId="urn:microsoft.com/office/officeart/2005/8/layout/hierarchy5"/>
    <dgm:cxn modelId="{1630226D-ABFC-4914-88EE-38E4E42234BD}" type="presOf" srcId="{030FFF1A-28A5-4268-BB1F-0E97CE186D4A}" destId="{B186FC17-B681-4841-9E71-36F71E78DA99}" srcOrd="1" destOrd="0" presId="urn:microsoft.com/office/officeart/2005/8/layout/hierarchy5"/>
    <dgm:cxn modelId="{9AFCDC4F-CB1A-4B07-8668-4485F58F2A7D}" type="presOf" srcId="{E7CED805-A6E8-4A97-845D-FD8385D8F95A}" destId="{B439A8D1-6E59-4C0A-966A-E2A8F929BEB3}" srcOrd="0" destOrd="0" presId="urn:microsoft.com/office/officeart/2005/8/layout/hierarchy5"/>
    <dgm:cxn modelId="{198A0D70-85FB-48BD-BAFF-BE07EA5D9EDD}" srcId="{6FF5B6AB-545B-4DF8-9B7A-A5850D301CB2}" destId="{E7CED805-A6E8-4A97-845D-FD8385D8F95A}" srcOrd="0" destOrd="0" parTransId="{645F449A-CA43-4AED-A104-54CC81B435BC}" sibTransId="{827BD96E-4A16-45A4-BE23-957620411256}"/>
    <dgm:cxn modelId="{4B366371-4BFD-4C47-AC8F-D4BB978E1D7B}" type="presOf" srcId="{5C89FB35-72CF-4E36-9C29-53B37AE83106}" destId="{B00A3925-E975-4103-AA3B-C0E5ECF52496}" srcOrd="0" destOrd="0" presId="urn:microsoft.com/office/officeart/2005/8/layout/hierarchy5"/>
    <dgm:cxn modelId="{372837AB-B722-4115-A307-A773F2BB19B7}" type="presOf" srcId="{5C89FB35-72CF-4E36-9C29-53B37AE83106}" destId="{871C681A-D651-4382-A16E-D46F64926997}" srcOrd="1" destOrd="0" presId="urn:microsoft.com/office/officeart/2005/8/layout/hierarchy5"/>
    <dgm:cxn modelId="{C12D6FAD-C87A-49AD-8472-AB0FBD9CDEFD}" type="presOf" srcId="{7F6A199E-35AF-4B07-A27A-A3B3C80F394B}" destId="{11E089F6-1846-41B7-9EF7-4B89C75AF299}" srcOrd="0" destOrd="0" presId="urn:microsoft.com/office/officeart/2005/8/layout/hierarchy5"/>
    <dgm:cxn modelId="{B4D9DDB1-34A6-47FC-BAFD-5B983065BAF4}" srcId="{29B6D3B5-2436-4AE2-9B3D-83DDBEEF4EB2}" destId="{0A67EDB8-9278-4A49-8D2F-D774B0C320EE}" srcOrd="0" destOrd="0" parTransId="{8C6C56EF-C0BB-4794-B78D-269E9BC35943}" sibTransId="{3C71E6C4-931B-43A4-9D63-1716BF830684}"/>
    <dgm:cxn modelId="{74A848C6-77C8-4792-B002-B9D1FD34DC4A}" srcId="{E7CED805-A6E8-4A97-845D-FD8385D8F95A}" destId="{29B6D3B5-2436-4AE2-9B3D-83DDBEEF4EB2}" srcOrd="1" destOrd="0" parTransId="{030FFF1A-28A5-4268-BB1F-0E97CE186D4A}" sibTransId="{EFFF575B-7875-4877-869B-5B765897EE2F}"/>
    <dgm:cxn modelId="{44B7BFC8-D5FF-4CB7-B8E4-50A6A61339C8}" type="presOf" srcId="{114D61C2-3227-454E-AAD4-C1346AA19B3B}" destId="{EC1CDA14-7356-4B00-B1D0-5BBA2FE594EE}" srcOrd="0" destOrd="0" presId="urn:microsoft.com/office/officeart/2005/8/layout/hierarchy5"/>
    <dgm:cxn modelId="{6A251DCB-4C62-4E4E-955D-0B0262F1DE73}" type="presOf" srcId="{51939F5E-A6F9-4C62-A898-698D03B94BEE}" destId="{4834FCE8-7FF0-4583-9658-EB112DA1F980}" srcOrd="1" destOrd="0" presId="urn:microsoft.com/office/officeart/2005/8/layout/hierarchy5"/>
    <dgm:cxn modelId="{8FF125CF-660A-42D3-BFFE-483A77F9F588}" type="presOf" srcId="{0A67EDB8-9278-4A49-8D2F-D774B0C320EE}" destId="{0FB03D5A-3246-42AA-BAE5-6FD2FB707E89}" srcOrd="0" destOrd="0" presId="urn:microsoft.com/office/officeart/2005/8/layout/hierarchy5"/>
    <dgm:cxn modelId="{0B0D4CE0-5DCF-4063-A852-995100441743}" type="presOf" srcId="{42DA24E8-512E-455F-B5C4-7DCA1FBBFEB4}" destId="{0C2CD2A4-1834-4F9E-B491-1DF1DEC82536}" srcOrd="0" destOrd="0" presId="urn:microsoft.com/office/officeart/2005/8/layout/hierarchy5"/>
    <dgm:cxn modelId="{4E2C09F6-6419-405F-9151-4F37A842E4A6}" srcId="{E7CED805-A6E8-4A97-845D-FD8385D8F95A}" destId="{114D61C2-3227-454E-AAD4-C1346AA19B3B}" srcOrd="0" destOrd="0" parTransId="{BA17B965-4589-43B1-9B91-438F8E71AE5F}" sibTransId="{47C1D063-850C-4007-B8FA-130559316C2C}"/>
    <dgm:cxn modelId="{95B987FE-933E-4FEB-92B4-05EE56054C51}" srcId="{114D61C2-3227-454E-AAD4-C1346AA19B3B}" destId="{42DA24E8-512E-455F-B5C4-7DCA1FBBFEB4}" srcOrd="0" destOrd="0" parTransId="{51939F5E-A6F9-4C62-A898-698D03B94BEE}" sibTransId="{3E54E949-9C31-4F32-AE03-0455C60B8EF6}"/>
    <dgm:cxn modelId="{70021CFF-2DD3-42FA-96E1-D12BEDED3884}" type="presOf" srcId="{51939F5E-A6F9-4C62-A898-698D03B94BEE}" destId="{CF026DA8-2400-4094-9722-AF355FB8D92C}" srcOrd="0" destOrd="0" presId="urn:microsoft.com/office/officeart/2005/8/layout/hierarchy5"/>
    <dgm:cxn modelId="{8C3E8FFF-71D2-4EE6-98B1-B9FFFE6BB304}" srcId="{114D61C2-3227-454E-AAD4-C1346AA19B3B}" destId="{7F6A199E-35AF-4B07-A27A-A3B3C80F394B}" srcOrd="1" destOrd="0" parTransId="{5C89FB35-72CF-4E36-9C29-53B37AE83106}" sibTransId="{5F90D2D5-50F0-49E0-B3D9-A91859070C53}"/>
    <dgm:cxn modelId="{61863825-FC68-4B9E-B395-AAE729FFF213}" type="presParOf" srcId="{F9D0A7A8-0CAF-4D3D-9ACD-5F49E545977F}" destId="{7785D768-E32F-43D3-B062-A6770553C5D0}" srcOrd="0" destOrd="0" presId="urn:microsoft.com/office/officeart/2005/8/layout/hierarchy5"/>
    <dgm:cxn modelId="{8825737B-D85F-459A-B93D-D11B93CA8104}" type="presParOf" srcId="{7785D768-E32F-43D3-B062-A6770553C5D0}" destId="{020B0955-D2E2-4BF8-A6A8-B1A367897AF8}" srcOrd="0" destOrd="0" presId="urn:microsoft.com/office/officeart/2005/8/layout/hierarchy5"/>
    <dgm:cxn modelId="{6439E6EF-383C-4324-A911-1FF72FAE39D2}" type="presParOf" srcId="{020B0955-D2E2-4BF8-A6A8-B1A367897AF8}" destId="{F0D70293-A57C-47E1-8A53-F2D69B620406}" srcOrd="0" destOrd="0" presId="urn:microsoft.com/office/officeart/2005/8/layout/hierarchy5"/>
    <dgm:cxn modelId="{58304C4D-9A2E-4305-BE75-0043D4FEFAF8}" type="presParOf" srcId="{F0D70293-A57C-47E1-8A53-F2D69B620406}" destId="{B439A8D1-6E59-4C0A-966A-E2A8F929BEB3}" srcOrd="0" destOrd="0" presId="urn:microsoft.com/office/officeart/2005/8/layout/hierarchy5"/>
    <dgm:cxn modelId="{55821721-04A6-441C-89AD-D86C4736520C}" type="presParOf" srcId="{F0D70293-A57C-47E1-8A53-F2D69B620406}" destId="{C109CB99-7FBA-4866-99BB-BF32E767CCBF}" srcOrd="1" destOrd="0" presId="urn:microsoft.com/office/officeart/2005/8/layout/hierarchy5"/>
    <dgm:cxn modelId="{BD1AA33D-8DF1-42BF-9448-D87EB76200AF}" type="presParOf" srcId="{C109CB99-7FBA-4866-99BB-BF32E767CCBF}" destId="{FBB14D84-3AD9-4127-B520-D5537A02A6FC}" srcOrd="0" destOrd="0" presId="urn:microsoft.com/office/officeart/2005/8/layout/hierarchy5"/>
    <dgm:cxn modelId="{EF32E4CC-38FB-4A77-A219-DB354DA6E7CD}" type="presParOf" srcId="{FBB14D84-3AD9-4127-B520-D5537A02A6FC}" destId="{2B68C32E-258D-4B5B-8AD9-C779B7D1A21B}" srcOrd="0" destOrd="0" presId="urn:microsoft.com/office/officeart/2005/8/layout/hierarchy5"/>
    <dgm:cxn modelId="{B16B679B-7A80-4EAC-A772-DBDC2E7A8134}" type="presParOf" srcId="{C109CB99-7FBA-4866-99BB-BF32E767CCBF}" destId="{63A570B3-FDA7-48F2-9AD9-B3F39CDB2941}" srcOrd="1" destOrd="0" presId="urn:microsoft.com/office/officeart/2005/8/layout/hierarchy5"/>
    <dgm:cxn modelId="{F1E7212F-3051-4839-BF6C-AFCB9F0DC433}" type="presParOf" srcId="{63A570B3-FDA7-48F2-9AD9-B3F39CDB2941}" destId="{EC1CDA14-7356-4B00-B1D0-5BBA2FE594EE}" srcOrd="0" destOrd="0" presId="urn:microsoft.com/office/officeart/2005/8/layout/hierarchy5"/>
    <dgm:cxn modelId="{E52C9F48-AAE8-44FD-BC29-9111AC9CC95E}" type="presParOf" srcId="{63A570B3-FDA7-48F2-9AD9-B3F39CDB2941}" destId="{E5DD4500-619F-4E2F-8EC2-FED3F2C41280}" srcOrd="1" destOrd="0" presId="urn:microsoft.com/office/officeart/2005/8/layout/hierarchy5"/>
    <dgm:cxn modelId="{6C3A3B81-F297-43FB-B0D8-C6D1E2FF2A55}" type="presParOf" srcId="{E5DD4500-619F-4E2F-8EC2-FED3F2C41280}" destId="{CF026DA8-2400-4094-9722-AF355FB8D92C}" srcOrd="0" destOrd="0" presId="urn:microsoft.com/office/officeart/2005/8/layout/hierarchy5"/>
    <dgm:cxn modelId="{B250ADB7-684C-43F0-99DE-0999DCA9C09A}" type="presParOf" srcId="{CF026DA8-2400-4094-9722-AF355FB8D92C}" destId="{4834FCE8-7FF0-4583-9658-EB112DA1F980}" srcOrd="0" destOrd="0" presId="urn:microsoft.com/office/officeart/2005/8/layout/hierarchy5"/>
    <dgm:cxn modelId="{0C713601-1DE4-482F-AD84-C5F1C88BA10E}" type="presParOf" srcId="{E5DD4500-619F-4E2F-8EC2-FED3F2C41280}" destId="{7B106B11-815B-4474-A32F-E02061A3C2A3}" srcOrd="1" destOrd="0" presId="urn:microsoft.com/office/officeart/2005/8/layout/hierarchy5"/>
    <dgm:cxn modelId="{F0F92D05-3B94-42C9-A6FE-5EC3FEE81F19}" type="presParOf" srcId="{7B106B11-815B-4474-A32F-E02061A3C2A3}" destId="{0C2CD2A4-1834-4F9E-B491-1DF1DEC82536}" srcOrd="0" destOrd="0" presId="urn:microsoft.com/office/officeart/2005/8/layout/hierarchy5"/>
    <dgm:cxn modelId="{DF6142B3-649D-40EF-8C8A-773A99E87838}" type="presParOf" srcId="{7B106B11-815B-4474-A32F-E02061A3C2A3}" destId="{7FA6F3AC-7AC7-43F4-BDD1-E6E2514B6329}" srcOrd="1" destOrd="0" presId="urn:microsoft.com/office/officeart/2005/8/layout/hierarchy5"/>
    <dgm:cxn modelId="{DBDBC200-B15C-404B-8F84-0EE6C9E954C5}" type="presParOf" srcId="{E5DD4500-619F-4E2F-8EC2-FED3F2C41280}" destId="{B00A3925-E975-4103-AA3B-C0E5ECF52496}" srcOrd="2" destOrd="0" presId="urn:microsoft.com/office/officeart/2005/8/layout/hierarchy5"/>
    <dgm:cxn modelId="{159BF427-0A67-43AC-9E43-6E44F5A9B84B}" type="presParOf" srcId="{B00A3925-E975-4103-AA3B-C0E5ECF52496}" destId="{871C681A-D651-4382-A16E-D46F64926997}" srcOrd="0" destOrd="0" presId="urn:microsoft.com/office/officeart/2005/8/layout/hierarchy5"/>
    <dgm:cxn modelId="{E8E9C3D3-D449-4050-A9E2-CB17765B1180}" type="presParOf" srcId="{E5DD4500-619F-4E2F-8EC2-FED3F2C41280}" destId="{B5AD2738-6602-4956-97F4-37FD8370612E}" srcOrd="3" destOrd="0" presId="urn:microsoft.com/office/officeart/2005/8/layout/hierarchy5"/>
    <dgm:cxn modelId="{C99BB62C-72DB-4142-995C-91CF32739545}" type="presParOf" srcId="{B5AD2738-6602-4956-97F4-37FD8370612E}" destId="{11E089F6-1846-41B7-9EF7-4B89C75AF299}" srcOrd="0" destOrd="0" presId="urn:microsoft.com/office/officeart/2005/8/layout/hierarchy5"/>
    <dgm:cxn modelId="{63B33B41-C4EC-4E3C-B54D-F73C3ABC910F}" type="presParOf" srcId="{B5AD2738-6602-4956-97F4-37FD8370612E}" destId="{6B0D1438-5951-421D-9E44-F6CEC616173E}" srcOrd="1" destOrd="0" presId="urn:microsoft.com/office/officeart/2005/8/layout/hierarchy5"/>
    <dgm:cxn modelId="{606A354D-43B5-4F87-9D37-648C1D5EA0C5}" type="presParOf" srcId="{C109CB99-7FBA-4866-99BB-BF32E767CCBF}" destId="{1ABE8C64-3B65-4E1D-B1EF-CA21E804A790}" srcOrd="2" destOrd="0" presId="urn:microsoft.com/office/officeart/2005/8/layout/hierarchy5"/>
    <dgm:cxn modelId="{C35FECB9-2FDC-4C2F-BF46-D349B44E50BD}" type="presParOf" srcId="{1ABE8C64-3B65-4E1D-B1EF-CA21E804A790}" destId="{B186FC17-B681-4841-9E71-36F71E78DA99}" srcOrd="0" destOrd="0" presId="urn:microsoft.com/office/officeart/2005/8/layout/hierarchy5"/>
    <dgm:cxn modelId="{4B33E272-FF4D-4340-9F90-143E4F18431C}" type="presParOf" srcId="{C109CB99-7FBA-4866-99BB-BF32E767CCBF}" destId="{D7F31B3F-5679-4A6A-AE67-4F6BE090B9F8}" srcOrd="3" destOrd="0" presId="urn:microsoft.com/office/officeart/2005/8/layout/hierarchy5"/>
    <dgm:cxn modelId="{FEB0FDF4-3CAC-4ACA-90E9-A7D32F2D44AE}" type="presParOf" srcId="{D7F31B3F-5679-4A6A-AE67-4F6BE090B9F8}" destId="{21984A84-05FC-43DB-B6B3-8A7D68A48FEA}" srcOrd="0" destOrd="0" presId="urn:microsoft.com/office/officeart/2005/8/layout/hierarchy5"/>
    <dgm:cxn modelId="{81C5C1A5-7BCC-470C-9C28-03779EA86188}" type="presParOf" srcId="{D7F31B3F-5679-4A6A-AE67-4F6BE090B9F8}" destId="{900A50B4-F016-4943-A484-2D547D0CD0E6}" srcOrd="1" destOrd="0" presId="urn:microsoft.com/office/officeart/2005/8/layout/hierarchy5"/>
    <dgm:cxn modelId="{C4733287-83C3-4B64-B1B0-D89C1A7A1862}" type="presParOf" srcId="{900A50B4-F016-4943-A484-2D547D0CD0E6}" destId="{D804EABA-5EBB-43EF-9FB4-EF077C553C04}" srcOrd="0" destOrd="0" presId="urn:microsoft.com/office/officeart/2005/8/layout/hierarchy5"/>
    <dgm:cxn modelId="{65A509DD-DE17-469C-B118-B1B443B2F729}" type="presParOf" srcId="{D804EABA-5EBB-43EF-9FB4-EF077C553C04}" destId="{1087F776-2649-4518-A60A-DCE6D371CE94}" srcOrd="0" destOrd="0" presId="urn:microsoft.com/office/officeart/2005/8/layout/hierarchy5"/>
    <dgm:cxn modelId="{D7966C08-FD3A-42DA-8AAD-B864C1486D11}" type="presParOf" srcId="{900A50B4-F016-4943-A484-2D547D0CD0E6}" destId="{67F1C1C3-211A-462B-9019-C8BC1C596B1A}" srcOrd="1" destOrd="0" presId="urn:microsoft.com/office/officeart/2005/8/layout/hierarchy5"/>
    <dgm:cxn modelId="{2E5788D9-4BCC-4F11-940C-65E4531E3D5B}" type="presParOf" srcId="{67F1C1C3-211A-462B-9019-C8BC1C596B1A}" destId="{0FB03D5A-3246-42AA-BAE5-6FD2FB707E89}" srcOrd="0" destOrd="0" presId="urn:microsoft.com/office/officeart/2005/8/layout/hierarchy5"/>
    <dgm:cxn modelId="{9B2FA6A4-444F-4E7A-9D91-31F2482832CB}" type="presParOf" srcId="{67F1C1C3-211A-462B-9019-C8BC1C596B1A}" destId="{00D297D0-4D4E-4F10-A242-FEAB3E720262}" srcOrd="1" destOrd="0" presId="urn:microsoft.com/office/officeart/2005/8/layout/hierarchy5"/>
    <dgm:cxn modelId="{4550EF4B-C759-4BBE-8868-306183C9384B}" type="presParOf" srcId="{F9D0A7A8-0CAF-4D3D-9ACD-5F49E545977F}" destId="{AC6F3032-9D27-4DA0-81A4-C35D68226674}" srcOrd="1" destOrd="0" presId="urn:microsoft.com/office/officeart/2005/8/layout/hierarchy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DBA8ABF-A236-4D63-A616-2536EE89FB98}" type="doc">
      <dgm:prSet loTypeId="urn:microsoft.com/office/officeart/2005/8/layout/process3" loCatId="process" qsTypeId="urn:microsoft.com/office/officeart/2005/8/quickstyle/3d3" qsCatId="3D" csTypeId="urn:microsoft.com/office/officeart/2005/8/colors/accent5_5" csCatId="accent5" phldr="1"/>
      <dgm:spPr/>
      <dgm:t>
        <a:bodyPr/>
        <a:lstStyle/>
        <a:p>
          <a:endParaRPr lang="en-US"/>
        </a:p>
      </dgm:t>
    </dgm:pt>
    <dgm:pt modelId="{A76C042C-FDA9-4707-9526-E546B9577EC5}">
      <dgm:prSet phldrT="[Text]"/>
      <dgm:spPr>
        <a:solidFill>
          <a:srgbClr val="FFC000"/>
        </a:solidFill>
      </dgm:spPr>
      <dgm:t>
        <a:bodyPr/>
        <a:lstStyle/>
        <a:p>
          <a:r>
            <a:rPr lang="en-US" dirty="0"/>
            <a:t>Explore</a:t>
          </a:r>
        </a:p>
      </dgm:t>
    </dgm:pt>
    <dgm:pt modelId="{AB42788E-A48A-437F-9D17-936A772C3AF2}" type="parTrans" cxnId="{7D0DBEC0-087D-42F4-93A6-9DAA4CA6AD61}">
      <dgm:prSet/>
      <dgm:spPr/>
      <dgm:t>
        <a:bodyPr/>
        <a:lstStyle/>
        <a:p>
          <a:endParaRPr lang="en-US"/>
        </a:p>
      </dgm:t>
    </dgm:pt>
    <dgm:pt modelId="{0C85259C-B4BE-49B9-B09D-7B0184E760BD}" type="sibTrans" cxnId="{7D0DBEC0-087D-42F4-93A6-9DAA4CA6AD61}">
      <dgm:prSet/>
      <dgm:spPr/>
      <dgm:t>
        <a:bodyPr/>
        <a:lstStyle/>
        <a:p>
          <a:endParaRPr lang="en-US"/>
        </a:p>
      </dgm:t>
    </dgm:pt>
    <dgm:pt modelId="{F92136AF-CC8A-4ECD-9625-14B860EE678E}">
      <dgm:prSet phldrT="[Text]"/>
      <dgm:spPr>
        <a:solidFill>
          <a:srgbClr val="FFC000"/>
        </a:solidFill>
      </dgm:spPr>
      <dgm:t>
        <a:bodyPr/>
        <a:lstStyle/>
        <a:p>
          <a:r>
            <a:rPr lang="en-US" dirty="0"/>
            <a:t>Assess</a:t>
          </a:r>
        </a:p>
      </dgm:t>
    </dgm:pt>
    <dgm:pt modelId="{0F8D4FBE-9E7C-4495-91B8-D3B42194090E}" type="parTrans" cxnId="{112304BC-2823-4D99-BD15-08F0C73129CB}">
      <dgm:prSet/>
      <dgm:spPr/>
      <dgm:t>
        <a:bodyPr/>
        <a:lstStyle/>
        <a:p>
          <a:endParaRPr lang="en-US"/>
        </a:p>
      </dgm:t>
    </dgm:pt>
    <dgm:pt modelId="{49A8A291-C066-4F7A-9B7F-6C5E6B6899F7}" type="sibTrans" cxnId="{112304BC-2823-4D99-BD15-08F0C73129CB}">
      <dgm:prSet/>
      <dgm:spPr/>
      <dgm:t>
        <a:bodyPr/>
        <a:lstStyle/>
        <a:p>
          <a:endParaRPr lang="en-US"/>
        </a:p>
      </dgm:t>
    </dgm:pt>
    <dgm:pt modelId="{86D2DA1D-8C63-46DC-A283-B1EF5BEB4FCB}">
      <dgm:prSet phldrT="[Text]"/>
      <dgm:spPr>
        <a:solidFill>
          <a:srgbClr val="FFC000"/>
        </a:solidFill>
      </dgm:spPr>
      <dgm:t>
        <a:bodyPr/>
        <a:lstStyle/>
        <a:p>
          <a:r>
            <a:rPr lang="en-US" dirty="0"/>
            <a:t>Analyze</a:t>
          </a:r>
        </a:p>
      </dgm:t>
    </dgm:pt>
    <dgm:pt modelId="{764B2D3C-C9CC-4D74-B7F1-FA41DD39DBFB}" type="parTrans" cxnId="{A7F5B473-DFF5-4F0D-AA39-BD1B33F2CFE9}">
      <dgm:prSet/>
      <dgm:spPr/>
      <dgm:t>
        <a:bodyPr/>
        <a:lstStyle/>
        <a:p>
          <a:endParaRPr lang="en-US"/>
        </a:p>
      </dgm:t>
    </dgm:pt>
    <dgm:pt modelId="{D43D6351-144D-4A54-8ADC-8A4CA3A972DD}" type="sibTrans" cxnId="{A7F5B473-DFF5-4F0D-AA39-BD1B33F2CFE9}">
      <dgm:prSet/>
      <dgm:spPr/>
      <dgm:t>
        <a:bodyPr/>
        <a:lstStyle/>
        <a:p>
          <a:endParaRPr lang="en-US"/>
        </a:p>
      </dgm:t>
    </dgm:pt>
    <dgm:pt modelId="{8BE5F305-E4D1-4D4C-BC3F-3927005329EA}">
      <dgm:prSet phldrT="[Text]"/>
      <dgm:spPr>
        <a:solidFill>
          <a:srgbClr val="FFC000"/>
        </a:solidFill>
      </dgm:spPr>
      <dgm:t>
        <a:bodyPr/>
        <a:lstStyle/>
        <a:p>
          <a:r>
            <a:rPr lang="en-US" dirty="0"/>
            <a:t>Report</a:t>
          </a:r>
        </a:p>
      </dgm:t>
    </dgm:pt>
    <dgm:pt modelId="{728EA33B-7CA3-408B-B86A-CCB733AE50BD}" type="parTrans" cxnId="{A49E39BC-FA97-42AA-B8B8-3852E8B7CCF8}">
      <dgm:prSet/>
      <dgm:spPr/>
      <dgm:t>
        <a:bodyPr/>
        <a:lstStyle/>
        <a:p>
          <a:endParaRPr lang="en-US"/>
        </a:p>
      </dgm:t>
    </dgm:pt>
    <dgm:pt modelId="{F25CD6CD-8137-46C4-847D-8870A81435AE}" type="sibTrans" cxnId="{A49E39BC-FA97-42AA-B8B8-3852E8B7CCF8}">
      <dgm:prSet/>
      <dgm:spPr/>
      <dgm:t>
        <a:bodyPr/>
        <a:lstStyle/>
        <a:p>
          <a:endParaRPr lang="en-US"/>
        </a:p>
      </dgm:t>
    </dgm:pt>
    <dgm:pt modelId="{54927D21-00AD-4D49-AB2D-3B8F0CB9D174}">
      <dgm:prSet custT="1">
        <dgm:style>
          <a:lnRef idx="0">
            <a:schemeClr val="accent3"/>
          </a:lnRef>
          <a:fillRef idx="3">
            <a:schemeClr val="accent3"/>
          </a:fillRef>
          <a:effectRef idx="3">
            <a:schemeClr val="accent3"/>
          </a:effectRef>
          <a:fontRef idx="minor">
            <a:schemeClr val="lt1"/>
          </a:fontRef>
        </dgm:style>
      </dgm:prSet>
      <dgm:spPr/>
      <dgm:t>
        <a:bodyPr/>
        <a:lstStyle/>
        <a:p>
          <a:pPr algn="ctr"/>
          <a:r>
            <a:rPr lang="en-US" sz="1050" dirty="0"/>
            <a:t>Perform Searches Over the Internet</a:t>
          </a:r>
        </a:p>
      </dgm:t>
    </dgm:pt>
    <dgm:pt modelId="{B0D2D0EC-2284-406E-85A8-DB8E85C07E96}" type="parTrans" cxnId="{34968EF4-5D25-4C00-87A7-20F0022D8B69}">
      <dgm:prSet/>
      <dgm:spPr/>
      <dgm:t>
        <a:bodyPr/>
        <a:lstStyle/>
        <a:p>
          <a:endParaRPr lang="en-US"/>
        </a:p>
      </dgm:t>
    </dgm:pt>
    <dgm:pt modelId="{2D3DFC6A-876B-457D-B2D4-3CCBC63EC12E}" type="sibTrans" cxnId="{34968EF4-5D25-4C00-87A7-20F0022D8B69}">
      <dgm:prSet/>
      <dgm:spPr/>
      <dgm:t>
        <a:bodyPr/>
        <a:lstStyle/>
        <a:p>
          <a:endParaRPr lang="en-US"/>
        </a:p>
      </dgm:t>
    </dgm:pt>
    <dgm:pt modelId="{DBB984DD-0FDB-4308-9167-94E4E55C8D07}">
      <dgm:prSet custT="1">
        <dgm:style>
          <a:lnRef idx="0">
            <a:schemeClr val="accent3"/>
          </a:lnRef>
          <a:fillRef idx="3">
            <a:schemeClr val="accent3"/>
          </a:fillRef>
          <a:effectRef idx="3">
            <a:schemeClr val="accent3"/>
          </a:effectRef>
          <a:fontRef idx="minor">
            <a:schemeClr val="lt1"/>
          </a:fontRef>
        </dgm:style>
      </dgm:prSet>
      <dgm:spPr/>
      <dgm:t>
        <a:bodyPr/>
        <a:lstStyle/>
        <a:p>
          <a:pPr algn="ctr"/>
          <a:r>
            <a:rPr lang="en-US" sz="1000" dirty="0"/>
            <a:t>Gather and Collect as much information as required</a:t>
          </a:r>
        </a:p>
      </dgm:t>
    </dgm:pt>
    <dgm:pt modelId="{FE611A1F-6D70-45F1-A5EE-08479AF67DDA}" type="parTrans" cxnId="{8A79892E-D8E8-4CC6-8D35-FF058162BF8F}">
      <dgm:prSet/>
      <dgm:spPr/>
      <dgm:t>
        <a:bodyPr/>
        <a:lstStyle/>
        <a:p>
          <a:endParaRPr lang="en-US"/>
        </a:p>
      </dgm:t>
    </dgm:pt>
    <dgm:pt modelId="{71B4BB5A-9E6B-4655-AAD2-EA5ED4EA0533}" type="sibTrans" cxnId="{8A79892E-D8E8-4CC6-8D35-FF058162BF8F}">
      <dgm:prSet/>
      <dgm:spPr/>
      <dgm:t>
        <a:bodyPr/>
        <a:lstStyle/>
        <a:p>
          <a:endParaRPr lang="en-US"/>
        </a:p>
      </dgm:t>
    </dgm:pt>
    <dgm:pt modelId="{CBDE8FAC-F722-4E64-8500-6853A160BA16}">
      <dgm:prSet>
        <dgm:style>
          <a:lnRef idx="0">
            <a:schemeClr val="accent3"/>
          </a:lnRef>
          <a:fillRef idx="3">
            <a:schemeClr val="accent3"/>
          </a:fillRef>
          <a:effectRef idx="3">
            <a:schemeClr val="accent3"/>
          </a:effectRef>
          <a:fontRef idx="minor">
            <a:schemeClr val="lt1"/>
          </a:fontRef>
        </dgm:style>
      </dgm:prSet>
      <dgm:spPr/>
      <dgm:t>
        <a:bodyPr/>
        <a:lstStyle/>
        <a:p>
          <a:pPr algn="ctr"/>
          <a:r>
            <a:rPr lang="en-US" dirty="0"/>
            <a:t>Analyze the data collected from the Information sources</a:t>
          </a:r>
        </a:p>
      </dgm:t>
    </dgm:pt>
    <dgm:pt modelId="{7348888A-82B9-4BD2-9A38-437BE0602FF9}" type="parTrans" cxnId="{3E143EEA-C2CA-40B7-879F-DC7F0E669B8B}">
      <dgm:prSet/>
      <dgm:spPr/>
      <dgm:t>
        <a:bodyPr/>
        <a:lstStyle/>
        <a:p>
          <a:endParaRPr lang="en-US"/>
        </a:p>
      </dgm:t>
    </dgm:pt>
    <dgm:pt modelId="{AC5903D6-274A-446F-9F22-56B6F1651645}" type="sibTrans" cxnId="{3E143EEA-C2CA-40B7-879F-DC7F0E669B8B}">
      <dgm:prSet/>
      <dgm:spPr/>
      <dgm:t>
        <a:bodyPr/>
        <a:lstStyle/>
        <a:p>
          <a:endParaRPr lang="en-US"/>
        </a:p>
      </dgm:t>
    </dgm:pt>
    <dgm:pt modelId="{31B96927-133F-478A-BEDC-9F06892B5352}">
      <dgm:prSet>
        <dgm:style>
          <a:lnRef idx="0">
            <a:schemeClr val="accent3"/>
          </a:lnRef>
          <a:fillRef idx="3">
            <a:schemeClr val="accent3"/>
          </a:fillRef>
          <a:effectRef idx="3">
            <a:schemeClr val="accent3"/>
          </a:effectRef>
          <a:fontRef idx="minor">
            <a:schemeClr val="lt1"/>
          </a:fontRef>
        </dgm:style>
      </dgm:prSet>
      <dgm:spPr/>
      <dgm:t>
        <a:bodyPr/>
        <a:lstStyle/>
        <a:p>
          <a:r>
            <a:rPr lang="en-US" dirty="0"/>
            <a:t>Report all the identified issues against the organization / individuals</a:t>
          </a:r>
        </a:p>
      </dgm:t>
    </dgm:pt>
    <dgm:pt modelId="{B960DA6F-006E-43D7-BF57-263D048A6A1E}" type="parTrans" cxnId="{5FC01EE1-AD95-490C-9A3E-E8358EF4C46B}">
      <dgm:prSet/>
      <dgm:spPr/>
      <dgm:t>
        <a:bodyPr/>
        <a:lstStyle/>
        <a:p>
          <a:endParaRPr lang="en-US"/>
        </a:p>
      </dgm:t>
    </dgm:pt>
    <dgm:pt modelId="{6A59776B-479E-4BAA-AB82-725A12059208}" type="sibTrans" cxnId="{5FC01EE1-AD95-490C-9A3E-E8358EF4C46B}">
      <dgm:prSet/>
      <dgm:spPr/>
      <dgm:t>
        <a:bodyPr/>
        <a:lstStyle/>
        <a:p>
          <a:endParaRPr lang="en-US"/>
        </a:p>
      </dgm:t>
    </dgm:pt>
    <dgm:pt modelId="{0CD312A9-23EB-4726-9A18-8B6DCD43D7A6}" type="pres">
      <dgm:prSet presAssocID="{4DBA8ABF-A236-4D63-A616-2536EE89FB98}" presName="linearFlow" presStyleCnt="0">
        <dgm:presLayoutVars>
          <dgm:dir/>
          <dgm:animLvl val="lvl"/>
          <dgm:resizeHandles val="exact"/>
        </dgm:presLayoutVars>
      </dgm:prSet>
      <dgm:spPr/>
    </dgm:pt>
    <dgm:pt modelId="{36648916-7F6B-4581-AA1E-DDF6F42691F7}" type="pres">
      <dgm:prSet presAssocID="{A76C042C-FDA9-4707-9526-E546B9577EC5}" presName="composite" presStyleCnt="0"/>
      <dgm:spPr/>
    </dgm:pt>
    <dgm:pt modelId="{67CFE5DB-4623-46D7-9FF3-4A592316C359}" type="pres">
      <dgm:prSet presAssocID="{A76C042C-FDA9-4707-9526-E546B9577EC5}" presName="parTx" presStyleLbl="node1" presStyleIdx="0" presStyleCnt="4">
        <dgm:presLayoutVars>
          <dgm:chMax val="0"/>
          <dgm:chPref val="0"/>
          <dgm:bulletEnabled val="1"/>
        </dgm:presLayoutVars>
      </dgm:prSet>
      <dgm:spPr/>
    </dgm:pt>
    <dgm:pt modelId="{2891A0EF-04FD-4A79-A070-197148472325}" type="pres">
      <dgm:prSet presAssocID="{A76C042C-FDA9-4707-9526-E546B9577EC5}" presName="parSh" presStyleLbl="node1" presStyleIdx="0" presStyleCnt="4"/>
      <dgm:spPr/>
    </dgm:pt>
    <dgm:pt modelId="{0C95E356-E4F3-4288-8549-0F910A313D3A}" type="pres">
      <dgm:prSet presAssocID="{A76C042C-FDA9-4707-9526-E546B9577EC5}" presName="desTx" presStyleLbl="fgAcc1" presStyleIdx="0" presStyleCnt="4" custScaleX="129555" custScaleY="63411" custLinFactNeighborX="2003" custLinFactNeighborY="-14358">
        <dgm:presLayoutVars>
          <dgm:bulletEnabled val="1"/>
        </dgm:presLayoutVars>
      </dgm:prSet>
      <dgm:spPr/>
    </dgm:pt>
    <dgm:pt modelId="{4B343F49-F02C-4729-ABD4-26A51D16B401}" type="pres">
      <dgm:prSet presAssocID="{0C85259C-B4BE-49B9-B09D-7B0184E760BD}" presName="sibTrans" presStyleLbl="sibTrans2D1" presStyleIdx="0" presStyleCnt="3"/>
      <dgm:spPr/>
    </dgm:pt>
    <dgm:pt modelId="{178DE8B1-8F08-473F-AF25-948F8A96EE61}" type="pres">
      <dgm:prSet presAssocID="{0C85259C-B4BE-49B9-B09D-7B0184E760BD}" presName="connTx" presStyleLbl="sibTrans2D1" presStyleIdx="0" presStyleCnt="3"/>
      <dgm:spPr/>
    </dgm:pt>
    <dgm:pt modelId="{D16C3D03-DBE5-4162-829B-862C67B2EBA7}" type="pres">
      <dgm:prSet presAssocID="{F92136AF-CC8A-4ECD-9625-14B860EE678E}" presName="composite" presStyleCnt="0"/>
      <dgm:spPr/>
    </dgm:pt>
    <dgm:pt modelId="{E2E72014-EDBC-453E-A6E5-59A551507DA2}" type="pres">
      <dgm:prSet presAssocID="{F92136AF-CC8A-4ECD-9625-14B860EE678E}" presName="parTx" presStyleLbl="node1" presStyleIdx="0" presStyleCnt="4">
        <dgm:presLayoutVars>
          <dgm:chMax val="0"/>
          <dgm:chPref val="0"/>
          <dgm:bulletEnabled val="1"/>
        </dgm:presLayoutVars>
      </dgm:prSet>
      <dgm:spPr/>
    </dgm:pt>
    <dgm:pt modelId="{B14DD95F-65F8-429C-9F9D-78A62989E66F}" type="pres">
      <dgm:prSet presAssocID="{F92136AF-CC8A-4ECD-9625-14B860EE678E}" presName="parSh" presStyleLbl="node1" presStyleIdx="1" presStyleCnt="4"/>
      <dgm:spPr/>
    </dgm:pt>
    <dgm:pt modelId="{28F73785-B159-4291-B911-24F1D1B908E3}" type="pres">
      <dgm:prSet presAssocID="{F92136AF-CC8A-4ECD-9625-14B860EE678E}" presName="desTx" presStyleLbl="fgAcc1" presStyleIdx="1" presStyleCnt="4" custScaleX="142989" custScaleY="63411" custLinFactNeighborX="2003" custLinFactNeighborY="-14358">
        <dgm:presLayoutVars>
          <dgm:bulletEnabled val="1"/>
        </dgm:presLayoutVars>
      </dgm:prSet>
      <dgm:spPr/>
    </dgm:pt>
    <dgm:pt modelId="{38647424-6704-4DFC-82DD-5ED274D9A2BD}" type="pres">
      <dgm:prSet presAssocID="{49A8A291-C066-4F7A-9B7F-6C5E6B6899F7}" presName="sibTrans" presStyleLbl="sibTrans2D1" presStyleIdx="1" presStyleCnt="3"/>
      <dgm:spPr/>
    </dgm:pt>
    <dgm:pt modelId="{ACD9EC72-134D-4ACF-88D8-021B8242886A}" type="pres">
      <dgm:prSet presAssocID="{49A8A291-C066-4F7A-9B7F-6C5E6B6899F7}" presName="connTx" presStyleLbl="sibTrans2D1" presStyleIdx="1" presStyleCnt="3"/>
      <dgm:spPr/>
    </dgm:pt>
    <dgm:pt modelId="{13DA237D-BE80-4275-B76C-C639F618E7FE}" type="pres">
      <dgm:prSet presAssocID="{86D2DA1D-8C63-46DC-A283-B1EF5BEB4FCB}" presName="composite" presStyleCnt="0"/>
      <dgm:spPr/>
    </dgm:pt>
    <dgm:pt modelId="{4C69E981-EAD0-4DBB-910E-03535B65064C}" type="pres">
      <dgm:prSet presAssocID="{86D2DA1D-8C63-46DC-A283-B1EF5BEB4FCB}" presName="parTx" presStyleLbl="node1" presStyleIdx="1" presStyleCnt="4">
        <dgm:presLayoutVars>
          <dgm:chMax val="0"/>
          <dgm:chPref val="0"/>
          <dgm:bulletEnabled val="1"/>
        </dgm:presLayoutVars>
      </dgm:prSet>
      <dgm:spPr/>
    </dgm:pt>
    <dgm:pt modelId="{6A1EADC9-9F96-4851-9029-FB27A4940274}" type="pres">
      <dgm:prSet presAssocID="{86D2DA1D-8C63-46DC-A283-B1EF5BEB4FCB}" presName="parSh" presStyleLbl="node1" presStyleIdx="2" presStyleCnt="4"/>
      <dgm:spPr/>
    </dgm:pt>
    <dgm:pt modelId="{95B0AA4D-CC61-487A-98A9-B7B003F7AC3B}" type="pres">
      <dgm:prSet presAssocID="{86D2DA1D-8C63-46DC-A283-B1EF5BEB4FCB}" presName="desTx" presStyleLbl="fgAcc1" presStyleIdx="2" presStyleCnt="4" custScaleX="131384" custScaleY="63906" custLinFactNeighborX="2003" custLinFactNeighborY="-14358">
        <dgm:presLayoutVars>
          <dgm:bulletEnabled val="1"/>
        </dgm:presLayoutVars>
      </dgm:prSet>
      <dgm:spPr/>
    </dgm:pt>
    <dgm:pt modelId="{4AA85D1F-4D54-4328-B2F0-F7DB2A20B4DF}" type="pres">
      <dgm:prSet presAssocID="{D43D6351-144D-4A54-8ADC-8A4CA3A972DD}" presName="sibTrans" presStyleLbl="sibTrans2D1" presStyleIdx="2" presStyleCnt="3"/>
      <dgm:spPr/>
    </dgm:pt>
    <dgm:pt modelId="{2B25DE8C-D43E-48E7-8520-64C5066714C2}" type="pres">
      <dgm:prSet presAssocID="{D43D6351-144D-4A54-8ADC-8A4CA3A972DD}" presName="connTx" presStyleLbl="sibTrans2D1" presStyleIdx="2" presStyleCnt="3"/>
      <dgm:spPr/>
    </dgm:pt>
    <dgm:pt modelId="{1AE75860-0CDF-44F9-911E-902017133724}" type="pres">
      <dgm:prSet presAssocID="{8BE5F305-E4D1-4D4C-BC3F-3927005329EA}" presName="composite" presStyleCnt="0"/>
      <dgm:spPr/>
    </dgm:pt>
    <dgm:pt modelId="{1B9A0619-702A-40A6-B10B-90F19251B20D}" type="pres">
      <dgm:prSet presAssocID="{8BE5F305-E4D1-4D4C-BC3F-3927005329EA}" presName="parTx" presStyleLbl="node1" presStyleIdx="2" presStyleCnt="4">
        <dgm:presLayoutVars>
          <dgm:chMax val="0"/>
          <dgm:chPref val="0"/>
          <dgm:bulletEnabled val="1"/>
        </dgm:presLayoutVars>
      </dgm:prSet>
      <dgm:spPr/>
    </dgm:pt>
    <dgm:pt modelId="{FB59A482-5916-4778-974D-DC507F7B712D}" type="pres">
      <dgm:prSet presAssocID="{8BE5F305-E4D1-4D4C-BC3F-3927005329EA}" presName="parSh" presStyleLbl="node1" presStyleIdx="3" presStyleCnt="4"/>
      <dgm:spPr/>
    </dgm:pt>
    <dgm:pt modelId="{868CA1AC-CDF7-48D7-BE01-EAAFA56AA04C}" type="pres">
      <dgm:prSet presAssocID="{8BE5F305-E4D1-4D4C-BC3F-3927005329EA}" presName="desTx" presStyleLbl="fgAcc1" presStyleIdx="3" presStyleCnt="4" custScaleX="133931" custScaleY="63411" custLinFactNeighborX="2003" custLinFactNeighborY="-14358">
        <dgm:presLayoutVars>
          <dgm:bulletEnabled val="1"/>
        </dgm:presLayoutVars>
      </dgm:prSet>
      <dgm:spPr/>
    </dgm:pt>
  </dgm:ptLst>
  <dgm:cxnLst>
    <dgm:cxn modelId="{E9AEA707-E890-490C-AF28-90A8F674242C}" type="presOf" srcId="{8BE5F305-E4D1-4D4C-BC3F-3927005329EA}" destId="{1B9A0619-702A-40A6-B10B-90F19251B20D}" srcOrd="0" destOrd="0" presId="urn:microsoft.com/office/officeart/2005/8/layout/process3"/>
    <dgm:cxn modelId="{B0C01A12-5649-4E19-B362-C51674A0CB84}" type="presOf" srcId="{86D2DA1D-8C63-46DC-A283-B1EF5BEB4FCB}" destId="{6A1EADC9-9F96-4851-9029-FB27A4940274}" srcOrd="1" destOrd="0" presId="urn:microsoft.com/office/officeart/2005/8/layout/process3"/>
    <dgm:cxn modelId="{B84F4B18-B8B0-4500-9E88-E80E8B15A5F7}" type="presOf" srcId="{49A8A291-C066-4F7A-9B7F-6C5E6B6899F7}" destId="{ACD9EC72-134D-4ACF-88D8-021B8242886A}" srcOrd="1" destOrd="0" presId="urn:microsoft.com/office/officeart/2005/8/layout/process3"/>
    <dgm:cxn modelId="{7183E524-4B76-47D5-A86E-1403D7ED2FCE}" type="presOf" srcId="{D43D6351-144D-4A54-8ADC-8A4CA3A972DD}" destId="{2B25DE8C-D43E-48E7-8520-64C5066714C2}" srcOrd="1" destOrd="0" presId="urn:microsoft.com/office/officeart/2005/8/layout/process3"/>
    <dgm:cxn modelId="{8A79892E-D8E8-4CC6-8D35-FF058162BF8F}" srcId="{F92136AF-CC8A-4ECD-9625-14B860EE678E}" destId="{DBB984DD-0FDB-4308-9167-94E4E55C8D07}" srcOrd="0" destOrd="0" parTransId="{FE611A1F-6D70-45F1-A5EE-08479AF67DDA}" sibTransId="{71B4BB5A-9E6B-4655-AAD2-EA5ED4EA0533}"/>
    <dgm:cxn modelId="{B6287C3E-1500-4BE8-A969-5653266A0FC7}" type="presOf" srcId="{CBDE8FAC-F722-4E64-8500-6853A160BA16}" destId="{95B0AA4D-CC61-487A-98A9-B7B003F7AC3B}" srcOrd="0" destOrd="0" presId="urn:microsoft.com/office/officeart/2005/8/layout/process3"/>
    <dgm:cxn modelId="{22021F41-5A0F-4A7D-80DF-BA3B038970D5}" type="presOf" srcId="{8BE5F305-E4D1-4D4C-BC3F-3927005329EA}" destId="{FB59A482-5916-4778-974D-DC507F7B712D}" srcOrd="1" destOrd="0" presId="urn:microsoft.com/office/officeart/2005/8/layout/process3"/>
    <dgm:cxn modelId="{326A9563-3071-41E8-827C-EA871CAA894B}" type="presOf" srcId="{54927D21-00AD-4D49-AB2D-3B8F0CB9D174}" destId="{0C95E356-E4F3-4288-8549-0F910A313D3A}" srcOrd="0" destOrd="0" presId="urn:microsoft.com/office/officeart/2005/8/layout/process3"/>
    <dgm:cxn modelId="{B0C1076A-3ABD-431B-BD81-5766C7C9B4E8}" type="presOf" srcId="{0C85259C-B4BE-49B9-B09D-7B0184E760BD}" destId="{178DE8B1-8F08-473F-AF25-948F8A96EE61}" srcOrd="1" destOrd="0" presId="urn:microsoft.com/office/officeart/2005/8/layout/process3"/>
    <dgm:cxn modelId="{C7BBAE6A-CA40-4581-9CB4-2993164898CD}" type="presOf" srcId="{F92136AF-CC8A-4ECD-9625-14B860EE678E}" destId="{E2E72014-EDBC-453E-A6E5-59A551507DA2}" srcOrd="0" destOrd="0" presId="urn:microsoft.com/office/officeart/2005/8/layout/process3"/>
    <dgm:cxn modelId="{FB9E006B-D7DC-485E-A5E6-D82BF395E91E}" type="presOf" srcId="{4DBA8ABF-A236-4D63-A616-2536EE89FB98}" destId="{0CD312A9-23EB-4726-9A18-8B6DCD43D7A6}" srcOrd="0" destOrd="0" presId="urn:microsoft.com/office/officeart/2005/8/layout/process3"/>
    <dgm:cxn modelId="{A7F5B473-DFF5-4F0D-AA39-BD1B33F2CFE9}" srcId="{4DBA8ABF-A236-4D63-A616-2536EE89FB98}" destId="{86D2DA1D-8C63-46DC-A283-B1EF5BEB4FCB}" srcOrd="2" destOrd="0" parTransId="{764B2D3C-C9CC-4D74-B7F1-FA41DD39DBFB}" sibTransId="{D43D6351-144D-4A54-8ADC-8A4CA3A972DD}"/>
    <dgm:cxn modelId="{7C1E205A-A7D2-4841-B668-7AAD112EF9AF}" type="presOf" srcId="{31B96927-133F-478A-BEDC-9F06892B5352}" destId="{868CA1AC-CDF7-48D7-BE01-EAAFA56AA04C}" srcOrd="0" destOrd="0" presId="urn:microsoft.com/office/officeart/2005/8/layout/process3"/>
    <dgm:cxn modelId="{94DFE887-238A-450E-B8C4-45DB39E6CC2D}" type="presOf" srcId="{F92136AF-CC8A-4ECD-9625-14B860EE678E}" destId="{B14DD95F-65F8-429C-9F9D-78A62989E66F}" srcOrd="1" destOrd="0" presId="urn:microsoft.com/office/officeart/2005/8/layout/process3"/>
    <dgm:cxn modelId="{CF18F48C-25FB-4F9E-BA15-ED7F4B75E9A4}" type="presOf" srcId="{86D2DA1D-8C63-46DC-A283-B1EF5BEB4FCB}" destId="{4C69E981-EAD0-4DBB-910E-03535B65064C}" srcOrd="0" destOrd="0" presId="urn:microsoft.com/office/officeart/2005/8/layout/process3"/>
    <dgm:cxn modelId="{4A7160AE-5173-4DEF-97E2-4F9283897685}" type="presOf" srcId="{D43D6351-144D-4A54-8ADC-8A4CA3A972DD}" destId="{4AA85D1F-4D54-4328-B2F0-F7DB2A20B4DF}" srcOrd="0" destOrd="0" presId="urn:microsoft.com/office/officeart/2005/8/layout/process3"/>
    <dgm:cxn modelId="{112304BC-2823-4D99-BD15-08F0C73129CB}" srcId="{4DBA8ABF-A236-4D63-A616-2536EE89FB98}" destId="{F92136AF-CC8A-4ECD-9625-14B860EE678E}" srcOrd="1" destOrd="0" parTransId="{0F8D4FBE-9E7C-4495-91B8-D3B42194090E}" sibTransId="{49A8A291-C066-4F7A-9B7F-6C5E6B6899F7}"/>
    <dgm:cxn modelId="{A49E39BC-FA97-42AA-B8B8-3852E8B7CCF8}" srcId="{4DBA8ABF-A236-4D63-A616-2536EE89FB98}" destId="{8BE5F305-E4D1-4D4C-BC3F-3927005329EA}" srcOrd="3" destOrd="0" parTransId="{728EA33B-7CA3-408B-B86A-CCB733AE50BD}" sibTransId="{F25CD6CD-8137-46C4-847D-8870A81435AE}"/>
    <dgm:cxn modelId="{284934BF-0106-40C7-A261-4E8C8853F6A6}" type="presOf" srcId="{A76C042C-FDA9-4707-9526-E546B9577EC5}" destId="{67CFE5DB-4623-46D7-9FF3-4A592316C359}" srcOrd="0" destOrd="0" presId="urn:microsoft.com/office/officeart/2005/8/layout/process3"/>
    <dgm:cxn modelId="{EA3D47C0-35ED-4358-9038-3623B78745A6}" type="presOf" srcId="{49A8A291-C066-4F7A-9B7F-6C5E6B6899F7}" destId="{38647424-6704-4DFC-82DD-5ED274D9A2BD}" srcOrd="0" destOrd="0" presId="urn:microsoft.com/office/officeart/2005/8/layout/process3"/>
    <dgm:cxn modelId="{7D0DBEC0-087D-42F4-93A6-9DAA4CA6AD61}" srcId="{4DBA8ABF-A236-4D63-A616-2536EE89FB98}" destId="{A76C042C-FDA9-4707-9526-E546B9577EC5}" srcOrd="0" destOrd="0" parTransId="{AB42788E-A48A-437F-9D17-936A772C3AF2}" sibTransId="{0C85259C-B4BE-49B9-B09D-7B0184E760BD}"/>
    <dgm:cxn modelId="{5FC01EE1-AD95-490C-9A3E-E8358EF4C46B}" srcId="{8BE5F305-E4D1-4D4C-BC3F-3927005329EA}" destId="{31B96927-133F-478A-BEDC-9F06892B5352}" srcOrd="0" destOrd="0" parTransId="{B960DA6F-006E-43D7-BF57-263D048A6A1E}" sibTransId="{6A59776B-479E-4BAA-AB82-725A12059208}"/>
    <dgm:cxn modelId="{EDBFEBE4-E546-4464-BF80-75B91D64326A}" type="presOf" srcId="{A76C042C-FDA9-4707-9526-E546B9577EC5}" destId="{2891A0EF-04FD-4A79-A070-197148472325}" srcOrd="1" destOrd="0" presId="urn:microsoft.com/office/officeart/2005/8/layout/process3"/>
    <dgm:cxn modelId="{375204E9-FF48-4591-BB07-7476E644A3E7}" type="presOf" srcId="{0C85259C-B4BE-49B9-B09D-7B0184E760BD}" destId="{4B343F49-F02C-4729-ABD4-26A51D16B401}" srcOrd="0" destOrd="0" presId="urn:microsoft.com/office/officeart/2005/8/layout/process3"/>
    <dgm:cxn modelId="{05B00EEA-19CC-4DB4-B954-AF890D5A46A4}" type="presOf" srcId="{DBB984DD-0FDB-4308-9167-94E4E55C8D07}" destId="{28F73785-B159-4291-B911-24F1D1B908E3}" srcOrd="0" destOrd="0" presId="urn:microsoft.com/office/officeart/2005/8/layout/process3"/>
    <dgm:cxn modelId="{3E143EEA-C2CA-40B7-879F-DC7F0E669B8B}" srcId="{86D2DA1D-8C63-46DC-A283-B1EF5BEB4FCB}" destId="{CBDE8FAC-F722-4E64-8500-6853A160BA16}" srcOrd="0" destOrd="0" parTransId="{7348888A-82B9-4BD2-9A38-437BE0602FF9}" sibTransId="{AC5903D6-274A-446F-9F22-56B6F1651645}"/>
    <dgm:cxn modelId="{34968EF4-5D25-4C00-87A7-20F0022D8B69}" srcId="{A76C042C-FDA9-4707-9526-E546B9577EC5}" destId="{54927D21-00AD-4D49-AB2D-3B8F0CB9D174}" srcOrd="0" destOrd="0" parTransId="{B0D2D0EC-2284-406E-85A8-DB8E85C07E96}" sibTransId="{2D3DFC6A-876B-457D-B2D4-3CCBC63EC12E}"/>
    <dgm:cxn modelId="{8FDE05A9-9F0F-46C0-AB07-387AA4AB9384}" type="presParOf" srcId="{0CD312A9-23EB-4726-9A18-8B6DCD43D7A6}" destId="{36648916-7F6B-4581-AA1E-DDF6F42691F7}" srcOrd="0" destOrd="0" presId="urn:microsoft.com/office/officeart/2005/8/layout/process3"/>
    <dgm:cxn modelId="{6C2865F5-B5B2-4F51-838E-DA72AC478FC4}" type="presParOf" srcId="{36648916-7F6B-4581-AA1E-DDF6F42691F7}" destId="{67CFE5DB-4623-46D7-9FF3-4A592316C359}" srcOrd="0" destOrd="0" presId="urn:microsoft.com/office/officeart/2005/8/layout/process3"/>
    <dgm:cxn modelId="{D611BF7A-83C3-4F59-B9FB-568B751113C4}" type="presParOf" srcId="{36648916-7F6B-4581-AA1E-DDF6F42691F7}" destId="{2891A0EF-04FD-4A79-A070-197148472325}" srcOrd="1" destOrd="0" presId="urn:microsoft.com/office/officeart/2005/8/layout/process3"/>
    <dgm:cxn modelId="{C13A212B-426E-48E6-AC66-5E1AB95294F5}" type="presParOf" srcId="{36648916-7F6B-4581-AA1E-DDF6F42691F7}" destId="{0C95E356-E4F3-4288-8549-0F910A313D3A}" srcOrd="2" destOrd="0" presId="urn:microsoft.com/office/officeart/2005/8/layout/process3"/>
    <dgm:cxn modelId="{D69D09FD-5909-4DE6-816B-D9652CFAD9AC}" type="presParOf" srcId="{0CD312A9-23EB-4726-9A18-8B6DCD43D7A6}" destId="{4B343F49-F02C-4729-ABD4-26A51D16B401}" srcOrd="1" destOrd="0" presId="urn:microsoft.com/office/officeart/2005/8/layout/process3"/>
    <dgm:cxn modelId="{B7C8E689-1F95-4746-AA59-71F1FA5F703E}" type="presParOf" srcId="{4B343F49-F02C-4729-ABD4-26A51D16B401}" destId="{178DE8B1-8F08-473F-AF25-948F8A96EE61}" srcOrd="0" destOrd="0" presId="urn:microsoft.com/office/officeart/2005/8/layout/process3"/>
    <dgm:cxn modelId="{6826E539-A763-4DBD-BD94-75EFBD003FE6}" type="presParOf" srcId="{0CD312A9-23EB-4726-9A18-8B6DCD43D7A6}" destId="{D16C3D03-DBE5-4162-829B-862C67B2EBA7}" srcOrd="2" destOrd="0" presId="urn:microsoft.com/office/officeart/2005/8/layout/process3"/>
    <dgm:cxn modelId="{251AC516-EF79-4743-9F42-46E2909E8751}" type="presParOf" srcId="{D16C3D03-DBE5-4162-829B-862C67B2EBA7}" destId="{E2E72014-EDBC-453E-A6E5-59A551507DA2}" srcOrd="0" destOrd="0" presId="urn:microsoft.com/office/officeart/2005/8/layout/process3"/>
    <dgm:cxn modelId="{E4592C2F-8370-4CA3-B2DE-FFFDA201B993}" type="presParOf" srcId="{D16C3D03-DBE5-4162-829B-862C67B2EBA7}" destId="{B14DD95F-65F8-429C-9F9D-78A62989E66F}" srcOrd="1" destOrd="0" presId="urn:microsoft.com/office/officeart/2005/8/layout/process3"/>
    <dgm:cxn modelId="{BD886CAF-DD55-4C00-B520-D1F662E2A4FC}" type="presParOf" srcId="{D16C3D03-DBE5-4162-829B-862C67B2EBA7}" destId="{28F73785-B159-4291-B911-24F1D1B908E3}" srcOrd="2" destOrd="0" presId="urn:microsoft.com/office/officeart/2005/8/layout/process3"/>
    <dgm:cxn modelId="{0276B3FD-878E-4CB4-BE97-CFB4E037EAEA}" type="presParOf" srcId="{0CD312A9-23EB-4726-9A18-8B6DCD43D7A6}" destId="{38647424-6704-4DFC-82DD-5ED274D9A2BD}" srcOrd="3" destOrd="0" presId="urn:microsoft.com/office/officeart/2005/8/layout/process3"/>
    <dgm:cxn modelId="{D53C22E7-8832-41F2-8F7C-588E1BEF2FB1}" type="presParOf" srcId="{38647424-6704-4DFC-82DD-5ED274D9A2BD}" destId="{ACD9EC72-134D-4ACF-88D8-021B8242886A}" srcOrd="0" destOrd="0" presId="urn:microsoft.com/office/officeart/2005/8/layout/process3"/>
    <dgm:cxn modelId="{DEF4DE6D-407E-4FC9-B909-113B34F76777}" type="presParOf" srcId="{0CD312A9-23EB-4726-9A18-8B6DCD43D7A6}" destId="{13DA237D-BE80-4275-B76C-C639F618E7FE}" srcOrd="4" destOrd="0" presId="urn:microsoft.com/office/officeart/2005/8/layout/process3"/>
    <dgm:cxn modelId="{75AB215A-29CB-40B1-B0E3-FA103DE7E1D2}" type="presParOf" srcId="{13DA237D-BE80-4275-B76C-C639F618E7FE}" destId="{4C69E981-EAD0-4DBB-910E-03535B65064C}" srcOrd="0" destOrd="0" presId="urn:microsoft.com/office/officeart/2005/8/layout/process3"/>
    <dgm:cxn modelId="{C24D607F-BD3B-4254-888E-AFBF54F06C38}" type="presParOf" srcId="{13DA237D-BE80-4275-B76C-C639F618E7FE}" destId="{6A1EADC9-9F96-4851-9029-FB27A4940274}" srcOrd="1" destOrd="0" presId="urn:microsoft.com/office/officeart/2005/8/layout/process3"/>
    <dgm:cxn modelId="{CAAEF056-C25F-40AE-AC59-BF8A923D19C7}" type="presParOf" srcId="{13DA237D-BE80-4275-B76C-C639F618E7FE}" destId="{95B0AA4D-CC61-487A-98A9-B7B003F7AC3B}" srcOrd="2" destOrd="0" presId="urn:microsoft.com/office/officeart/2005/8/layout/process3"/>
    <dgm:cxn modelId="{77AD5448-9ED0-4D74-9365-B3888C918A84}" type="presParOf" srcId="{0CD312A9-23EB-4726-9A18-8B6DCD43D7A6}" destId="{4AA85D1F-4D54-4328-B2F0-F7DB2A20B4DF}" srcOrd="5" destOrd="0" presId="urn:microsoft.com/office/officeart/2005/8/layout/process3"/>
    <dgm:cxn modelId="{030ECD0B-DE82-402C-9F5C-DB148F5A8E37}" type="presParOf" srcId="{4AA85D1F-4D54-4328-B2F0-F7DB2A20B4DF}" destId="{2B25DE8C-D43E-48E7-8520-64C5066714C2}" srcOrd="0" destOrd="0" presId="urn:microsoft.com/office/officeart/2005/8/layout/process3"/>
    <dgm:cxn modelId="{AA816FF7-7B1D-4F8F-909F-092ED0D2CC8B}" type="presParOf" srcId="{0CD312A9-23EB-4726-9A18-8B6DCD43D7A6}" destId="{1AE75860-0CDF-44F9-911E-902017133724}" srcOrd="6" destOrd="0" presId="urn:microsoft.com/office/officeart/2005/8/layout/process3"/>
    <dgm:cxn modelId="{85846223-9A2F-49CE-B52A-DF165E617399}" type="presParOf" srcId="{1AE75860-0CDF-44F9-911E-902017133724}" destId="{1B9A0619-702A-40A6-B10B-90F19251B20D}" srcOrd="0" destOrd="0" presId="urn:microsoft.com/office/officeart/2005/8/layout/process3"/>
    <dgm:cxn modelId="{AE7B8A8E-5D1F-4EF9-BC11-2F72AF2FFF05}" type="presParOf" srcId="{1AE75860-0CDF-44F9-911E-902017133724}" destId="{FB59A482-5916-4778-974D-DC507F7B712D}" srcOrd="1" destOrd="0" presId="urn:microsoft.com/office/officeart/2005/8/layout/process3"/>
    <dgm:cxn modelId="{8AFAB9E8-61C5-48A5-9959-4163FB89D957}" type="presParOf" srcId="{1AE75860-0CDF-44F9-911E-902017133724}" destId="{868CA1AC-CDF7-48D7-BE01-EAAFA56AA04C}" srcOrd="2" destOrd="0" presId="urn:microsoft.com/office/officeart/2005/8/layout/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39A8D1-6E59-4C0A-966A-E2A8F929BEB3}">
      <dsp:nvSpPr>
        <dsp:cNvPr id="0" name=""/>
        <dsp:cNvSpPr/>
      </dsp:nvSpPr>
      <dsp:spPr>
        <a:xfrm>
          <a:off x="3819" y="2000561"/>
          <a:ext cx="1889621" cy="944810"/>
        </a:xfrm>
        <a:prstGeom prst="roundRect">
          <a:avLst>
            <a:gd name="adj" fmla="val 10000"/>
          </a:avLst>
        </a:prstGeom>
        <a:gradFill rotWithShape="1">
          <a:gsLst>
            <a:gs pos="0">
              <a:schemeClr val="accent1">
                <a:tint val="98000"/>
                <a:hueMod val="94000"/>
                <a:satMod val="130000"/>
                <a:lumMod val="138000"/>
              </a:schemeClr>
            </a:gs>
            <a:gs pos="100000">
              <a:schemeClr val="accent1">
                <a:shade val="94000"/>
                <a:lumMod val="88000"/>
              </a:schemeClr>
            </a:gs>
          </a:gsLst>
          <a:lin ang="5400000" scaled="0"/>
        </a:gradFill>
        <a:ln>
          <a:noFill/>
        </a:ln>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dsp:spPr>
      <dsp:style>
        <a:lnRef idx="0">
          <a:schemeClr val="accent1"/>
        </a:lnRef>
        <a:fillRef idx="3">
          <a:schemeClr val="accent1"/>
        </a:fillRef>
        <a:effectRef idx="3">
          <a:schemeClr val="accent1"/>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Century Gothic" panose="020B0502020202020204" pitchFamily="34" charset="0"/>
            </a:rPr>
            <a:t>Managing Partner</a:t>
          </a:r>
        </a:p>
        <a:p>
          <a:pPr marL="0" lvl="0" indent="0" algn="ctr" defTabSz="533400">
            <a:lnSpc>
              <a:spcPct val="90000"/>
            </a:lnSpc>
            <a:spcBef>
              <a:spcPct val="0"/>
            </a:spcBef>
            <a:spcAft>
              <a:spcPct val="35000"/>
            </a:spcAft>
            <a:buNone/>
          </a:pPr>
          <a:r>
            <a:rPr lang="en-US" sz="1200" kern="1200" dirty="0" err="1">
              <a:latin typeface="Century Gothic" panose="020B0502020202020204" pitchFamily="34" charset="0"/>
            </a:rPr>
            <a:t>Ambreen</a:t>
          </a:r>
          <a:r>
            <a:rPr lang="en-US" sz="1200" kern="1200" dirty="0">
              <a:latin typeface="Century Gothic" panose="020B0502020202020204" pitchFamily="34" charset="0"/>
            </a:rPr>
            <a:t> Siddiqui</a:t>
          </a:r>
        </a:p>
      </dsp:txBody>
      <dsp:txXfrm>
        <a:off x="31492" y="2028234"/>
        <a:ext cx="1834275" cy="889464"/>
      </dsp:txXfrm>
    </dsp:sp>
    <dsp:sp modelId="{FBB14D84-3AD9-4127-B520-D5537A02A6FC}">
      <dsp:nvSpPr>
        <dsp:cNvPr id="0" name=""/>
        <dsp:cNvSpPr/>
      </dsp:nvSpPr>
      <dsp:spPr>
        <a:xfrm rot="18770822">
          <a:off x="1715629" y="2046203"/>
          <a:ext cx="1111470" cy="38627"/>
        </a:xfrm>
        <a:custGeom>
          <a:avLst/>
          <a:gdLst/>
          <a:ahLst/>
          <a:cxnLst/>
          <a:rect l="0" t="0" r="0" b="0"/>
          <a:pathLst>
            <a:path>
              <a:moveTo>
                <a:pt x="0" y="19313"/>
              </a:moveTo>
              <a:lnTo>
                <a:pt x="1111470" y="19313"/>
              </a:lnTo>
            </a:path>
          </a:pathLst>
        </a:custGeom>
        <a:noFill/>
        <a:ln w="28575" cap="rnd" cmpd="sng" algn="ctr">
          <a:solidFill>
            <a:schemeClr val="accent3"/>
          </a:solidFill>
          <a:prstDash val="solid"/>
        </a:ln>
        <a:effectLst>
          <a:innerShdw blurRad="25400" dist="12700" dir="13500000">
            <a:srgbClr val="000000">
              <a:alpha val="45000"/>
            </a:srgbClr>
          </a:innerShdw>
        </a:effectLst>
      </dsp:spPr>
      <dsp:style>
        <a:lnRef idx="3">
          <a:schemeClr val="accent3"/>
        </a:lnRef>
        <a:fillRef idx="0">
          <a:schemeClr val="accent3"/>
        </a:fillRef>
        <a:effectRef idx="2">
          <a:schemeClr val="accent3"/>
        </a:effectRef>
        <a:fontRef idx="minor">
          <a:schemeClr val="tx1"/>
        </a:fontRef>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latin typeface="Century Gothic" panose="020B0502020202020204" pitchFamily="34" charset="0"/>
          </a:endParaRPr>
        </a:p>
      </dsp:txBody>
      <dsp:txXfrm>
        <a:off x="2243578" y="2037730"/>
        <a:ext cx="55573" cy="55573"/>
      </dsp:txXfrm>
    </dsp:sp>
    <dsp:sp modelId="{EC1CDA14-7356-4B00-B1D0-5BBA2FE594EE}">
      <dsp:nvSpPr>
        <dsp:cNvPr id="0" name=""/>
        <dsp:cNvSpPr/>
      </dsp:nvSpPr>
      <dsp:spPr>
        <a:xfrm>
          <a:off x="2649289" y="1185662"/>
          <a:ext cx="1889621" cy="944810"/>
        </a:xfrm>
        <a:prstGeom prst="roundRect">
          <a:avLst>
            <a:gd name="adj" fmla="val 10000"/>
          </a:avLst>
        </a:prstGeom>
        <a:gradFill rotWithShape="1">
          <a:gsLst>
            <a:gs pos="0">
              <a:schemeClr val="accent1">
                <a:tint val="98000"/>
                <a:hueMod val="94000"/>
                <a:satMod val="130000"/>
                <a:lumMod val="138000"/>
              </a:schemeClr>
            </a:gs>
            <a:gs pos="100000">
              <a:schemeClr val="accent1">
                <a:shade val="94000"/>
                <a:lumMod val="88000"/>
              </a:schemeClr>
            </a:gs>
          </a:gsLst>
          <a:lin ang="5400000" scaled="0"/>
        </a:gradFill>
        <a:ln>
          <a:noFill/>
        </a:ln>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dsp:spPr>
      <dsp:style>
        <a:lnRef idx="0">
          <a:schemeClr val="accent1"/>
        </a:lnRef>
        <a:fillRef idx="3">
          <a:schemeClr val="accent1"/>
        </a:fillRef>
        <a:effectRef idx="3">
          <a:schemeClr val="accent1"/>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Century Gothic" panose="020B0502020202020204" pitchFamily="34" charset="0"/>
            </a:rPr>
            <a:t>Client relationship Manager</a:t>
          </a:r>
        </a:p>
        <a:p>
          <a:pPr marL="0" lvl="0" indent="0" algn="ctr" defTabSz="533400">
            <a:lnSpc>
              <a:spcPct val="90000"/>
            </a:lnSpc>
            <a:spcBef>
              <a:spcPct val="0"/>
            </a:spcBef>
            <a:spcAft>
              <a:spcPct val="35000"/>
            </a:spcAft>
            <a:buNone/>
          </a:pPr>
          <a:r>
            <a:rPr lang="en-US" sz="1000" kern="1200" dirty="0">
              <a:latin typeface="Century Gothic" panose="020B0502020202020204" pitchFamily="34" charset="0"/>
            </a:rPr>
            <a:t>(Syed Hassan </a:t>
          </a:r>
          <a:r>
            <a:rPr lang="en-US" sz="1000" kern="1200" dirty="0" err="1">
              <a:latin typeface="Century Gothic" panose="020B0502020202020204" pitchFamily="34" charset="0"/>
            </a:rPr>
            <a:t>Alam</a:t>
          </a:r>
          <a:r>
            <a:rPr lang="en-US" sz="1000" kern="1200" dirty="0">
              <a:latin typeface="Century Gothic" panose="020B0502020202020204" pitchFamily="34" charset="0"/>
            </a:rPr>
            <a:t>)</a:t>
          </a:r>
        </a:p>
      </dsp:txBody>
      <dsp:txXfrm>
        <a:off x="2676962" y="1213335"/>
        <a:ext cx="1834275" cy="889464"/>
      </dsp:txXfrm>
    </dsp:sp>
    <dsp:sp modelId="{CF026DA8-2400-4094-9722-AF355FB8D92C}">
      <dsp:nvSpPr>
        <dsp:cNvPr id="0" name=""/>
        <dsp:cNvSpPr/>
      </dsp:nvSpPr>
      <dsp:spPr>
        <a:xfrm rot="19457599">
          <a:off x="4451419" y="1367120"/>
          <a:ext cx="930830" cy="38627"/>
        </a:xfrm>
        <a:custGeom>
          <a:avLst/>
          <a:gdLst/>
          <a:ahLst/>
          <a:cxnLst/>
          <a:rect l="0" t="0" r="0" b="0"/>
          <a:pathLst>
            <a:path>
              <a:moveTo>
                <a:pt x="0" y="19313"/>
              </a:moveTo>
              <a:lnTo>
                <a:pt x="930830" y="19313"/>
              </a:lnTo>
            </a:path>
          </a:pathLst>
        </a:custGeom>
        <a:noFill/>
        <a:ln w="28575" cap="rnd" cmpd="sng" algn="ctr">
          <a:solidFill>
            <a:schemeClr val="accent3"/>
          </a:solidFill>
          <a:prstDash val="solid"/>
        </a:ln>
        <a:effectLst>
          <a:innerShdw blurRad="25400" dist="12700" dir="13500000">
            <a:srgbClr val="000000">
              <a:alpha val="45000"/>
            </a:srgbClr>
          </a:innerShdw>
        </a:effectLst>
      </dsp:spPr>
      <dsp:style>
        <a:lnRef idx="3">
          <a:schemeClr val="accent3"/>
        </a:lnRef>
        <a:fillRef idx="0">
          <a:schemeClr val="accent3"/>
        </a:fillRef>
        <a:effectRef idx="2">
          <a:schemeClr val="accent3"/>
        </a:effectRef>
        <a:fontRef idx="minor">
          <a:schemeClr val="tx1"/>
        </a:fontRef>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latin typeface="Century Gothic" panose="020B0502020202020204" pitchFamily="34" charset="0"/>
          </a:endParaRPr>
        </a:p>
      </dsp:txBody>
      <dsp:txXfrm>
        <a:off x="4893564" y="1363163"/>
        <a:ext cx="46541" cy="46541"/>
      </dsp:txXfrm>
    </dsp:sp>
    <dsp:sp modelId="{0C2CD2A4-1834-4F9E-B491-1DF1DEC82536}">
      <dsp:nvSpPr>
        <dsp:cNvPr id="0" name=""/>
        <dsp:cNvSpPr/>
      </dsp:nvSpPr>
      <dsp:spPr>
        <a:xfrm>
          <a:off x="5294759" y="642395"/>
          <a:ext cx="1889621" cy="944810"/>
        </a:xfrm>
        <a:prstGeom prst="roundRect">
          <a:avLst>
            <a:gd name="adj" fmla="val 10000"/>
          </a:avLst>
        </a:prstGeom>
        <a:gradFill rotWithShape="1">
          <a:gsLst>
            <a:gs pos="0">
              <a:schemeClr val="accent1">
                <a:tint val="98000"/>
                <a:hueMod val="94000"/>
                <a:satMod val="130000"/>
                <a:lumMod val="138000"/>
              </a:schemeClr>
            </a:gs>
            <a:gs pos="100000">
              <a:schemeClr val="accent1">
                <a:shade val="94000"/>
                <a:lumMod val="88000"/>
              </a:schemeClr>
            </a:gs>
          </a:gsLst>
          <a:lin ang="5400000" scaled="0"/>
        </a:gradFill>
        <a:ln>
          <a:noFill/>
        </a:ln>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dsp:spPr>
      <dsp:style>
        <a:lnRef idx="0">
          <a:schemeClr val="accent1"/>
        </a:lnRef>
        <a:fillRef idx="3">
          <a:schemeClr val="accent1"/>
        </a:fillRef>
        <a:effectRef idx="3">
          <a:schemeClr val="accent1"/>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Century Gothic" panose="020B0502020202020204" pitchFamily="34" charset="0"/>
            </a:rPr>
            <a:t>Team Lead</a:t>
          </a:r>
        </a:p>
        <a:p>
          <a:pPr marL="0" lvl="0" indent="0" algn="ctr" defTabSz="533400">
            <a:lnSpc>
              <a:spcPct val="90000"/>
            </a:lnSpc>
            <a:spcBef>
              <a:spcPct val="0"/>
            </a:spcBef>
            <a:spcAft>
              <a:spcPct val="35000"/>
            </a:spcAft>
            <a:buNone/>
          </a:pPr>
          <a:r>
            <a:rPr lang="en-US" sz="1000" kern="1200" dirty="0">
              <a:latin typeface="Century Gothic" panose="020B0502020202020204" pitchFamily="34" charset="0"/>
            </a:rPr>
            <a:t>(</a:t>
          </a:r>
          <a:r>
            <a:rPr lang="en-US" sz="1000" kern="1200" dirty="0" err="1">
              <a:latin typeface="Century Gothic" panose="020B0502020202020204" pitchFamily="34" charset="0"/>
            </a:rPr>
            <a:t>Innayat</a:t>
          </a:r>
          <a:r>
            <a:rPr lang="en-US" sz="1000" kern="1200" dirty="0">
              <a:latin typeface="Century Gothic" panose="020B0502020202020204" pitchFamily="34" charset="0"/>
            </a:rPr>
            <a:t> </a:t>
          </a:r>
          <a:r>
            <a:rPr lang="en-US" sz="1000" kern="1200" dirty="0" err="1">
              <a:latin typeface="Century Gothic" panose="020B0502020202020204" pitchFamily="34" charset="0"/>
            </a:rPr>
            <a:t>Hussain</a:t>
          </a:r>
          <a:r>
            <a:rPr lang="en-US" sz="1000" kern="1200" dirty="0">
              <a:latin typeface="Century Gothic" panose="020B0502020202020204" pitchFamily="34" charset="0"/>
            </a:rPr>
            <a:t>)</a:t>
          </a:r>
        </a:p>
      </dsp:txBody>
      <dsp:txXfrm>
        <a:off x="5322432" y="670068"/>
        <a:ext cx="1834275" cy="889464"/>
      </dsp:txXfrm>
    </dsp:sp>
    <dsp:sp modelId="{B00A3925-E975-4103-AA3B-C0E5ECF52496}">
      <dsp:nvSpPr>
        <dsp:cNvPr id="0" name=""/>
        <dsp:cNvSpPr/>
      </dsp:nvSpPr>
      <dsp:spPr>
        <a:xfrm rot="2142401">
          <a:off x="4451419" y="1910386"/>
          <a:ext cx="930830" cy="38627"/>
        </a:xfrm>
        <a:custGeom>
          <a:avLst/>
          <a:gdLst/>
          <a:ahLst/>
          <a:cxnLst/>
          <a:rect l="0" t="0" r="0" b="0"/>
          <a:pathLst>
            <a:path>
              <a:moveTo>
                <a:pt x="0" y="19313"/>
              </a:moveTo>
              <a:lnTo>
                <a:pt x="930830" y="19313"/>
              </a:lnTo>
            </a:path>
          </a:pathLst>
        </a:custGeom>
        <a:noFill/>
        <a:ln w="28575" cap="rnd" cmpd="sng" algn="ctr">
          <a:solidFill>
            <a:schemeClr val="accent3"/>
          </a:solidFill>
          <a:prstDash val="solid"/>
        </a:ln>
        <a:effectLst>
          <a:innerShdw blurRad="25400" dist="12700" dir="13500000">
            <a:srgbClr val="000000">
              <a:alpha val="45000"/>
            </a:srgbClr>
          </a:innerShdw>
        </a:effectLst>
      </dsp:spPr>
      <dsp:style>
        <a:lnRef idx="3">
          <a:schemeClr val="accent3"/>
        </a:lnRef>
        <a:fillRef idx="0">
          <a:schemeClr val="accent3"/>
        </a:fillRef>
        <a:effectRef idx="2">
          <a:schemeClr val="accent3"/>
        </a:effectRef>
        <a:fontRef idx="minor">
          <a:schemeClr val="tx1"/>
        </a:fontRef>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latin typeface="Century Gothic" panose="020B0502020202020204" pitchFamily="34" charset="0"/>
          </a:endParaRPr>
        </a:p>
      </dsp:txBody>
      <dsp:txXfrm>
        <a:off x="4893564" y="1906429"/>
        <a:ext cx="46541" cy="46541"/>
      </dsp:txXfrm>
    </dsp:sp>
    <dsp:sp modelId="{11E089F6-1846-41B7-9EF7-4B89C75AF299}">
      <dsp:nvSpPr>
        <dsp:cNvPr id="0" name=""/>
        <dsp:cNvSpPr/>
      </dsp:nvSpPr>
      <dsp:spPr>
        <a:xfrm>
          <a:off x="5294759" y="1728928"/>
          <a:ext cx="1889621" cy="944810"/>
        </a:xfrm>
        <a:prstGeom prst="roundRect">
          <a:avLst>
            <a:gd name="adj" fmla="val 10000"/>
          </a:avLst>
        </a:prstGeom>
        <a:gradFill rotWithShape="1">
          <a:gsLst>
            <a:gs pos="0">
              <a:schemeClr val="accent1">
                <a:tint val="98000"/>
                <a:hueMod val="94000"/>
                <a:satMod val="130000"/>
                <a:lumMod val="138000"/>
              </a:schemeClr>
            </a:gs>
            <a:gs pos="100000">
              <a:schemeClr val="accent1">
                <a:shade val="94000"/>
                <a:lumMod val="88000"/>
              </a:schemeClr>
            </a:gs>
          </a:gsLst>
          <a:lin ang="5400000" scaled="0"/>
        </a:gradFill>
        <a:ln>
          <a:noFill/>
        </a:ln>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dsp:spPr>
      <dsp:style>
        <a:lnRef idx="0">
          <a:schemeClr val="accent1"/>
        </a:lnRef>
        <a:fillRef idx="3">
          <a:schemeClr val="accent1"/>
        </a:fillRef>
        <a:effectRef idx="3">
          <a:schemeClr val="accent1"/>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Century Gothic" panose="020B0502020202020204" pitchFamily="34" charset="0"/>
            </a:rPr>
            <a:t>Advisors/Consultants</a:t>
          </a:r>
        </a:p>
      </dsp:txBody>
      <dsp:txXfrm>
        <a:off x="5322432" y="1756601"/>
        <a:ext cx="1834275" cy="889464"/>
      </dsp:txXfrm>
    </dsp:sp>
    <dsp:sp modelId="{1ABE8C64-3B65-4E1D-B1EF-CA21E804A790}">
      <dsp:nvSpPr>
        <dsp:cNvPr id="0" name=""/>
        <dsp:cNvSpPr/>
      </dsp:nvSpPr>
      <dsp:spPr>
        <a:xfrm rot="2829178">
          <a:off x="1715629" y="2861102"/>
          <a:ext cx="1111470" cy="38627"/>
        </a:xfrm>
        <a:custGeom>
          <a:avLst/>
          <a:gdLst/>
          <a:ahLst/>
          <a:cxnLst/>
          <a:rect l="0" t="0" r="0" b="0"/>
          <a:pathLst>
            <a:path>
              <a:moveTo>
                <a:pt x="0" y="19313"/>
              </a:moveTo>
              <a:lnTo>
                <a:pt x="1111470" y="19313"/>
              </a:lnTo>
            </a:path>
          </a:pathLst>
        </a:custGeom>
        <a:noFill/>
        <a:ln w="28575" cap="rnd" cmpd="sng" algn="ctr">
          <a:solidFill>
            <a:schemeClr val="accent3"/>
          </a:solidFill>
          <a:prstDash val="solid"/>
        </a:ln>
        <a:effectLst>
          <a:innerShdw blurRad="25400" dist="12700" dir="13500000">
            <a:srgbClr val="000000">
              <a:alpha val="45000"/>
            </a:srgbClr>
          </a:innerShdw>
        </a:effectLst>
      </dsp:spPr>
      <dsp:style>
        <a:lnRef idx="3">
          <a:schemeClr val="accent3"/>
        </a:lnRef>
        <a:fillRef idx="0">
          <a:schemeClr val="accent3"/>
        </a:fillRef>
        <a:effectRef idx="2">
          <a:schemeClr val="accent3"/>
        </a:effectRef>
        <a:fontRef idx="minor">
          <a:schemeClr val="tx1"/>
        </a:fontRef>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latin typeface="Century Gothic" panose="020B0502020202020204" pitchFamily="34" charset="0"/>
          </a:endParaRPr>
        </a:p>
      </dsp:txBody>
      <dsp:txXfrm>
        <a:off x="2243578" y="2852629"/>
        <a:ext cx="55573" cy="55573"/>
      </dsp:txXfrm>
    </dsp:sp>
    <dsp:sp modelId="{21984A84-05FC-43DB-B6B3-8A7D68A48FEA}">
      <dsp:nvSpPr>
        <dsp:cNvPr id="0" name=""/>
        <dsp:cNvSpPr/>
      </dsp:nvSpPr>
      <dsp:spPr>
        <a:xfrm>
          <a:off x="2649289" y="2815460"/>
          <a:ext cx="1889621" cy="944810"/>
        </a:xfrm>
        <a:prstGeom prst="roundRect">
          <a:avLst>
            <a:gd name="adj" fmla="val 10000"/>
          </a:avLst>
        </a:prstGeom>
        <a:gradFill rotWithShape="1">
          <a:gsLst>
            <a:gs pos="0">
              <a:schemeClr val="accent1">
                <a:tint val="98000"/>
                <a:hueMod val="94000"/>
                <a:satMod val="130000"/>
                <a:lumMod val="138000"/>
              </a:schemeClr>
            </a:gs>
            <a:gs pos="100000">
              <a:schemeClr val="accent1">
                <a:shade val="94000"/>
                <a:lumMod val="88000"/>
              </a:schemeClr>
            </a:gs>
          </a:gsLst>
          <a:lin ang="5400000" scaled="0"/>
        </a:gradFill>
        <a:ln>
          <a:noFill/>
        </a:ln>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dsp:spPr>
      <dsp:style>
        <a:lnRef idx="0">
          <a:schemeClr val="accent1"/>
        </a:lnRef>
        <a:fillRef idx="3">
          <a:schemeClr val="accent1"/>
        </a:fillRef>
        <a:effectRef idx="3">
          <a:schemeClr val="accent1"/>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endParaRPr lang="en-US" sz="1200" kern="1200" dirty="0">
            <a:latin typeface="Century Gothic" panose="020B0502020202020204" pitchFamily="34" charset="0"/>
          </a:endParaRPr>
        </a:p>
        <a:p>
          <a:pPr marL="0" lvl="0" indent="0" algn="ctr" defTabSz="533400">
            <a:lnSpc>
              <a:spcPct val="90000"/>
            </a:lnSpc>
            <a:spcBef>
              <a:spcPct val="0"/>
            </a:spcBef>
            <a:spcAft>
              <a:spcPct val="35000"/>
            </a:spcAft>
            <a:buNone/>
          </a:pPr>
          <a:r>
            <a:rPr lang="en-US" sz="1200" kern="1200" dirty="0">
              <a:latin typeface="Century Gothic" panose="020B0502020202020204" pitchFamily="34" charset="0"/>
            </a:rPr>
            <a:t>Project Manager (</a:t>
          </a:r>
          <a:r>
            <a:rPr lang="en-US" sz="1200" kern="1200" dirty="0" err="1">
              <a:latin typeface="Century Gothic" panose="020B0502020202020204" pitchFamily="34" charset="0"/>
            </a:rPr>
            <a:t>Shujaat</a:t>
          </a:r>
          <a:r>
            <a:rPr lang="en-US" sz="1200" kern="1200" dirty="0">
              <a:latin typeface="Century Gothic" panose="020B0502020202020204" pitchFamily="34" charset="0"/>
            </a:rPr>
            <a:t> </a:t>
          </a:r>
          <a:r>
            <a:rPr lang="en-US" sz="1200" kern="1200" dirty="0" err="1">
              <a:latin typeface="Century Gothic" panose="020B0502020202020204" pitchFamily="34" charset="0"/>
            </a:rPr>
            <a:t>Hussain</a:t>
          </a:r>
          <a:r>
            <a:rPr lang="en-US" sz="1200" kern="1200" dirty="0">
              <a:latin typeface="Century Gothic" panose="020B0502020202020204" pitchFamily="34" charset="0"/>
            </a:rPr>
            <a:t>)</a:t>
          </a:r>
        </a:p>
      </dsp:txBody>
      <dsp:txXfrm>
        <a:off x="2676962" y="2843133"/>
        <a:ext cx="1834275" cy="889464"/>
      </dsp:txXfrm>
    </dsp:sp>
    <dsp:sp modelId="{D804EABA-5EBB-43EF-9FB4-EF077C553C04}">
      <dsp:nvSpPr>
        <dsp:cNvPr id="0" name=""/>
        <dsp:cNvSpPr/>
      </dsp:nvSpPr>
      <dsp:spPr>
        <a:xfrm>
          <a:off x="4538910" y="3268551"/>
          <a:ext cx="755848" cy="38627"/>
        </a:xfrm>
        <a:custGeom>
          <a:avLst/>
          <a:gdLst/>
          <a:ahLst/>
          <a:cxnLst/>
          <a:rect l="0" t="0" r="0" b="0"/>
          <a:pathLst>
            <a:path>
              <a:moveTo>
                <a:pt x="0" y="19313"/>
              </a:moveTo>
              <a:lnTo>
                <a:pt x="755848" y="19313"/>
              </a:lnTo>
            </a:path>
          </a:pathLst>
        </a:custGeom>
        <a:noFill/>
        <a:ln w="28575" cap="rnd" cmpd="sng" algn="ctr">
          <a:solidFill>
            <a:schemeClr val="accent3"/>
          </a:solidFill>
          <a:prstDash val="solid"/>
        </a:ln>
        <a:effectLst>
          <a:innerShdw blurRad="25400" dist="12700" dir="13500000">
            <a:srgbClr val="000000">
              <a:alpha val="45000"/>
            </a:srgbClr>
          </a:innerShdw>
        </a:effectLst>
      </dsp:spPr>
      <dsp:style>
        <a:lnRef idx="3">
          <a:schemeClr val="accent3"/>
        </a:lnRef>
        <a:fillRef idx="0">
          <a:schemeClr val="accent3"/>
        </a:fillRef>
        <a:effectRef idx="2">
          <a:schemeClr val="accent3"/>
        </a:effectRef>
        <a:fontRef idx="minor">
          <a:schemeClr val="tx1"/>
        </a:fontRef>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latin typeface="Century Gothic" panose="020B0502020202020204" pitchFamily="34" charset="0"/>
          </a:endParaRPr>
        </a:p>
      </dsp:txBody>
      <dsp:txXfrm>
        <a:off x="4897938" y="3268969"/>
        <a:ext cx="37792" cy="37792"/>
      </dsp:txXfrm>
    </dsp:sp>
    <dsp:sp modelId="{0FB03D5A-3246-42AA-BAE5-6FD2FB707E89}">
      <dsp:nvSpPr>
        <dsp:cNvPr id="0" name=""/>
        <dsp:cNvSpPr/>
      </dsp:nvSpPr>
      <dsp:spPr>
        <a:xfrm>
          <a:off x="5294759" y="2815460"/>
          <a:ext cx="1889621" cy="944810"/>
        </a:xfrm>
        <a:prstGeom prst="roundRect">
          <a:avLst>
            <a:gd name="adj" fmla="val 10000"/>
          </a:avLst>
        </a:prstGeom>
        <a:gradFill rotWithShape="1">
          <a:gsLst>
            <a:gs pos="0">
              <a:schemeClr val="accent1">
                <a:tint val="98000"/>
                <a:hueMod val="94000"/>
                <a:satMod val="130000"/>
                <a:lumMod val="138000"/>
              </a:schemeClr>
            </a:gs>
            <a:gs pos="100000">
              <a:schemeClr val="accent1">
                <a:shade val="94000"/>
                <a:lumMod val="88000"/>
              </a:schemeClr>
            </a:gs>
          </a:gsLst>
          <a:lin ang="5400000" scaled="0"/>
        </a:gradFill>
        <a:ln>
          <a:noFill/>
        </a:ln>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dsp:spPr>
      <dsp:style>
        <a:lnRef idx="0">
          <a:schemeClr val="accent1"/>
        </a:lnRef>
        <a:fillRef idx="3">
          <a:schemeClr val="accent1"/>
        </a:fillRef>
        <a:effectRef idx="3">
          <a:schemeClr val="accent1"/>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Century Gothic" panose="020B0502020202020204" pitchFamily="34" charset="0"/>
            </a:rPr>
            <a:t>SME (Subject Matter Experts) / Remote Working</a:t>
          </a:r>
        </a:p>
        <a:p>
          <a:pPr marL="0" lvl="0" indent="0" algn="ctr" defTabSz="533400">
            <a:lnSpc>
              <a:spcPct val="90000"/>
            </a:lnSpc>
            <a:spcBef>
              <a:spcPct val="0"/>
            </a:spcBef>
            <a:spcAft>
              <a:spcPct val="35000"/>
            </a:spcAft>
            <a:buNone/>
          </a:pPr>
          <a:r>
            <a:rPr lang="en-US" sz="1000" kern="1200" dirty="0">
              <a:latin typeface="Century Gothic" panose="020B0502020202020204" pitchFamily="34" charset="0"/>
            </a:rPr>
            <a:t>(Remote Teams)</a:t>
          </a:r>
          <a:r>
            <a:rPr lang="en-US" sz="1200" kern="1200" dirty="0">
              <a:latin typeface="Century Gothic" panose="020B0502020202020204" pitchFamily="34" charset="0"/>
            </a:rPr>
            <a:t>  </a:t>
          </a:r>
        </a:p>
      </dsp:txBody>
      <dsp:txXfrm>
        <a:off x="5322432" y="2843133"/>
        <a:ext cx="1834275" cy="88946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91A0EF-04FD-4A79-A070-197148472325}">
      <dsp:nvSpPr>
        <dsp:cNvPr id="0" name=""/>
        <dsp:cNvSpPr/>
      </dsp:nvSpPr>
      <dsp:spPr>
        <a:xfrm>
          <a:off x="5867" y="905468"/>
          <a:ext cx="1285693" cy="518399"/>
        </a:xfrm>
        <a:prstGeom prst="roundRect">
          <a:avLst>
            <a:gd name="adj" fmla="val 10000"/>
          </a:avLst>
        </a:prstGeom>
        <a:solidFill>
          <a:srgbClr val="FFC000"/>
        </a:solidFill>
        <a:ln>
          <a:noFill/>
        </a:ln>
        <a:effectLst>
          <a:innerShdw blurRad="25400" dist="12700" dir="13500000">
            <a:srgbClr val="000000">
              <a:alpha val="45000"/>
            </a:srgbClr>
          </a:inn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1120" tIns="71120" rIns="71120" bIns="38100" numCol="1" spcCol="1270" anchor="t" anchorCtr="0">
          <a:noAutofit/>
        </a:bodyPr>
        <a:lstStyle/>
        <a:p>
          <a:pPr marL="0" lvl="0" indent="0" algn="l" defTabSz="444500">
            <a:lnSpc>
              <a:spcPct val="90000"/>
            </a:lnSpc>
            <a:spcBef>
              <a:spcPct val="0"/>
            </a:spcBef>
            <a:spcAft>
              <a:spcPct val="35000"/>
            </a:spcAft>
            <a:buNone/>
          </a:pPr>
          <a:r>
            <a:rPr lang="en-US" sz="1000" kern="1200" dirty="0"/>
            <a:t>Explore</a:t>
          </a:r>
        </a:p>
      </dsp:txBody>
      <dsp:txXfrm>
        <a:off x="5867" y="905468"/>
        <a:ext cx="1285693" cy="345600"/>
      </dsp:txXfrm>
    </dsp:sp>
    <dsp:sp modelId="{0C95E356-E4F3-4288-8549-0F910A313D3A}">
      <dsp:nvSpPr>
        <dsp:cNvPr id="0" name=""/>
        <dsp:cNvSpPr/>
      </dsp:nvSpPr>
      <dsp:spPr>
        <a:xfrm>
          <a:off x="104961" y="1307565"/>
          <a:ext cx="1665680" cy="910086"/>
        </a:xfrm>
        <a:prstGeom prst="roundRect">
          <a:avLst>
            <a:gd name="adj" fmla="val 10000"/>
          </a:avLst>
        </a:prstGeom>
        <a:gradFill rotWithShape="1">
          <a:gsLst>
            <a:gs pos="0">
              <a:schemeClr val="accent3">
                <a:tint val="98000"/>
                <a:hueMod val="94000"/>
                <a:satMod val="130000"/>
                <a:lumMod val="138000"/>
              </a:schemeClr>
            </a:gs>
            <a:gs pos="100000">
              <a:schemeClr val="accent3">
                <a:shade val="94000"/>
                <a:lumMod val="88000"/>
              </a:schemeClr>
            </a:gs>
          </a:gsLst>
          <a:lin ang="5400000" scaled="0"/>
        </a:gradFill>
        <a:ln>
          <a:noFill/>
        </a:ln>
        <a:effectLst>
          <a:outerShdw blurRad="50800" dist="38100" dir="5400000" rotWithShape="0">
            <a:srgbClr val="000000">
              <a:alpha val="46000"/>
            </a:srgbClr>
          </a:outerShdw>
        </a:effectLst>
        <a:scene3d>
          <a:camera prst="orthographicFront">
            <a:rot lat="0" lon="0" rev="0"/>
          </a:camera>
          <a:lightRig rig="contrasting" dir="t">
            <a:rot lat="0" lon="0" rev="1200000"/>
          </a:lightRig>
        </a:scene3d>
        <a:sp3d z="300000" prstMaterial="plastic">
          <a:bevelT w="25400" h="25400"/>
        </a:sp3d>
      </dsp:spPr>
      <dsp:style>
        <a:lnRef idx="0">
          <a:schemeClr val="accent3"/>
        </a:lnRef>
        <a:fillRef idx="3">
          <a:schemeClr val="accent3"/>
        </a:fillRef>
        <a:effectRef idx="3">
          <a:schemeClr val="accent3"/>
        </a:effectRef>
        <a:fontRef idx="minor">
          <a:schemeClr val="lt1"/>
        </a:fontRef>
      </dsp:style>
      <dsp:txBody>
        <a:bodyPr spcFirstLastPara="0" vert="horz" wrap="square" lIns="78232" tIns="78232" rIns="78232" bIns="78232" numCol="1" spcCol="1270" anchor="t" anchorCtr="0">
          <a:noAutofit/>
        </a:bodyPr>
        <a:lstStyle/>
        <a:p>
          <a:pPr marL="57150" lvl="1" indent="-57150" algn="ctr" defTabSz="466725">
            <a:lnSpc>
              <a:spcPct val="90000"/>
            </a:lnSpc>
            <a:spcBef>
              <a:spcPct val="0"/>
            </a:spcBef>
            <a:spcAft>
              <a:spcPct val="15000"/>
            </a:spcAft>
            <a:buChar char="•"/>
          </a:pPr>
          <a:r>
            <a:rPr lang="en-US" sz="1050" kern="1200" dirty="0"/>
            <a:t>Perform Searches Over the Internet</a:t>
          </a:r>
        </a:p>
      </dsp:txBody>
      <dsp:txXfrm>
        <a:off x="131617" y="1334221"/>
        <a:ext cx="1612368" cy="856774"/>
      </dsp:txXfrm>
    </dsp:sp>
    <dsp:sp modelId="{4B343F49-F02C-4729-ABD4-26A51D16B401}">
      <dsp:nvSpPr>
        <dsp:cNvPr id="0" name=""/>
        <dsp:cNvSpPr/>
      </dsp:nvSpPr>
      <dsp:spPr>
        <a:xfrm>
          <a:off x="1537220" y="918217"/>
          <a:ext cx="520798" cy="320100"/>
        </a:xfrm>
        <a:prstGeom prst="rightArrow">
          <a:avLst>
            <a:gd name="adj1" fmla="val 60000"/>
            <a:gd name="adj2" fmla="val 50000"/>
          </a:avLst>
        </a:prstGeom>
        <a:solidFill>
          <a:schemeClr val="accent5">
            <a:shade val="90000"/>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en-US" sz="800" kern="1200"/>
        </a:p>
      </dsp:txBody>
      <dsp:txXfrm>
        <a:off x="1537220" y="982237"/>
        <a:ext cx="424768" cy="192060"/>
      </dsp:txXfrm>
    </dsp:sp>
    <dsp:sp modelId="{B14DD95F-65F8-429C-9F9D-78A62989E66F}">
      <dsp:nvSpPr>
        <dsp:cNvPr id="0" name=""/>
        <dsp:cNvSpPr/>
      </dsp:nvSpPr>
      <dsp:spPr>
        <a:xfrm>
          <a:off x="2274199" y="905468"/>
          <a:ext cx="1285693" cy="518399"/>
        </a:xfrm>
        <a:prstGeom prst="roundRect">
          <a:avLst>
            <a:gd name="adj" fmla="val 10000"/>
          </a:avLst>
        </a:prstGeom>
        <a:solidFill>
          <a:srgbClr val="FFC000"/>
        </a:solidFill>
        <a:ln>
          <a:noFill/>
        </a:ln>
        <a:effectLst>
          <a:innerShdw blurRad="25400" dist="12700" dir="13500000">
            <a:srgbClr val="000000">
              <a:alpha val="45000"/>
            </a:srgbClr>
          </a:inn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1120" tIns="71120" rIns="71120" bIns="38100" numCol="1" spcCol="1270" anchor="t" anchorCtr="0">
          <a:noAutofit/>
        </a:bodyPr>
        <a:lstStyle/>
        <a:p>
          <a:pPr marL="0" lvl="0" indent="0" algn="l" defTabSz="444500">
            <a:lnSpc>
              <a:spcPct val="90000"/>
            </a:lnSpc>
            <a:spcBef>
              <a:spcPct val="0"/>
            </a:spcBef>
            <a:spcAft>
              <a:spcPct val="35000"/>
            </a:spcAft>
            <a:buNone/>
          </a:pPr>
          <a:r>
            <a:rPr lang="en-US" sz="1000" kern="1200" dirty="0"/>
            <a:t>Assess</a:t>
          </a:r>
        </a:p>
      </dsp:txBody>
      <dsp:txXfrm>
        <a:off x="2274199" y="905468"/>
        <a:ext cx="1285693" cy="345600"/>
      </dsp:txXfrm>
    </dsp:sp>
    <dsp:sp modelId="{28F73785-B159-4291-B911-24F1D1B908E3}">
      <dsp:nvSpPr>
        <dsp:cNvPr id="0" name=""/>
        <dsp:cNvSpPr/>
      </dsp:nvSpPr>
      <dsp:spPr>
        <a:xfrm>
          <a:off x="2286933" y="1307565"/>
          <a:ext cx="1838400" cy="910086"/>
        </a:xfrm>
        <a:prstGeom prst="roundRect">
          <a:avLst>
            <a:gd name="adj" fmla="val 10000"/>
          </a:avLst>
        </a:prstGeom>
        <a:gradFill rotWithShape="1">
          <a:gsLst>
            <a:gs pos="0">
              <a:schemeClr val="accent3">
                <a:tint val="98000"/>
                <a:hueMod val="94000"/>
                <a:satMod val="130000"/>
                <a:lumMod val="138000"/>
              </a:schemeClr>
            </a:gs>
            <a:gs pos="100000">
              <a:schemeClr val="accent3">
                <a:shade val="94000"/>
                <a:lumMod val="88000"/>
              </a:schemeClr>
            </a:gs>
          </a:gsLst>
          <a:lin ang="5400000" scaled="0"/>
        </a:gradFill>
        <a:ln>
          <a:noFill/>
        </a:ln>
        <a:effectLst>
          <a:outerShdw blurRad="50800" dist="38100" dir="5400000" rotWithShape="0">
            <a:srgbClr val="000000">
              <a:alpha val="46000"/>
            </a:srgbClr>
          </a:outerShdw>
        </a:effectLst>
        <a:scene3d>
          <a:camera prst="orthographicFront">
            <a:rot lat="0" lon="0" rev="0"/>
          </a:camera>
          <a:lightRig rig="contrasting" dir="t">
            <a:rot lat="0" lon="0" rev="1200000"/>
          </a:lightRig>
        </a:scene3d>
        <a:sp3d z="300000" prstMaterial="plastic">
          <a:bevelT w="25400" h="25400"/>
        </a:sp3d>
      </dsp:spPr>
      <dsp:style>
        <a:lnRef idx="0">
          <a:schemeClr val="accent3"/>
        </a:lnRef>
        <a:fillRef idx="3">
          <a:schemeClr val="accent3"/>
        </a:fillRef>
        <a:effectRef idx="3">
          <a:schemeClr val="accent3"/>
        </a:effectRef>
        <a:fontRef idx="minor">
          <a:schemeClr val="lt1"/>
        </a:fontRef>
      </dsp:style>
      <dsp:txBody>
        <a:bodyPr spcFirstLastPara="0" vert="horz" wrap="square" lIns="71120" tIns="71120" rIns="71120" bIns="71120" numCol="1" spcCol="1270" anchor="t" anchorCtr="0">
          <a:noAutofit/>
        </a:bodyPr>
        <a:lstStyle/>
        <a:p>
          <a:pPr marL="57150" lvl="1" indent="-57150" algn="ctr" defTabSz="444500">
            <a:lnSpc>
              <a:spcPct val="90000"/>
            </a:lnSpc>
            <a:spcBef>
              <a:spcPct val="0"/>
            </a:spcBef>
            <a:spcAft>
              <a:spcPct val="15000"/>
            </a:spcAft>
            <a:buChar char="•"/>
          </a:pPr>
          <a:r>
            <a:rPr lang="en-US" sz="1000" kern="1200" dirty="0"/>
            <a:t>Gather and Collect as much information as required</a:t>
          </a:r>
        </a:p>
      </dsp:txBody>
      <dsp:txXfrm>
        <a:off x="2313589" y="1334221"/>
        <a:ext cx="1785088" cy="856774"/>
      </dsp:txXfrm>
    </dsp:sp>
    <dsp:sp modelId="{38647424-6704-4DFC-82DD-5ED274D9A2BD}">
      <dsp:nvSpPr>
        <dsp:cNvPr id="0" name=""/>
        <dsp:cNvSpPr/>
      </dsp:nvSpPr>
      <dsp:spPr>
        <a:xfrm rot="21597393">
          <a:off x="3823888" y="917317"/>
          <a:ext cx="559669" cy="320100"/>
        </a:xfrm>
        <a:prstGeom prst="rightArrow">
          <a:avLst>
            <a:gd name="adj1" fmla="val 60000"/>
            <a:gd name="adj2" fmla="val 50000"/>
          </a:avLst>
        </a:prstGeom>
        <a:solidFill>
          <a:schemeClr val="accent5">
            <a:shade val="90000"/>
            <a:hueOff val="-267812"/>
            <a:satOff val="-575"/>
            <a:lumOff val="15793"/>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en-US" sz="800" kern="1200"/>
        </a:p>
      </dsp:txBody>
      <dsp:txXfrm>
        <a:off x="3823888" y="981373"/>
        <a:ext cx="463639" cy="192060"/>
      </dsp:txXfrm>
    </dsp:sp>
    <dsp:sp modelId="{6A1EADC9-9F96-4851-9029-FB27A4940274}">
      <dsp:nvSpPr>
        <dsp:cNvPr id="0" name=""/>
        <dsp:cNvSpPr/>
      </dsp:nvSpPr>
      <dsp:spPr>
        <a:xfrm>
          <a:off x="4615873" y="903692"/>
          <a:ext cx="1285693" cy="518399"/>
        </a:xfrm>
        <a:prstGeom prst="roundRect">
          <a:avLst>
            <a:gd name="adj" fmla="val 10000"/>
          </a:avLst>
        </a:prstGeom>
        <a:solidFill>
          <a:srgbClr val="FFC000"/>
        </a:solidFill>
        <a:ln>
          <a:noFill/>
        </a:ln>
        <a:effectLst>
          <a:innerShdw blurRad="25400" dist="12700" dir="13500000">
            <a:srgbClr val="000000">
              <a:alpha val="45000"/>
            </a:srgbClr>
          </a:inn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1120" tIns="71120" rIns="71120" bIns="38100" numCol="1" spcCol="1270" anchor="t" anchorCtr="0">
          <a:noAutofit/>
        </a:bodyPr>
        <a:lstStyle/>
        <a:p>
          <a:pPr marL="0" lvl="0" indent="0" algn="l" defTabSz="444500">
            <a:lnSpc>
              <a:spcPct val="90000"/>
            </a:lnSpc>
            <a:spcBef>
              <a:spcPct val="0"/>
            </a:spcBef>
            <a:spcAft>
              <a:spcPct val="35000"/>
            </a:spcAft>
            <a:buNone/>
          </a:pPr>
          <a:r>
            <a:rPr lang="en-US" sz="1000" kern="1200" dirty="0"/>
            <a:t>Analyze</a:t>
          </a:r>
        </a:p>
      </dsp:txBody>
      <dsp:txXfrm>
        <a:off x="4615873" y="903692"/>
        <a:ext cx="1285693" cy="345600"/>
      </dsp:txXfrm>
    </dsp:sp>
    <dsp:sp modelId="{95B0AA4D-CC61-487A-98A9-B7B003F7AC3B}">
      <dsp:nvSpPr>
        <dsp:cNvPr id="0" name=""/>
        <dsp:cNvSpPr/>
      </dsp:nvSpPr>
      <dsp:spPr>
        <a:xfrm>
          <a:off x="4703209" y="1302237"/>
          <a:ext cx="1689196" cy="917190"/>
        </a:xfrm>
        <a:prstGeom prst="roundRect">
          <a:avLst>
            <a:gd name="adj" fmla="val 10000"/>
          </a:avLst>
        </a:prstGeom>
        <a:gradFill rotWithShape="1">
          <a:gsLst>
            <a:gs pos="0">
              <a:schemeClr val="accent3">
                <a:tint val="98000"/>
                <a:hueMod val="94000"/>
                <a:satMod val="130000"/>
                <a:lumMod val="138000"/>
              </a:schemeClr>
            </a:gs>
            <a:gs pos="100000">
              <a:schemeClr val="accent3">
                <a:shade val="94000"/>
                <a:lumMod val="88000"/>
              </a:schemeClr>
            </a:gs>
          </a:gsLst>
          <a:lin ang="5400000" scaled="0"/>
        </a:gradFill>
        <a:ln>
          <a:noFill/>
        </a:ln>
        <a:effectLst>
          <a:outerShdw blurRad="50800" dist="38100" dir="5400000" rotWithShape="0">
            <a:srgbClr val="000000">
              <a:alpha val="46000"/>
            </a:srgbClr>
          </a:outerShdw>
        </a:effectLst>
        <a:scene3d>
          <a:camera prst="orthographicFront">
            <a:rot lat="0" lon="0" rev="0"/>
          </a:camera>
          <a:lightRig rig="contrasting" dir="t">
            <a:rot lat="0" lon="0" rev="1200000"/>
          </a:lightRig>
        </a:scene3d>
        <a:sp3d z="300000" prstMaterial="plastic">
          <a:bevelT w="25400" h="25400"/>
        </a:sp3d>
      </dsp:spPr>
      <dsp:style>
        <a:lnRef idx="0">
          <a:schemeClr val="accent3"/>
        </a:lnRef>
        <a:fillRef idx="3">
          <a:schemeClr val="accent3"/>
        </a:fillRef>
        <a:effectRef idx="3">
          <a:schemeClr val="accent3"/>
        </a:effectRef>
        <a:fontRef idx="minor">
          <a:schemeClr val="lt1"/>
        </a:fontRef>
      </dsp:style>
      <dsp:txBody>
        <a:bodyPr spcFirstLastPara="0" vert="horz" wrap="square" lIns="71120" tIns="71120" rIns="71120" bIns="71120" numCol="1" spcCol="1270" anchor="t" anchorCtr="0">
          <a:noAutofit/>
        </a:bodyPr>
        <a:lstStyle/>
        <a:p>
          <a:pPr marL="57150" lvl="1" indent="-57150" algn="ctr" defTabSz="444500">
            <a:lnSpc>
              <a:spcPct val="90000"/>
            </a:lnSpc>
            <a:spcBef>
              <a:spcPct val="0"/>
            </a:spcBef>
            <a:spcAft>
              <a:spcPct val="15000"/>
            </a:spcAft>
            <a:buChar char="•"/>
          </a:pPr>
          <a:r>
            <a:rPr lang="en-US" sz="1000" kern="1200" dirty="0"/>
            <a:t>Analyze the data collected from the Information sources</a:t>
          </a:r>
        </a:p>
      </dsp:txBody>
      <dsp:txXfrm>
        <a:off x="4730073" y="1329101"/>
        <a:ext cx="1635468" cy="863462"/>
      </dsp:txXfrm>
    </dsp:sp>
    <dsp:sp modelId="{4AA85D1F-4D54-4328-B2F0-F7DB2A20B4DF}">
      <dsp:nvSpPr>
        <dsp:cNvPr id="0" name=""/>
        <dsp:cNvSpPr/>
      </dsp:nvSpPr>
      <dsp:spPr>
        <a:xfrm rot="2693">
          <a:off x="6146911" y="917341"/>
          <a:ext cx="520130" cy="320100"/>
        </a:xfrm>
        <a:prstGeom prst="rightArrow">
          <a:avLst>
            <a:gd name="adj1" fmla="val 60000"/>
            <a:gd name="adj2" fmla="val 50000"/>
          </a:avLst>
        </a:prstGeom>
        <a:solidFill>
          <a:schemeClr val="accent5">
            <a:shade val="90000"/>
            <a:hueOff val="-535623"/>
            <a:satOff val="-1150"/>
            <a:lumOff val="31585"/>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en-US" sz="800" kern="1200"/>
        </a:p>
      </dsp:txBody>
      <dsp:txXfrm>
        <a:off x="6146911" y="981323"/>
        <a:ext cx="424100" cy="192060"/>
      </dsp:txXfrm>
    </dsp:sp>
    <dsp:sp modelId="{FB59A482-5916-4778-974D-DC507F7B712D}">
      <dsp:nvSpPr>
        <dsp:cNvPr id="0" name=""/>
        <dsp:cNvSpPr/>
      </dsp:nvSpPr>
      <dsp:spPr>
        <a:xfrm>
          <a:off x="6882944" y="905468"/>
          <a:ext cx="1285693" cy="518399"/>
        </a:xfrm>
        <a:prstGeom prst="roundRect">
          <a:avLst>
            <a:gd name="adj" fmla="val 10000"/>
          </a:avLst>
        </a:prstGeom>
        <a:solidFill>
          <a:srgbClr val="FFC000"/>
        </a:solidFill>
        <a:ln>
          <a:noFill/>
        </a:ln>
        <a:effectLst>
          <a:innerShdw blurRad="25400" dist="12700" dir="13500000">
            <a:srgbClr val="000000">
              <a:alpha val="45000"/>
            </a:srgbClr>
          </a:inn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1120" tIns="71120" rIns="71120" bIns="38100" numCol="1" spcCol="1270" anchor="t" anchorCtr="0">
          <a:noAutofit/>
        </a:bodyPr>
        <a:lstStyle/>
        <a:p>
          <a:pPr marL="0" lvl="0" indent="0" algn="l" defTabSz="444500">
            <a:lnSpc>
              <a:spcPct val="90000"/>
            </a:lnSpc>
            <a:spcBef>
              <a:spcPct val="0"/>
            </a:spcBef>
            <a:spcAft>
              <a:spcPct val="35000"/>
            </a:spcAft>
            <a:buNone/>
          </a:pPr>
          <a:r>
            <a:rPr lang="en-US" sz="1000" kern="1200" dirty="0"/>
            <a:t>Report</a:t>
          </a:r>
        </a:p>
      </dsp:txBody>
      <dsp:txXfrm>
        <a:off x="6882944" y="905468"/>
        <a:ext cx="1285693" cy="345600"/>
      </dsp:txXfrm>
    </dsp:sp>
    <dsp:sp modelId="{868CA1AC-CDF7-48D7-BE01-EAAFA56AA04C}">
      <dsp:nvSpPr>
        <dsp:cNvPr id="0" name=""/>
        <dsp:cNvSpPr/>
      </dsp:nvSpPr>
      <dsp:spPr>
        <a:xfrm>
          <a:off x="6934022" y="1307565"/>
          <a:ext cx="1721942" cy="910086"/>
        </a:xfrm>
        <a:prstGeom prst="roundRect">
          <a:avLst>
            <a:gd name="adj" fmla="val 10000"/>
          </a:avLst>
        </a:prstGeom>
        <a:gradFill rotWithShape="1">
          <a:gsLst>
            <a:gs pos="0">
              <a:schemeClr val="accent3">
                <a:tint val="98000"/>
                <a:hueMod val="94000"/>
                <a:satMod val="130000"/>
                <a:lumMod val="138000"/>
              </a:schemeClr>
            </a:gs>
            <a:gs pos="100000">
              <a:schemeClr val="accent3">
                <a:shade val="94000"/>
                <a:lumMod val="88000"/>
              </a:schemeClr>
            </a:gs>
          </a:gsLst>
          <a:lin ang="5400000" scaled="0"/>
        </a:gradFill>
        <a:ln>
          <a:noFill/>
        </a:ln>
        <a:effectLst>
          <a:outerShdw blurRad="50800" dist="38100" dir="5400000" rotWithShape="0">
            <a:srgbClr val="000000">
              <a:alpha val="46000"/>
            </a:srgbClr>
          </a:outerShdw>
        </a:effectLst>
        <a:scene3d>
          <a:camera prst="orthographicFront">
            <a:rot lat="0" lon="0" rev="0"/>
          </a:camera>
          <a:lightRig rig="contrasting" dir="t">
            <a:rot lat="0" lon="0" rev="1200000"/>
          </a:lightRig>
        </a:scene3d>
        <a:sp3d z="300000" prstMaterial="plastic">
          <a:bevelT w="25400" h="25400"/>
        </a:sp3d>
      </dsp:spPr>
      <dsp:style>
        <a:lnRef idx="0">
          <a:schemeClr val="accent3"/>
        </a:lnRef>
        <a:fillRef idx="3">
          <a:schemeClr val="accent3"/>
        </a:fillRef>
        <a:effectRef idx="3">
          <a:schemeClr val="accent3"/>
        </a:effectRef>
        <a:fontRef idx="minor">
          <a:schemeClr val="lt1"/>
        </a:fontRef>
      </dsp:style>
      <dsp:txBody>
        <a:bodyPr spcFirstLastPara="0" vert="horz" wrap="square" lIns="71120" tIns="71120" rIns="71120" bIns="71120" numCol="1" spcCol="1270" anchor="t" anchorCtr="0">
          <a:noAutofit/>
        </a:bodyPr>
        <a:lstStyle/>
        <a:p>
          <a:pPr marL="57150" lvl="1" indent="-57150" algn="l" defTabSz="444500">
            <a:lnSpc>
              <a:spcPct val="90000"/>
            </a:lnSpc>
            <a:spcBef>
              <a:spcPct val="0"/>
            </a:spcBef>
            <a:spcAft>
              <a:spcPct val="15000"/>
            </a:spcAft>
            <a:buChar char="•"/>
          </a:pPr>
          <a:r>
            <a:rPr lang="en-US" sz="1000" kern="1200" dirty="0"/>
            <a:t>Report all the identified issues against the organization / individuals</a:t>
          </a:r>
        </a:p>
      </dsp:txBody>
      <dsp:txXfrm>
        <a:off x="6960678" y="1334221"/>
        <a:ext cx="1668630" cy="856774"/>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5">
  <dgm:title val=""/>
  <dgm:desc val=""/>
  <dgm:catLst>
    <dgm:cat type="hierarchy" pri="6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resOf/>
    <dgm:shape xmlns:r="http://schemas.openxmlformats.org/officeDocument/2006/relationships" r:blip="">
      <dgm:adjLst/>
    </dgm:shape>
    <dgm:choose name="Name0">
      <dgm:if name="Name1" axis="ch" ptType="node" func="cnt" op="gte" val="2">
        <dgm:choose name="Name2">
          <dgm:if name="Name3" func="var" arg="dir" op="equ" val="norm">
            <dgm:constrLst>
              <dgm:constr type="l" for="ch" forName="hierFlow"/>
              <dgm:constr type="t" for="ch" forName="hierFlow" refType="h" fact="0.3"/>
              <dgm:constr type="r" for="ch" forName="hierFlow" refType="w" fact="0.98"/>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if>
          <dgm:else name="Name4">
            <dgm:constrLst>
              <dgm:constr type="l" for="ch" forName="hierFlow" refType="w" fact="0.02"/>
              <dgm:constr type="t" for="ch" forName="hierFlow" refType="h" fact="0.3"/>
              <dgm:constr type="r" for="ch" forName="hierFlow" refType="w"/>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ruleLst/>
    <dgm:layoutNode name="hierFlow">
      <dgm:choose name="Name6">
        <dgm:if name="Name7" func="var" arg="dir" op="equ" val="norm">
          <dgm:alg type="lin">
            <dgm:param type="linDir" val="fromL"/>
            <dgm:param type="nodeVertAlign" val="mid"/>
            <dgm:param type="vertAlign" val="mid"/>
            <dgm:param type="nodeHorzAlign" val="l"/>
            <dgm:param type="horzAlign" val="l"/>
            <dgm:param type="fallback" val="2D"/>
          </dgm:alg>
        </dgm:if>
        <dgm:else name="Name8">
          <dgm:alg type="lin">
            <dgm:param type="linDir" val="fromR"/>
            <dgm:param type="nodeVertAlign" val="mid"/>
            <dgm:param type="vertAlign" val="mid"/>
            <dgm:param type="nodeHorzAlign" val="r"/>
            <dgm:param type="horzAlign" val="r"/>
            <dgm:param type="fallback" val="2D"/>
          </dgm:alg>
        </dgm:else>
      </dgm:choose>
      <dgm:shape xmlns:r="http://schemas.openxmlformats.org/officeDocument/2006/relationships" r:blip="">
        <dgm:adjLst/>
      </dgm:shape>
      <dgm:presOf/>
      <dgm:constrLst>
        <dgm:constr type="primFontSz" for="des" ptType="node" op="equ" val="65"/>
        <dgm:constr type="primFontSz" for="des" forName="connTx" op="equ" val="55"/>
        <dgm:constr type="primFontSz" for="des" forName="connTx" refType="primFontSz" refFor="des" refPtType="node" op="lte" fact="0.8"/>
      </dgm:constrLst>
      <dgm:ruleLst/>
      <dgm:choose name="Name9">
        <dgm:if name="Name10" axis="ch" ptType="node" func="cnt" op="gte" val="2">
          <dgm:layoutNode name="firstBuf">
            <dgm:alg type="sp"/>
            <dgm:shape xmlns:r="http://schemas.openxmlformats.org/officeDocument/2006/relationships" r:blip="">
              <dgm:adjLst/>
            </dgm:shape>
            <dgm:presOf/>
            <dgm:constrLst/>
            <dgm:ruleLst/>
          </dgm:layoutNode>
        </dgm:if>
        <dgm:else name="Name11"/>
      </dgm:choose>
      <dgm:layoutNode name="hierChild1">
        <dgm:varLst>
          <dgm:chPref val="1"/>
          <dgm:animOne val="branch"/>
          <dgm:animLvl val="lvl"/>
        </dgm:varLst>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constrLst/>
        <dgm:ruleLst/>
        <dgm:forEach name="Name15" axis="ch" cnt="3">
          <dgm:forEach name="Name16" axis="self" ptType="node">
            <dgm:layoutNode name="Name17">
              <dgm:choose name="Name18">
                <dgm:if name="Name19" func="var" arg="dir" op="equ" val="norm">
                  <dgm:alg type="hierRoot">
                    <dgm:param type="hierAlign" val="lCtrCh"/>
                  </dgm:alg>
                </dgm:if>
                <dgm:else name="Name20">
                  <dgm:alg type="hierRoot">
                    <dgm:param type="hierAlign" val="rCtrCh"/>
                  </dgm:alg>
                </dgm:else>
              </dgm:choose>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2">
                <dgm:choose name="Name21">
                  <dgm:if name="Name22" func="var" arg="dir" op="equ" val="norm">
                    <dgm:alg type="hierChild">
                      <dgm:param type="linDir" val="fromT"/>
                      <dgm:param type="chAlign" val="l"/>
                    </dgm:alg>
                  </dgm:if>
                  <dgm:else name="Name23">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24" axis="self" ptType="parTrans" cnt="1">
                    <dgm:layoutNode name="Name25">
                      <dgm:choose name="Name26">
                        <dgm:if name="Name27" func="var" arg="dir" op="equ" val="norm">
                          <dgm:alg type="conn">
                            <dgm:param type="dim" val="1D"/>
                            <dgm:param type="begPts" val="midR"/>
                            <dgm:param type="endPts" val="midL"/>
                            <dgm:param type="endSty" val="noArr"/>
                          </dgm:alg>
                        </dgm:if>
                        <dgm:else name="Name28">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29" axis="self" ptType="node">
                    <dgm:layoutNode name="Name30">
                      <dgm:choose name="Name31">
                        <dgm:if name="Name32" func="var" arg="dir" op="equ" val="norm">
                          <dgm:alg type="hierRoot">
                            <dgm:param type="hierAlign" val="lCtrCh"/>
                          </dgm:alg>
                        </dgm:if>
                        <dgm:else name="Name33">
                          <dgm:alg type="hierRoot">
                            <dgm:param type="hierAlign" val="rCtrCh"/>
                          </dgm:alg>
                        </dgm:else>
                      </dgm:choose>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3">
                        <dgm:choose name="Name34">
                          <dgm:if name="Name35" func="var" arg="dir" op="equ" val="norm">
                            <dgm:alg type="hierChild">
                              <dgm:param type="linDir" val="fromT"/>
                              <dgm:param type="chAlign" val="l"/>
                            </dgm:alg>
                          </dgm:if>
                          <dgm:else name="Name36">
                            <dgm:alg type="hierChild">
                              <dgm:param type="linDir" val="fromT"/>
                              <dgm:param type="chAlign" val="r"/>
                            </dgm:alg>
                          </dgm:else>
                        </dgm:choose>
                        <dgm:shape xmlns:r="http://schemas.openxmlformats.org/officeDocument/2006/relationships" r:blip="">
                          <dgm:adjLst/>
                        </dgm:shape>
                        <dgm:presOf/>
                        <dgm:constrLst/>
                        <dgm:ruleLst/>
                        <dgm:forEach name="Name37" ref="repeat"/>
                      </dgm:layoutNode>
                    </dgm:layoutNode>
                  </dgm:forEach>
                </dgm:forEach>
              </dgm:layoutNode>
            </dgm:layoutNode>
          </dgm:forEach>
        </dgm:forEach>
      </dgm:layoutNode>
    </dgm:layoutNode>
    <dgm:layoutNode name="bgShapesFlow">
      <dgm:choose name="Name38">
        <dgm:if name="Name39" func="var" arg="dir" op="equ" val="norm">
          <dgm:alg type="lin">
            <dgm:param type="linDir" val="fromL"/>
            <dgm:param type="nodeVertAlign" val="mid"/>
            <dgm:param type="vertAlign" val="mid"/>
            <dgm:param type="nodeHorzAlign" val="l"/>
            <dgm:param type="horzAlign" val="l"/>
          </dgm:alg>
        </dgm:if>
        <dgm:else name="Name40">
          <dgm:alg type="lin">
            <dgm:param type="linDir" val="fromR"/>
            <dgm:param type="nodeVertAlign" val="mid"/>
            <dgm:param type="vertAlign" val="mid"/>
            <dgm:param type="nodeHorzAlign" val="r"/>
            <dgm:param type="horzAlign" val="r"/>
          </dgm:alg>
        </dgm:else>
      </dgm:choose>
      <dgm:shape xmlns:r="http://schemas.openxmlformats.org/officeDocument/2006/relationships" r:blip="">
        <dgm:adjLst/>
      </dgm:shape>
      <dgm:presOf/>
      <dgm:constrLst>
        <dgm:constr type="w" for="ch" forName="rectComp" refType="w"/>
        <dgm:constr type="h" for="ch" forName="rectComp" refType="h"/>
        <dgm:constr type="h" for="des" forName="bgRect" refType="h"/>
        <dgm:constr type="primFontSz" for="des" forName="bgRectTx" op="equ" val="65"/>
      </dgm:constrLst>
      <dgm:ruleLst/>
      <dgm:forEach name="Name41" axis="ch" ptType="node" st="2">
        <dgm:layoutNode name="rectComp">
          <dgm:alg type="composite"/>
          <dgm:shape xmlns:r="http://schemas.openxmlformats.org/officeDocument/2006/relationships" r:blip="">
            <dgm:adjLst/>
          </dgm:shape>
          <dgm:presOf/>
          <dgm:constrLst>
            <dgm:constr type="userA"/>
            <dgm:constr type="l" for="ch" forName="bgRect"/>
            <dgm:constr type="t" for="ch" forName="bgRect"/>
            <dgm:constr type="w" for="ch" forName="bgRect" refType="userA" fact="1.2"/>
            <dgm:constr type="l" for="ch" forName="bgRectTx"/>
            <dgm:constr type="t" for="ch" forName="bgRectTx"/>
            <dgm:constr type="h" for="ch" forName="bgRectTx" refType="h" refFor="ch" refForName="bgRect" fact="0.3"/>
            <dgm:constr type="w" for="ch" forName="bgRectTx" refType="w" refFor="ch" refForName="bgRect" op="equ"/>
          </dgm:constrLst>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shape xmlns:r="http://schemas.openxmlformats.org/officeDocument/2006/relationships" type="rect" r:blip="" zOrderOff="-999" hideGeom="1">
              <dgm:adjLst/>
            </dgm:shape>
            <dgm:presOf axis="desOrSelf" ptType="node"/>
            <dgm:constrLst/>
            <dgm:ruleLst>
              <dgm:rule type="primFontSz" val="5" fact="NaN" max="NaN"/>
            </dgm:ruleLst>
          </dgm:layoutNode>
        </dgm:layoutNode>
        <dgm:choose name="Name42">
          <dgm:if name="Name43" axis="self" ptType="node" func="revPos" op="gte" val="2">
            <dgm:layoutNode name="spComp">
              <dgm:alg type="composite"/>
              <dgm:shape xmlns:r="http://schemas.openxmlformats.org/officeDocument/2006/relationships" r:blip="">
                <dgm:adjLst/>
              </dgm:shape>
              <dgm:presOf/>
              <dgm:constrLst>
                <dgm:constr type="userA"/>
                <dgm:constr type="userB"/>
                <dgm:constr type="l" for="ch" forName="hSp"/>
                <dgm:constr type="t" for="ch" forName="hSp"/>
                <dgm:constr type="w" for="ch" forName="hSp" refType="userB"/>
                <dgm:constr type="wOff" for="ch" forName="hSp" refType="userA" fact="-0.2"/>
              </dgm:constrLst>
              <dgm:ruleLst/>
              <dgm:layoutNode name="hSp">
                <dgm:alg type="sp"/>
                <dgm:shape xmlns:r="http://schemas.openxmlformats.org/officeDocument/2006/relationships" r:blip="">
                  <dgm:adjLst/>
                </dgm:shape>
                <dgm:presOf/>
                <dgm:constrLst/>
                <dgm:ruleLst/>
              </dgm:layoutNode>
            </dgm:layoutNode>
          </dgm:if>
          <dgm:else name="Name44"/>
        </dgm:choos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302858" cy="340162"/>
          </a:xfrm>
          <a:prstGeom prst="rect">
            <a:avLst/>
          </a:prstGeom>
        </p:spPr>
        <p:txBody>
          <a:bodyPr vert="horz" lIns="85771" tIns="42885" rIns="85771" bIns="42885" rtlCol="0"/>
          <a:lstStyle>
            <a:lvl1pPr algn="l">
              <a:defRPr sz="1100"/>
            </a:lvl1pPr>
          </a:lstStyle>
          <a:p>
            <a:endParaRPr lang="en-US" dirty="0">
              <a:latin typeface="Univers for KPMG Light" panose="020B0403020202020204" pitchFamily="34" charset="0"/>
            </a:endParaRPr>
          </a:p>
        </p:txBody>
      </p:sp>
      <p:sp>
        <p:nvSpPr>
          <p:cNvPr id="3" name="Date Placeholder 2"/>
          <p:cNvSpPr>
            <a:spLocks noGrp="1"/>
          </p:cNvSpPr>
          <p:nvPr>
            <p:ph type="dt" sz="quarter" idx="1"/>
          </p:nvPr>
        </p:nvSpPr>
        <p:spPr>
          <a:xfrm>
            <a:off x="5623801" y="0"/>
            <a:ext cx="4302858" cy="340162"/>
          </a:xfrm>
          <a:prstGeom prst="rect">
            <a:avLst/>
          </a:prstGeom>
        </p:spPr>
        <p:txBody>
          <a:bodyPr vert="horz" lIns="85771" tIns="42885" rIns="85771" bIns="42885" rtlCol="0"/>
          <a:lstStyle>
            <a:lvl1pPr algn="r">
              <a:defRPr sz="1100"/>
            </a:lvl1pPr>
          </a:lstStyle>
          <a:p>
            <a:fld id="{05DEF64C-6444-C54F-9BF0-613CB0CFD382}" type="datetimeFigureOut">
              <a:rPr lang="en-US" smtClean="0">
                <a:latin typeface="Univers for KPMG Light" panose="020B0403020202020204" pitchFamily="34" charset="0"/>
              </a:rPr>
              <a:pPr/>
              <a:t>4/19/2024</a:t>
            </a:fld>
            <a:endParaRPr lang="en-US" dirty="0">
              <a:latin typeface="Univers for KPMG Light" panose="020B0403020202020204" pitchFamily="34" charset="0"/>
            </a:endParaRPr>
          </a:p>
        </p:txBody>
      </p:sp>
      <p:sp>
        <p:nvSpPr>
          <p:cNvPr id="4" name="Footer Placeholder 3"/>
          <p:cNvSpPr>
            <a:spLocks noGrp="1"/>
          </p:cNvSpPr>
          <p:nvPr>
            <p:ph type="ftr" sz="quarter" idx="2"/>
          </p:nvPr>
        </p:nvSpPr>
        <p:spPr>
          <a:xfrm>
            <a:off x="0" y="6456125"/>
            <a:ext cx="4302858" cy="340162"/>
          </a:xfrm>
          <a:prstGeom prst="rect">
            <a:avLst/>
          </a:prstGeom>
        </p:spPr>
        <p:txBody>
          <a:bodyPr vert="horz" lIns="85771" tIns="42885" rIns="85771" bIns="42885" rtlCol="0" anchor="b"/>
          <a:lstStyle>
            <a:lvl1pPr algn="l">
              <a:defRPr sz="1100"/>
            </a:lvl1pPr>
          </a:lstStyle>
          <a:p>
            <a:endParaRPr lang="en-US" dirty="0">
              <a:latin typeface="Univers for KPMG Light" panose="020B0403020202020204" pitchFamily="34" charset="0"/>
            </a:endParaRPr>
          </a:p>
        </p:txBody>
      </p:sp>
      <p:sp>
        <p:nvSpPr>
          <p:cNvPr id="5" name="Slide Number Placeholder 4"/>
          <p:cNvSpPr>
            <a:spLocks noGrp="1"/>
          </p:cNvSpPr>
          <p:nvPr>
            <p:ph type="sldNum" sz="quarter" idx="3"/>
          </p:nvPr>
        </p:nvSpPr>
        <p:spPr>
          <a:xfrm>
            <a:off x="5623801" y="6456125"/>
            <a:ext cx="4302858" cy="340162"/>
          </a:xfrm>
          <a:prstGeom prst="rect">
            <a:avLst/>
          </a:prstGeom>
        </p:spPr>
        <p:txBody>
          <a:bodyPr vert="horz" lIns="85771" tIns="42885" rIns="85771" bIns="42885" rtlCol="0" anchor="b"/>
          <a:lstStyle>
            <a:lvl1pPr algn="r">
              <a:defRPr sz="1100"/>
            </a:lvl1pPr>
          </a:lstStyle>
          <a:p>
            <a:fld id="{29418882-9918-3B42-897A-C192067F29E7}" type="slidenum">
              <a:rPr lang="en-US" smtClean="0">
                <a:latin typeface="Univers for KPMG Light" panose="020B0403020202020204" pitchFamily="34" charset="0"/>
              </a:rPr>
              <a:pPr/>
              <a:t>‹#›</a:t>
            </a:fld>
            <a:endParaRPr lang="en-US" dirty="0">
              <a:latin typeface="Univers for KPMG Light" panose="020B0403020202020204" pitchFamily="34" charset="0"/>
            </a:endParaRPr>
          </a:p>
        </p:txBody>
      </p:sp>
    </p:spTree>
    <p:extLst>
      <p:ext uri="{BB962C8B-B14F-4D97-AF65-F5344CB8AC3E}">
        <p14:creationId xmlns:p14="http://schemas.microsoft.com/office/powerpoint/2010/main" val="242011919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302858" cy="340162"/>
          </a:xfrm>
          <a:prstGeom prst="rect">
            <a:avLst/>
          </a:prstGeom>
        </p:spPr>
        <p:txBody>
          <a:bodyPr vert="horz" lIns="85771" tIns="42885" rIns="85771" bIns="42885" rtlCol="0"/>
          <a:lstStyle>
            <a:lvl1pPr algn="l">
              <a:defRPr sz="1100">
                <a:latin typeface="Univers for KPMG Light" panose="020B0403020202020204" pitchFamily="34" charset="0"/>
              </a:defRPr>
            </a:lvl1pPr>
          </a:lstStyle>
          <a:p>
            <a:endParaRPr lang="en-US" dirty="0"/>
          </a:p>
        </p:txBody>
      </p:sp>
      <p:sp>
        <p:nvSpPr>
          <p:cNvPr id="3" name="Date Placeholder 2"/>
          <p:cNvSpPr>
            <a:spLocks noGrp="1"/>
          </p:cNvSpPr>
          <p:nvPr>
            <p:ph type="dt" idx="1"/>
          </p:nvPr>
        </p:nvSpPr>
        <p:spPr>
          <a:xfrm>
            <a:off x="5623801" y="0"/>
            <a:ext cx="4302858" cy="340162"/>
          </a:xfrm>
          <a:prstGeom prst="rect">
            <a:avLst/>
          </a:prstGeom>
        </p:spPr>
        <p:txBody>
          <a:bodyPr vert="horz" lIns="85771" tIns="42885" rIns="85771" bIns="42885" rtlCol="0"/>
          <a:lstStyle>
            <a:lvl1pPr algn="r">
              <a:defRPr sz="1100">
                <a:latin typeface="Univers for KPMG Light" panose="020B0403020202020204" pitchFamily="34" charset="0"/>
              </a:defRPr>
            </a:lvl1pPr>
          </a:lstStyle>
          <a:p>
            <a:fld id="{A9B7456A-CD06-0D40-B083-11158BE207ED}" type="datetimeFigureOut">
              <a:rPr lang="en-US" smtClean="0"/>
              <a:pPr/>
              <a:t>4/19/2024</a:t>
            </a:fld>
            <a:endParaRPr lang="en-US" dirty="0"/>
          </a:p>
        </p:txBody>
      </p:sp>
      <p:sp>
        <p:nvSpPr>
          <p:cNvPr id="4" name="Slide Image Placeholder 3"/>
          <p:cNvSpPr>
            <a:spLocks noGrp="1" noRot="1" noChangeAspect="1"/>
          </p:cNvSpPr>
          <p:nvPr>
            <p:ph type="sldImg" idx="2"/>
          </p:nvPr>
        </p:nvSpPr>
        <p:spPr>
          <a:xfrm>
            <a:off x="3306763" y="849313"/>
            <a:ext cx="3314700" cy="2293937"/>
          </a:xfrm>
          <a:prstGeom prst="rect">
            <a:avLst/>
          </a:prstGeom>
          <a:noFill/>
          <a:ln w="12700">
            <a:solidFill>
              <a:prstClr val="black"/>
            </a:solidFill>
          </a:ln>
        </p:spPr>
        <p:txBody>
          <a:bodyPr vert="horz" lIns="85771" tIns="42885" rIns="85771" bIns="42885" rtlCol="0" anchor="ctr"/>
          <a:lstStyle/>
          <a:p>
            <a:endParaRPr lang="en-US" dirty="0"/>
          </a:p>
        </p:txBody>
      </p:sp>
      <p:sp>
        <p:nvSpPr>
          <p:cNvPr id="5" name="Notes Placeholder 4"/>
          <p:cNvSpPr>
            <a:spLocks noGrp="1"/>
          </p:cNvSpPr>
          <p:nvPr>
            <p:ph type="body" sz="quarter" idx="3"/>
          </p:nvPr>
        </p:nvSpPr>
        <p:spPr>
          <a:xfrm>
            <a:off x="993450" y="3271104"/>
            <a:ext cx="7941326" cy="2676862"/>
          </a:xfrm>
          <a:prstGeom prst="rect">
            <a:avLst/>
          </a:prstGeom>
        </p:spPr>
        <p:txBody>
          <a:bodyPr vert="horz" lIns="85771" tIns="42885" rIns="85771" bIns="42885"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6457514"/>
            <a:ext cx="4302858" cy="340161"/>
          </a:xfrm>
          <a:prstGeom prst="rect">
            <a:avLst/>
          </a:prstGeom>
        </p:spPr>
        <p:txBody>
          <a:bodyPr vert="horz" lIns="85771" tIns="42885" rIns="85771" bIns="42885" rtlCol="0" anchor="b"/>
          <a:lstStyle>
            <a:lvl1pPr algn="l">
              <a:defRPr sz="1100">
                <a:latin typeface="Univers for KPMG Light" panose="020B0403020202020204" pitchFamily="34" charset="0"/>
              </a:defRPr>
            </a:lvl1pPr>
          </a:lstStyle>
          <a:p>
            <a:endParaRPr lang="en-US" dirty="0"/>
          </a:p>
        </p:txBody>
      </p:sp>
      <p:sp>
        <p:nvSpPr>
          <p:cNvPr id="7" name="Slide Number Placeholder 6"/>
          <p:cNvSpPr>
            <a:spLocks noGrp="1"/>
          </p:cNvSpPr>
          <p:nvPr>
            <p:ph type="sldNum" sz="quarter" idx="5"/>
          </p:nvPr>
        </p:nvSpPr>
        <p:spPr>
          <a:xfrm>
            <a:off x="5623801" y="6457514"/>
            <a:ext cx="4302858" cy="340161"/>
          </a:xfrm>
          <a:prstGeom prst="rect">
            <a:avLst/>
          </a:prstGeom>
        </p:spPr>
        <p:txBody>
          <a:bodyPr vert="horz" lIns="85771" tIns="42885" rIns="85771" bIns="42885" rtlCol="0" anchor="b"/>
          <a:lstStyle>
            <a:lvl1pPr algn="r">
              <a:defRPr sz="1100">
                <a:latin typeface="Univers for KPMG Light" panose="020B0403020202020204" pitchFamily="34" charset="0"/>
              </a:defRPr>
            </a:lvl1pPr>
          </a:lstStyle>
          <a:p>
            <a:fld id="{E2FEE106-D861-6343-96FF-5BF90692C3C7}" type="slidenum">
              <a:rPr lang="en-US" smtClean="0"/>
              <a:pPr/>
              <a:t>‹#›</a:t>
            </a:fld>
            <a:endParaRPr lang="en-US" dirty="0"/>
          </a:p>
        </p:txBody>
      </p:sp>
    </p:spTree>
    <p:extLst>
      <p:ext uri="{BB962C8B-B14F-4D97-AF65-F5344CB8AC3E}">
        <p14:creationId xmlns:p14="http://schemas.microsoft.com/office/powerpoint/2010/main" val="1591445627"/>
      </p:ext>
    </p:extLst>
  </p:cSld>
  <p:clrMap bg1="lt1" tx1="dk1" bg2="lt2" tx2="dk2" accent1="accent1" accent2="accent2" accent3="accent3" accent4="accent4" accent5="accent5" accent6="accent6" hlink="hlink" folHlink="folHlink"/>
  <p:hf hdr="0" ftr="0" dt="0"/>
  <p:notesStyle>
    <a:lvl1pPr marL="0" algn="l" defTabSz="859627" rtl="0" eaLnBrk="1" latinLnBrk="0" hangingPunct="1">
      <a:defRPr sz="1128" kern="1200">
        <a:solidFill>
          <a:schemeClr val="tx1"/>
        </a:solidFill>
        <a:latin typeface="Univers for KPMG Light" panose="020B0403020202020204" pitchFamily="34" charset="0"/>
        <a:ea typeface="+mn-ea"/>
        <a:cs typeface="+mn-cs"/>
      </a:defRPr>
    </a:lvl1pPr>
    <a:lvl2pPr marL="429814" algn="l" defTabSz="859627" rtl="0" eaLnBrk="1" latinLnBrk="0" hangingPunct="1">
      <a:defRPr sz="1128" kern="1200">
        <a:solidFill>
          <a:schemeClr val="tx1"/>
        </a:solidFill>
        <a:latin typeface="Univers for KPMG Light" panose="020B0403020202020204" pitchFamily="34" charset="0"/>
        <a:ea typeface="+mn-ea"/>
        <a:cs typeface="+mn-cs"/>
      </a:defRPr>
    </a:lvl2pPr>
    <a:lvl3pPr marL="859627" algn="l" defTabSz="859627" rtl="0" eaLnBrk="1" latinLnBrk="0" hangingPunct="1">
      <a:defRPr sz="1128" kern="1200">
        <a:solidFill>
          <a:schemeClr val="tx1"/>
        </a:solidFill>
        <a:latin typeface="Univers for KPMG Light" panose="020B0403020202020204" pitchFamily="34" charset="0"/>
        <a:ea typeface="+mn-ea"/>
        <a:cs typeface="+mn-cs"/>
      </a:defRPr>
    </a:lvl3pPr>
    <a:lvl4pPr marL="1289441" algn="l" defTabSz="859627" rtl="0" eaLnBrk="1" latinLnBrk="0" hangingPunct="1">
      <a:defRPr sz="1128" kern="1200">
        <a:solidFill>
          <a:schemeClr val="tx1"/>
        </a:solidFill>
        <a:latin typeface="Univers for KPMG Light" panose="020B0403020202020204" pitchFamily="34" charset="0"/>
        <a:ea typeface="+mn-ea"/>
        <a:cs typeface="+mn-cs"/>
      </a:defRPr>
    </a:lvl4pPr>
    <a:lvl5pPr marL="1719255" algn="l" defTabSz="859627" rtl="0" eaLnBrk="1" latinLnBrk="0" hangingPunct="1">
      <a:defRPr sz="1128" kern="1200">
        <a:solidFill>
          <a:schemeClr val="tx1"/>
        </a:solidFill>
        <a:latin typeface="Univers for KPMG Light" panose="020B0403020202020204" pitchFamily="34" charset="0"/>
        <a:ea typeface="+mn-ea"/>
        <a:cs typeface="+mn-cs"/>
      </a:defRPr>
    </a:lvl5pPr>
    <a:lvl6pPr marL="2149069" algn="l" defTabSz="859627" rtl="0" eaLnBrk="1" latinLnBrk="0" hangingPunct="1">
      <a:defRPr sz="1128" kern="1200">
        <a:solidFill>
          <a:schemeClr val="tx1"/>
        </a:solidFill>
        <a:latin typeface="+mn-lt"/>
        <a:ea typeface="+mn-ea"/>
        <a:cs typeface="+mn-cs"/>
      </a:defRPr>
    </a:lvl6pPr>
    <a:lvl7pPr marL="2578882" algn="l" defTabSz="859627" rtl="0" eaLnBrk="1" latinLnBrk="0" hangingPunct="1">
      <a:defRPr sz="1128" kern="1200">
        <a:solidFill>
          <a:schemeClr val="tx1"/>
        </a:solidFill>
        <a:latin typeface="+mn-lt"/>
        <a:ea typeface="+mn-ea"/>
        <a:cs typeface="+mn-cs"/>
      </a:defRPr>
    </a:lvl7pPr>
    <a:lvl8pPr marL="3008696" algn="l" defTabSz="859627" rtl="0" eaLnBrk="1" latinLnBrk="0" hangingPunct="1">
      <a:defRPr sz="1128" kern="1200">
        <a:solidFill>
          <a:schemeClr val="tx1"/>
        </a:solidFill>
        <a:latin typeface="+mn-lt"/>
        <a:ea typeface="+mn-ea"/>
        <a:cs typeface="+mn-cs"/>
      </a:defRPr>
    </a:lvl8pPr>
    <a:lvl9pPr marL="3438510" algn="l" defTabSz="859627" rtl="0" eaLnBrk="1" latinLnBrk="0" hangingPunct="1">
      <a:defRPr sz="1128"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FEE106-D861-6343-96FF-5BF90692C3C7}" type="slidenum">
              <a:rPr lang="en-US" smtClean="0"/>
              <a:pPr/>
              <a:t>1</a:t>
            </a:fld>
            <a:endParaRPr lang="en-US" dirty="0"/>
          </a:p>
        </p:txBody>
      </p:sp>
    </p:spTree>
    <p:extLst>
      <p:ext uri="{BB962C8B-B14F-4D97-AF65-F5344CB8AC3E}">
        <p14:creationId xmlns:p14="http://schemas.microsoft.com/office/powerpoint/2010/main" val="18853545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FEE106-D861-6343-96FF-5BF90692C3C7}" type="slidenum">
              <a:rPr lang="en-US" smtClean="0"/>
              <a:pPr/>
              <a:t>4</a:t>
            </a:fld>
            <a:endParaRPr lang="en-US" dirty="0"/>
          </a:p>
        </p:txBody>
      </p:sp>
    </p:spTree>
    <p:extLst>
      <p:ext uri="{BB962C8B-B14F-4D97-AF65-F5344CB8AC3E}">
        <p14:creationId xmlns:p14="http://schemas.microsoft.com/office/powerpoint/2010/main" val="37502141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FEE106-D861-6343-96FF-5BF90692C3C7}" type="slidenum">
              <a:rPr lang="en-US" smtClean="0"/>
              <a:pPr/>
              <a:t>7</a:t>
            </a:fld>
            <a:endParaRPr lang="en-US" dirty="0"/>
          </a:p>
        </p:txBody>
      </p:sp>
    </p:spTree>
    <p:extLst>
      <p:ext uri="{BB962C8B-B14F-4D97-AF65-F5344CB8AC3E}">
        <p14:creationId xmlns:p14="http://schemas.microsoft.com/office/powerpoint/2010/main" val="35853030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06677B-2942-B414-1DE4-1F54414EA9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090B4F-D9ED-402C-BC55-5D0BEBCD61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1C0ECB-ED23-206B-6CD0-D36A432280C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676666C-9689-526A-3574-66687AA7E429}"/>
              </a:ext>
            </a:extLst>
          </p:cNvPr>
          <p:cNvSpPr>
            <a:spLocks noGrp="1"/>
          </p:cNvSpPr>
          <p:nvPr>
            <p:ph type="sldNum" sz="quarter" idx="10"/>
          </p:nvPr>
        </p:nvSpPr>
        <p:spPr/>
        <p:txBody>
          <a:bodyPr/>
          <a:lstStyle/>
          <a:p>
            <a:fld id="{E2FEE106-D861-6343-96FF-5BF90692C3C7}" type="slidenum">
              <a:rPr lang="en-US" smtClean="0"/>
              <a:pPr/>
              <a:t>18</a:t>
            </a:fld>
            <a:endParaRPr lang="en-US" dirty="0"/>
          </a:p>
        </p:txBody>
      </p:sp>
    </p:spTree>
    <p:extLst>
      <p:ext uri="{BB962C8B-B14F-4D97-AF65-F5344CB8AC3E}">
        <p14:creationId xmlns:p14="http://schemas.microsoft.com/office/powerpoint/2010/main" val="17719538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FEE106-D861-6343-96FF-5BF90692C3C7}" type="slidenum">
              <a:rPr lang="en-US" smtClean="0"/>
              <a:pPr/>
              <a:t>26</a:t>
            </a:fld>
            <a:endParaRPr lang="en-US" dirty="0"/>
          </a:p>
        </p:txBody>
      </p:sp>
    </p:spTree>
    <p:extLst>
      <p:ext uri="{BB962C8B-B14F-4D97-AF65-F5344CB8AC3E}">
        <p14:creationId xmlns:p14="http://schemas.microsoft.com/office/powerpoint/2010/main" val="18632778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FEE106-D861-6343-96FF-5BF90692C3C7}" type="slidenum">
              <a:rPr lang="en-US" smtClean="0"/>
              <a:pPr/>
              <a:t>45</a:t>
            </a:fld>
            <a:endParaRPr lang="en-US" dirty="0"/>
          </a:p>
        </p:txBody>
      </p:sp>
    </p:spTree>
    <p:extLst>
      <p:ext uri="{BB962C8B-B14F-4D97-AF65-F5344CB8AC3E}">
        <p14:creationId xmlns:p14="http://schemas.microsoft.com/office/powerpoint/2010/main" val="34996578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FEE106-D861-6343-96FF-5BF90692C3C7}" type="slidenum">
              <a:rPr lang="en-US" smtClean="0"/>
              <a:pPr/>
              <a:t>53</a:t>
            </a:fld>
            <a:endParaRPr lang="en-US" dirty="0"/>
          </a:p>
        </p:txBody>
      </p:sp>
    </p:spTree>
    <p:extLst>
      <p:ext uri="{BB962C8B-B14F-4D97-AF65-F5344CB8AC3E}">
        <p14:creationId xmlns:p14="http://schemas.microsoft.com/office/powerpoint/2010/main" val="37527136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FEE106-D861-6343-96FF-5BF90692C3C7}" type="slidenum">
              <a:rPr lang="en-US" smtClean="0"/>
              <a:pPr/>
              <a:t>56</a:t>
            </a:fld>
            <a:endParaRPr lang="en-US" dirty="0"/>
          </a:p>
        </p:txBody>
      </p:sp>
    </p:spTree>
    <p:extLst>
      <p:ext uri="{BB962C8B-B14F-4D97-AF65-F5344CB8AC3E}">
        <p14:creationId xmlns:p14="http://schemas.microsoft.com/office/powerpoint/2010/main" val="6167839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FEE106-D861-6343-96FF-5BF90692C3C7}" type="slidenum">
              <a:rPr lang="en-US" smtClean="0"/>
              <a:pPr/>
              <a:t>61</a:t>
            </a:fld>
            <a:endParaRPr lang="en-US" dirty="0"/>
          </a:p>
        </p:txBody>
      </p:sp>
    </p:spTree>
    <p:extLst>
      <p:ext uri="{BB962C8B-B14F-4D97-AF65-F5344CB8AC3E}">
        <p14:creationId xmlns:p14="http://schemas.microsoft.com/office/powerpoint/2010/main" val="13569631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FEE106-D861-6343-96FF-5BF90692C3C7}" type="slidenum">
              <a:rPr lang="en-US" smtClean="0"/>
              <a:pPr/>
              <a:t>65</a:t>
            </a:fld>
            <a:endParaRPr lang="en-US" dirty="0"/>
          </a:p>
        </p:txBody>
      </p:sp>
    </p:spTree>
    <p:extLst>
      <p:ext uri="{BB962C8B-B14F-4D97-AF65-F5344CB8AC3E}">
        <p14:creationId xmlns:p14="http://schemas.microsoft.com/office/powerpoint/2010/main" val="32347415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FEE106-D861-6343-96FF-5BF90692C3C7}" type="slidenum">
              <a:rPr lang="en-US" smtClean="0"/>
              <a:pPr/>
              <a:t>70</a:t>
            </a:fld>
            <a:endParaRPr lang="en-US" dirty="0"/>
          </a:p>
        </p:txBody>
      </p:sp>
    </p:spTree>
    <p:extLst>
      <p:ext uri="{BB962C8B-B14F-4D97-AF65-F5344CB8AC3E}">
        <p14:creationId xmlns:p14="http://schemas.microsoft.com/office/powerpoint/2010/main" val="28075667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FEE106-D861-6343-96FF-5BF90692C3C7}" type="slidenum">
              <a:rPr lang="en-US" smtClean="0"/>
              <a:pPr/>
              <a:t>73</a:t>
            </a:fld>
            <a:endParaRPr lang="en-US" dirty="0"/>
          </a:p>
        </p:txBody>
      </p:sp>
    </p:spTree>
    <p:extLst>
      <p:ext uri="{BB962C8B-B14F-4D97-AF65-F5344CB8AC3E}">
        <p14:creationId xmlns:p14="http://schemas.microsoft.com/office/powerpoint/2010/main" val="8617601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FEE106-D861-6343-96FF-5BF90692C3C7}" type="slidenum">
              <a:rPr lang="en-US" smtClean="0"/>
              <a:pPr/>
              <a:t>76</a:t>
            </a:fld>
            <a:endParaRPr lang="en-US" dirty="0"/>
          </a:p>
        </p:txBody>
      </p:sp>
    </p:spTree>
    <p:extLst>
      <p:ext uri="{BB962C8B-B14F-4D97-AF65-F5344CB8AC3E}">
        <p14:creationId xmlns:p14="http://schemas.microsoft.com/office/powerpoint/2010/main" val="19635237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FEE106-D861-6343-96FF-5BF90692C3C7}" type="slidenum">
              <a:rPr lang="en-US" smtClean="0"/>
              <a:pPr/>
              <a:t>78</a:t>
            </a:fld>
            <a:endParaRPr lang="en-US" dirty="0"/>
          </a:p>
        </p:txBody>
      </p:sp>
    </p:spTree>
    <p:extLst>
      <p:ext uri="{BB962C8B-B14F-4D97-AF65-F5344CB8AC3E}">
        <p14:creationId xmlns:p14="http://schemas.microsoft.com/office/powerpoint/2010/main" val="20443845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FEE106-D861-6343-96FF-5BF90692C3C7}" type="slidenum">
              <a:rPr lang="en-US" smtClean="0"/>
              <a:pPr/>
              <a:t>82</a:t>
            </a:fld>
            <a:endParaRPr lang="en-US" dirty="0"/>
          </a:p>
        </p:txBody>
      </p:sp>
    </p:spTree>
    <p:extLst>
      <p:ext uri="{BB962C8B-B14F-4D97-AF65-F5344CB8AC3E}">
        <p14:creationId xmlns:p14="http://schemas.microsoft.com/office/powerpoint/2010/main" val="28885974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a:xfrm>
            <a:off x="636356" y="4864061"/>
            <a:ext cx="5092364" cy="4607021"/>
          </a:xfrm>
          <a:prstGeom prst="rect">
            <a:avLst/>
          </a:prstGeom>
        </p:spPr>
        <p:txBody>
          <a:bodyPr>
            <a:normAutofit/>
          </a:bodyPr>
          <a:lstStyle/>
          <a:p>
            <a:endParaRPr dirty="0"/>
          </a:p>
        </p:txBody>
      </p:sp>
    </p:spTree>
    <p:extLst>
      <p:ext uri="{BB962C8B-B14F-4D97-AF65-F5344CB8AC3E}">
        <p14:creationId xmlns:p14="http://schemas.microsoft.com/office/powerpoint/2010/main" val="31353536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a:xfrm>
            <a:off x="636356" y="4864061"/>
            <a:ext cx="5092364" cy="4607021"/>
          </a:xfrm>
          <a:prstGeom prst="rect">
            <a:avLst/>
          </a:prstGeom>
        </p:spPr>
        <p:txBody>
          <a:bodyPr>
            <a:normAutofit/>
          </a:bodyPr>
          <a:lstStyle/>
          <a:p>
            <a:endParaRPr dirty="0"/>
          </a:p>
        </p:txBody>
      </p:sp>
    </p:spTree>
    <p:extLst>
      <p:ext uri="{BB962C8B-B14F-4D97-AF65-F5344CB8AC3E}">
        <p14:creationId xmlns:p14="http://schemas.microsoft.com/office/powerpoint/2010/main" val="4538013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a:xfrm>
            <a:off x="636356" y="4864061"/>
            <a:ext cx="5092364" cy="4607021"/>
          </a:xfrm>
          <a:prstGeom prst="rect">
            <a:avLst/>
          </a:prstGeom>
        </p:spPr>
        <p:txBody>
          <a:bodyPr>
            <a:normAutofit/>
          </a:bodyPr>
          <a:lstStyle/>
          <a:p>
            <a:endParaRPr dirty="0"/>
          </a:p>
        </p:txBody>
      </p:sp>
    </p:spTree>
    <p:extLst>
      <p:ext uri="{BB962C8B-B14F-4D97-AF65-F5344CB8AC3E}">
        <p14:creationId xmlns:p14="http://schemas.microsoft.com/office/powerpoint/2010/main" val="16040770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a:xfrm>
            <a:off x="636356" y="4864061"/>
            <a:ext cx="5092364" cy="4607021"/>
          </a:xfrm>
          <a:prstGeom prst="rect">
            <a:avLst/>
          </a:prstGeom>
        </p:spPr>
        <p:txBody>
          <a:bodyPr>
            <a:normAutofit/>
          </a:bodyPr>
          <a:lstStyle/>
          <a:p>
            <a:endParaRPr dirty="0"/>
          </a:p>
        </p:txBody>
      </p:sp>
    </p:spTree>
    <p:extLst>
      <p:ext uri="{BB962C8B-B14F-4D97-AF65-F5344CB8AC3E}">
        <p14:creationId xmlns:p14="http://schemas.microsoft.com/office/powerpoint/2010/main" val="16826453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FEE106-D861-6343-96FF-5BF90692C3C7}" type="slidenum">
              <a:rPr lang="en-US" smtClean="0"/>
              <a:pPr/>
              <a:t>91</a:t>
            </a:fld>
            <a:endParaRPr lang="en-US" dirty="0"/>
          </a:p>
        </p:txBody>
      </p:sp>
    </p:spTree>
    <p:extLst>
      <p:ext uri="{BB962C8B-B14F-4D97-AF65-F5344CB8AC3E}">
        <p14:creationId xmlns:p14="http://schemas.microsoft.com/office/powerpoint/2010/main" val="36196132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FEE106-D861-6343-96FF-5BF90692C3C7}" type="slidenum">
              <a:rPr lang="en-US" smtClean="0"/>
              <a:pPr/>
              <a:t>93</a:t>
            </a:fld>
            <a:endParaRPr lang="en-US" dirty="0"/>
          </a:p>
        </p:txBody>
      </p:sp>
    </p:spTree>
    <p:extLst>
      <p:ext uri="{BB962C8B-B14F-4D97-AF65-F5344CB8AC3E}">
        <p14:creationId xmlns:p14="http://schemas.microsoft.com/office/powerpoint/2010/main" val="12074726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FEE106-D861-6343-96FF-5BF90692C3C7}" type="slidenum">
              <a:rPr lang="en-US" smtClean="0"/>
              <a:pPr/>
              <a:t>98</a:t>
            </a:fld>
            <a:endParaRPr lang="en-US" dirty="0"/>
          </a:p>
        </p:txBody>
      </p:sp>
    </p:spTree>
    <p:extLst>
      <p:ext uri="{BB962C8B-B14F-4D97-AF65-F5344CB8AC3E}">
        <p14:creationId xmlns:p14="http://schemas.microsoft.com/office/powerpoint/2010/main" val="15260023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FEE106-D861-6343-96FF-5BF90692C3C7}" type="slidenum">
              <a:rPr lang="en-US" smtClean="0"/>
              <a:pPr/>
              <a:t>105</a:t>
            </a:fld>
            <a:endParaRPr lang="en-US" dirty="0"/>
          </a:p>
        </p:txBody>
      </p:sp>
    </p:spTree>
    <p:extLst>
      <p:ext uri="{BB962C8B-B14F-4D97-AF65-F5344CB8AC3E}">
        <p14:creationId xmlns:p14="http://schemas.microsoft.com/office/powerpoint/2010/main" val="299920197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FEE106-D861-6343-96FF-5BF90692C3C7}" type="slidenum">
              <a:rPr lang="en-US" smtClean="0"/>
              <a:pPr/>
              <a:t>107</a:t>
            </a:fld>
            <a:endParaRPr lang="en-US" dirty="0"/>
          </a:p>
        </p:txBody>
      </p:sp>
    </p:spTree>
    <p:extLst>
      <p:ext uri="{BB962C8B-B14F-4D97-AF65-F5344CB8AC3E}">
        <p14:creationId xmlns:p14="http://schemas.microsoft.com/office/powerpoint/2010/main" val="2601537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FEE106-D861-6343-96FF-5BF90692C3C7}" type="slidenum">
              <a:rPr lang="en-US" smtClean="0"/>
              <a:pPr/>
              <a:t>124</a:t>
            </a:fld>
            <a:endParaRPr lang="en-US" dirty="0"/>
          </a:p>
        </p:txBody>
      </p:sp>
    </p:spTree>
    <p:extLst>
      <p:ext uri="{BB962C8B-B14F-4D97-AF65-F5344CB8AC3E}">
        <p14:creationId xmlns:p14="http://schemas.microsoft.com/office/powerpoint/2010/main" val="184143737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FEE106-D861-6343-96FF-5BF90692C3C7}" type="slidenum">
              <a:rPr lang="en-US" smtClean="0"/>
              <a:pPr/>
              <a:t>151</a:t>
            </a:fld>
            <a:endParaRPr lang="en-US" dirty="0"/>
          </a:p>
        </p:txBody>
      </p:sp>
    </p:spTree>
    <p:extLst>
      <p:ext uri="{BB962C8B-B14F-4D97-AF65-F5344CB8AC3E}">
        <p14:creationId xmlns:p14="http://schemas.microsoft.com/office/powerpoint/2010/main" val="5933800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FEE106-D861-6343-96FF-5BF90692C3C7}" type="slidenum">
              <a:rPr lang="en-US" smtClean="0"/>
              <a:pPr/>
              <a:t>155</a:t>
            </a:fld>
            <a:endParaRPr lang="en-US" dirty="0"/>
          </a:p>
        </p:txBody>
      </p:sp>
    </p:spTree>
    <p:extLst>
      <p:ext uri="{BB962C8B-B14F-4D97-AF65-F5344CB8AC3E}">
        <p14:creationId xmlns:p14="http://schemas.microsoft.com/office/powerpoint/2010/main" val="369751037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2FEE106-D861-6343-96FF-5BF90692C3C7}" type="slidenum">
              <a:rPr lang="en-US" smtClean="0"/>
              <a:pPr/>
              <a:t>157</a:t>
            </a:fld>
            <a:endParaRPr lang="en-US" dirty="0"/>
          </a:p>
        </p:txBody>
      </p:sp>
    </p:spTree>
    <p:extLst>
      <p:ext uri="{BB962C8B-B14F-4D97-AF65-F5344CB8AC3E}">
        <p14:creationId xmlns:p14="http://schemas.microsoft.com/office/powerpoint/2010/main" val="3150498060"/>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49770" y="0"/>
            <a:ext cx="7101106" cy="1524000"/>
          </a:xfrm>
        </p:spPr>
        <p:txBody>
          <a:bodyPr>
            <a:normAutofit/>
          </a:bodyPr>
          <a:lstStyle>
            <a:lvl1pPr>
              <a:defRPr sz="3200"/>
            </a:lvl1pPr>
          </a:lstStyle>
          <a:p>
            <a:r>
              <a:rPr lang="en-US"/>
              <a:t>Click to edit Master title style</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pic>
        <p:nvPicPr>
          <p:cNvPr id="6" name="Picture 5" descr="C:\Ubaid\Virtualsec\Logo VirtualSec.png"/>
          <p:cNvPicPr/>
          <p:nvPr userDrawn="1"/>
        </p:nvPicPr>
        <p:blipFill>
          <a:blip r:embed="rId2" cstate="print">
            <a:lum bright="70000" contrast="-70000"/>
            <a:extLst>
              <a:ext uri="{BEBA8EAE-BF5A-486C-A8C5-ECC9F3942E4B}">
                <a14:imgProps xmlns:a14="http://schemas.microsoft.com/office/drawing/2010/main">
                  <a14:imgLayer r:embed="rId3">
                    <a14:imgEffect>
                      <a14:sharpenSoften amount="-25000"/>
                    </a14:imgEffect>
                    <a14:imgEffect>
                      <a14:colorTemperature colorTemp="5300"/>
                    </a14:imgEffect>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3800619" y="2188396"/>
            <a:ext cx="2321959" cy="2465798"/>
          </a:xfrm>
          <a:prstGeom prst="rect">
            <a:avLst/>
          </a:prstGeom>
          <a:noFill/>
          <a:ln>
            <a:noFill/>
          </a:ln>
        </p:spPr>
      </p:pic>
    </p:spTree>
    <p:extLst>
      <p:ext uri="{BB962C8B-B14F-4D97-AF65-F5344CB8AC3E}">
        <p14:creationId xmlns:p14="http://schemas.microsoft.com/office/powerpoint/2010/main" val="16159602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TITLE SLIDE 3 - Left light vertical ima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93421" y="1142232"/>
            <a:ext cx="8543046" cy="3539430"/>
          </a:xfrm>
        </p:spPr>
        <p:txBody>
          <a:bodyPr anchor="t" anchorCtr="0">
            <a:noAutofit/>
          </a:bodyPr>
          <a:lstStyle>
            <a:lvl1pPr>
              <a:lnSpc>
                <a:spcPts val="7475"/>
              </a:lnSpc>
              <a:defRPr sz="5000" b="0" i="0" baseline="0">
                <a:solidFill>
                  <a:schemeClr val="tx1"/>
                </a:solidFill>
                <a:latin typeface="Century Gothic" panose="020B0502020202020204" pitchFamily="34" charset="0"/>
                <a:cs typeface="Century Gothic" panose="020B0502020202020204" pitchFamily="34" charset="0"/>
              </a:defRPr>
            </a:lvl1pPr>
          </a:lstStyle>
          <a:p>
            <a:r>
              <a:rPr lang="en-US" dirty="0"/>
              <a:t>Title slide 3</a:t>
            </a:r>
            <a:br>
              <a:rPr lang="en-US" dirty="0"/>
            </a:br>
            <a:r>
              <a:rPr lang="en-US" dirty="0"/>
              <a:t>left light vertical image</a:t>
            </a:r>
          </a:p>
        </p:txBody>
      </p:sp>
      <p:pic>
        <p:nvPicPr>
          <p:cNvPr id="5" name="Picture 4" descr="C:\Ubaid\Virtualsec\Logo VirtualSec.png"/>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93421" y="0"/>
            <a:ext cx="1032020" cy="1105837"/>
          </a:xfrm>
          <a:prstGeom prst="rect">
            <a:avLst/>
          </a:prstGeom>
          <a:noFill/>
          <a:ln>
            <a:noFill/>
          </a:ln>
        </p:spPr>
      </p:pic>
    </p:spTree>
    <p:extLst>
      <p:ext uri="{BB962C8B-B14F-4D97-AF65-F5344CB8AC3E}">
        <p14:creationId xmlns:p14="http://schemas.microsoft.com/office/powerpoint/2010/main" val="1141310350"/>
      </p:ext>
    </p:extLst>
  </p:cSld>
  <p:clrMapOvr>
    <a:masterClrMapping/>
  </p:clrMapOvr>
  <p:extLst>
    <p:ext uri="{DCECCB84-F9BA-43D5-87BE-67443E8EF086}">
      <p15:sldGuideLst xmlns:p15="http://schemas.microsoft.com/office/powerpoint/2012/main">
        <p15:guide id="1" pos="2955">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557303" y="26542"/>
            <a:ext cx="7101106" cy="1524000"/>
          </a:xfrm>
        </p:spPr>
        <p:txBody>
          <a:bodyPr/>
          <a:lstStyle>
            <a:lvl1pPr>
              <a:defRPr>
                <a:solidFill>
                  <a:schemeClr val="tx1"/>
                </a:solidFill>
              </a:defRPr>
            </a:lvl1pPr>
          </a:lstStyle>
          <a:p>
            <a:r>
              <a:rPr lang="en-US" dirty="0"/>
              <a:t>Click to edit Master title style</a:t>
            </a:r>
          </a:p>
        </p:txBody>
      </p:sp>
    </p:spTree>
    <p:extLst>
      <p:ext uri="{BB962C8B-B14F-4D97-AF65-F5344CB8AC3E}">
        <p14:creationId xmlns:p14="http://schemas.microsoft.com/office/powerpoint/2010/main" val="21603246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7_Title and Text">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bwMode="gray"/>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516594284"/>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userDrawn="1">
  <p:cSld name="Custom Layout">
    <p:spTree>
      <p:nvGrpSpPr>
        <p:cNvPr id="1" name=""/>
        <p:cNvGrpSpPr/>
        <p:nvPr/>
      </p:nvGrpSpPr>
      <p:grpSpPr>
        <a:xfrm>
          <a:off x="0" y="0"/>
          <a:ext cx="0" cy="0"/>
          <a:chOff x="0" y="0"/>
          <a:chExt cx="0" cy="0"/>
        </a:xfrm>
      </p:grpSpPr>
      <p:sp>
        <p:nvSpPr>
          <p:cNvPr id="12" name="Text Placeholder 1"/>
          <p:cNvSpPr>
            <a:spLocks noGrp="1"/>
          </p:cNvSpPr>
          <p:nvPr>
            <p:ph type="body" sz="quarter" idx="10"/>
          </p:nvPr>
        </p:nvSpPr>
        <p:spPr>
          <a:xfrm>
            <a:off x="2172925" y="1532308"/>
            <a:ext cx="6883858" cy="2194688"/>
          </a:xfrm>
          <a:prstGeom prst="rect">
            <a:avLst/>
          </a:prstGeom>
        </p:spPr>
        <p:txBody>
          <a:bodyPr>
            <a:noAutofit/>
          </a:bodyPr>
          <a:lstStyle/>
          <a:p>
            <a:pPr lvl="0"/>
            <a:r>
              <a:rPr lang="en-US" altLang="en-US">
                <a:solidFill>
                  <a:schemeClr val="bg1">
                    <a:lumMod val="65000"/>
                  </a:schemeClr>
                </a:solidFill>
              </a:rPr>
              <a:t>Click to edit Master text styles</a:t>
            </a:r>
          </a:p>
          <a:p>
            <a:pPr lvl="1"/>
            <a:r>
              <a:rPr lang="en-US" altLang="en-US">
                <a:solidFill>
                  <a:schemeClr val="bg1">
                    <a:lumMod val="65000"/>
                  </a:schemeClr>
                </a:solidFill>
              </a:rPr>
              <a:t>Second level</a:t>
            </a:r>
          </a:p>
          <a:p>
            <a:pPr lvl="2"/>
            <a:r>
              <a:rPr lang="en-US" altLang="en-US">
                <a:solidFill>
                  <a:schemeClr val="bg1">
                    <a:lumMod val="65000"/>
                  </a:schemeClr>
                </a:solidFill>
              </a:rPr>
              <a:t>Third level</a:t>
            </a:r>
          </a:p>
        </p:txBody>
      </p:sp>
      <p:pic>
        <p:nvPicPr>
          <p:cNvPr id="7" name="Picture 6" descr="C:\Ubaid\Virtualsec\Logo VirtualSec.png"/>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93421" y="0"/>
            <a:ext cx="1032020" cy="1105837"/>
          </a:xfrm>
          <a:prstGeom prst="rect">
            <a:avLst/>
          </a:prstGeom>
          <a:noFill/>
          <a:ln>
            <a:noFill/>
          </a:ln>
        </p:spPr>
      </p:pic>
      <p:sp>
        <p:nvSpPr>
          <p:cNvPr id="4" name="Rectangle 3"/>
          <p:cNvSpPr/>
          <p:nvPr userDrawn="1"/>
        </p:nvSpPr>
        <p:spPr>
          <a:xfrm>
            <a:off x="945573" y="6396335"/>
            <a:ext cx="8146473" cy="461665"/>
          </a:xfrm>
          <a:prstGeom prst="rect">
            <a:avLst/>
          </a:prstGeom>
        </p:spPr>
        <p:txBody>
          <a:bodyPr wrap="square">
            <a:spAutoFit/>
          </a:bodyPr>
          <a:lstStyle/>
          <a:p>
            <a:pPr algn="ctr">
              <a:defRPr sz="1800">
                <a:solidFill>
                  <a:srgbClr val="000000"/>
                </a:solidFill>
              </a:defRPr>
            </a:pPr>
            <a:r>
              <a:rPr lang="en-US" sz="800" dirty="0">
                <a:solidFill>
                  <a:schemeClr val="tx1"/>
                </a:solidFill>
                <a:latin typeface="Century Gothic" panose="020B0502020202020204" pitchFamily="34" charset="0"/>
                <a:ea typeface="Univers for KPMG Light"/>
                <a:cs typeface="Univers for KPMG Light"/>
              </a:rPr>
              <a:t>© 2023 Copyright Virtual Security. This document may be downloaded for personal use; users are forbidden to reproduce, republish, redistribute or resell any material from this document in either machine-readable form or any other form without permission from Virtual Security. All rights reserved. Printed in Pakistan.</a:t>
            </a:r>
          </a:p>
          <a:p>
            <a:pPr lvl="0" algn="ctr">
              <a:defRPr sz="1800">
                <a:solidFill>
                  <a:srgbClr val="000000"/>
                </a:solidFill>
              </a:defRPr>
            </a:pPr>
            <a:endParaRPr lang="en-US" sz="800" dirty="0">
              <a:solidFill>
                <a:schemeClr val="tx1"/>
              </a:solidFill>
            </a:endParaRPr>
          </a:p>
        </p:txBody>
      </p:sp>
    </p:spTree>
    <p:extLst>
      <p:ext uri="{BB962C8B-B14F-4D97-AF65-F5344CB8AC3E}">
        <p14:creationId xmlns:p14="http://schemas.microsoft.com/office/powerpoint/2010/main" val="3816228951"/>
      </p:ext>
    </p:extLst>
  </p:cSld>
  <p:clrMapOvr>
    <a:masterClrMapping/>
  </p:clrMapOvr>
  <p:extLst>
    <p:ext uri="{DCECCB84-F9BA-43D5-87BE-67443E8EF086}">
      <p15:sldGuideLst xmlns:p15="http://schemas.microsoft.com/office/powerpoint/2012/main">
        <p15:guide id="1" orient="horz" pos="2160">
          <p15:clr>
            <a:srgbClr val="FBAE40"/>
          </p15:clr>
        </p15:guide>
        <p15:guide id="2" pos="1418">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7226565" y="3894668"/>
            <a:ext cx="2676327" cy="2658533"/>
            <a:chOff x="6687077" y="3259666"/>
            <a:chExt cx="2981857" cy="3208867"/>
          </a:xfrm>
        </p:grpSpPr>
        <p:cxnSp>
          <p:nvCxnSpPr>
            <p:cNvPr id="8" name="Straight Connector 7"/>
            <p:cNvCxnSpPr/>
            <p:nvPr/>
          </p:nvCxnSpPr>
          <p:spPr>
            <a:xfrm flipH="1">
              <a:off x="8756120" y="3259666"/>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6687077" y="3486677"/>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7772400" y="3581400"/>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7923214" y="3433394"/>
              <a:ext cx="1739738" cy="173974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8398935" y="3985317"/>
              <a:ext cx="1264017" cy="1264016"/>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577851" y="4495800"/>
            <a:ext cx="7101106" cy="1524000"/>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77851" y="533401"/>
            <a:ext cx="7101106" cy="3767670"/>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049432" y="6172204"/>
            <a:ext cx="1300502"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B61BEF0D-F0BB-DE4B-95CE-6DB70DBA9567}" type="datetimeFigureOut">
              <a:rPr lang="en-US" dirty="0"/>
              <a:pPr/>
              <a:t>4/19/2024</a:t>
            </a:fld>
            <a:endParaRPr lang="en-US" dirty="0"/>
          </a:p>
        </p:txBody>
      </p:sp>
      <p:sp>
        <p:nvSpPr>
          <p:cNvPr id="5" name="Footer Placeholder 4"/>
          <p:cNvSpPr>
            <a:spLocks noGrp="1"/>
          </p:cNvSpPr>
          <p:nvPr>
            <p:ph type="ftr" sz="quarter" idx="3"/>
          </p:nvPr>
        </p:nvSpPr>
        <p:spPr>
          <a:xfrm>
            <a:off x="577850" y="6172201"/>
            <a:ext cx="6296034"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8422295" y="5578479"/>
            <a:ext cx="928316" cy="669925"/>
          </a:xfrm>
          <a:prstGeom prst="rect">
            <a:avLst/>
          </a:prstGeom>
        </p:spPr>
        <p:txBody>
          <a:bodyPr vert="horz" lIns="91440" tIns="45720" rIns="91440" bIns="45720" rtlCol="0" anchor="b"/>
          <a:lstStyle>
            <a:lvl1pPr algn="r">
              <a:defRPr sz="2800" b="0" i="0">
                <a:solidFill>
                  <a:schemeClr val="bg2">
                    <a:lumMod val="50000"/>
                  </a:schemeClr>
                </a:solidFill>
                <a:effectLst/>
                <a:latin typeface="+mn-lt"/>
              </a:defRPr>
            </a:lvl1pPr>
          </a:lstStyle>
          <a:p>
            <a:fld id="{D57F1E4F-1CFF-5643-939E-217C01CDF565}" type="slidenum">
              <a:rPr lang="en-US" dirty="0"/>
              <a:pPr/>
              <a:t>‹#›</a:t>
            </a:fld>
            <a:endParaRPr lang="en-US" dirty="0"/>
          </a:p>
        </p:txBody>
      </p:sp>
      <p:sp>
        <p:nvSpPr>
          <p:cNvPr id="13" name="Rectangle 12"/>
          <p:cNvSpPr/>
          <p:nvPr userDrawn="1"/>
        </p:nvSpPr>
        <p:spPr>
          <a:xfrm>
            <a:off x="945573" y="6396335"/>
            <a:ext cx="8146473" cy="461665"/>
          </a:xfrm>
          <a:prstGeom prst="rect">
            <a:avLst/>
          </a:prstGeom>
        </p:spPr>
        <p:txBody>
          <a:bodyPr wrap="square">
            <a:spAutoFit/>
          </a:bodyPr>
          <a:lstStyle/>
          <a:p>
            <a:pPr algn="ctr">
              <a:defRPr sz="1800">
                <a:solidFill>
                  <a:srgbClr val="000000"/>
                </a:solidFill>
              </a:defRPr>
            </a:pPr>
            <a:r>
              <a:rPr lang="en-US" sz="800" dirty="0">
                <a:solidFill>
                  <a:schemeClr val="tx1"/>
                </a:solidFill>
                <a:latin typeface="Century Gothic" panose="020B0502020202020204" pitchFamily="34" charset="0"/>
                <a:ea typeface="Univers for KPMG Light"/>
                <a:cs typeface="Univers for KPMG Light"/>
              </a:rPr>
              <a:t>© 2023 Copyright Virtual Security. This document may be downloaded for personal use; users are forbidden to reproduce, republish, redistribute or resell any material from this document in either machine-readable form or any other form without permission from Virtual Security. All rights reserved. Printed in Pakistan.</a:t>
            </a:r>
          </a:p>
          <a:p>
            <a:pPr lvl="0" algn="ctr">
              <a:defRPr sz="1800">
                <a:solidFill>
                  <a:srgbClr val="000000"/>
                </a:solidFill>
              </a:defRPr>
            </a:pPr>
            <a:endParaRPr lang="en-US" sz="800" dirty="0">
              <a:solidFill>
                <a:schemeClr val="tx1"/>
              </a:solidFill>
            </a:endParaRPr>
          </a:p>
        </p:txBody>
      </p:sp>
    </p:spTree>
    <p:extLst>
      <p:ext uri="{BB962C8B-B14F-4D97-AF65-F5344CB8AC3E}">
        <p14:creationId xmlns:p14="http://schemas.microsoft.com/office/powerpoint/2010/main" val="4240719206"/>
      </p:ext>
    </p:extLst>
  </p:cSld>
  <p:clrMap bg1="lt1" tx1="dk1" bg2="lt2" tx2="dk2" accent1="accent1" accent2="accent2" accent3="accent3" accent4="accent4" accent5="accent5" accent6="accent6" hlink="hlink" folHlink="folHlink"/>
  <p:sldLayoutIdLst>
    <p:sldLayoutId id="2147483777" r:id="rId1"/>
    <p:sldLayoutId id="2147483789" r:id="rId2"/>
    <p:sldLayoutId id="2147483790" r:id="rId3"/>
    <p:sldLayoutId id="2147483791" r:id="rId4"/>
    <p:sldLayoutId id="2147483792" r:id="rId5"/>
  </p:sldLayoutIdLst>
  <p:hf sldNum="0" hdr="0" dt="0"/>
  <p:txStyles>
    <p:titleStyle>
      <a:lvl1pPr algn="l" defTabSz="457200" rtl="0" eaLnBrk="1" latinLnBrk="0" hangingPunct="1">
        <a:spcBef>
          <a:spcPct val="0"/>
        </a:spcBef>
        <a:buNone/>
        <a:defRPr sz="32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635" userDrawn="1">
          <p15:clr>
            <a:srgbClr val="F26B43"/>
          </p15:clr>
        </p15:guide>
        <p15:guide id="2" pos="520" userDrawn="1">
          <p15:clr>
            <a:srgbClr val="F26B43"/>
          </p15:clr>
        </p15:guide>
        <p15:guide id="3" pos="5673" userDrawn="1">
          <p15:clr>
            <a:srgbClr val="F26B43"/>
          </p15:clr>
        </p15:guide>
        <p15:guide id="4" orient="horz" pos="381" userDrawn="1">
          <p15:clr>
            <a:srgbClr val="F26B43"/>
          </p15:clr>
        </p15:guide>
        <p15:guide id="5" orient="horz" pos="847" userDrawn="1">
          <p15:clr>
            <a:srgbClr val="F26B43"/>
          </p15:clr>
        </p15:guide>
        <p15:guide id="6" orient="horz" pos="3769" userDrawn="1">
          <p15:clr>
            <a:srgbClr val="F26B43"/>
          </p15:clr>
        </p15:guide>
        <p15:guide id="7" pos="3025" userDrawn="1">
          <p15:clr>
            <a:srgbClr val="F26B43"/>
          </p15:clr>
        </p15:guide>
        <p15:guide id="8" pos="3167"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s/_rels/slide55.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0.png"/><Relationship Id="rId1" Type="http://schemas.openxmlformats.org/officeDocument/2006/relationships/slideLayout" Target="../slideLayouts/slideLayout1.xml"/><Relationship Id="rId5" Type="http://schemas.openxmlformats.org/officeDocument/2006/relationships/image" Target="../media/image22.png"/><Relationship Id="rId4" Type="http://schemas.openxmlformats.org/officeDocument/2006/relationships/image" Target="../media/image21.png"/></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1.xml"/><Relationship Id="rId5" Type="http://schemas.openxmlformats.org/officeDocument/2006/relationships/image" Target="../media/image33.png"/><Relationship Id="rId4" Type="http://schemas.openxmlformats.org/officeDocument/2006/relationships/image" Target="../media/image32.png"/></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9.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34.png"/><Relationship Id="rId1" Type="http://schemas.openxmlformats.org/officeDocument/2006/relationships/slideLayout" Target="../slideLayouts/slideLayout1.xml"/></Relationships>
</file>

<file path=ppt/slides/_rels/slide110.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35.png"/><Relationship Id="rId1" Type="http://schemas.openxmlformats.org/officeDocument/2006/relationships/slideLayout" Target="../slideLayouts/slideLayout1.xml"/></Relationships>
</file>

<file path=ppt/slides/_rels/slide111.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1.xml"/></Relationships>
</file>

<file path=ppt/slides/_rels/slide112.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1.xml"/></Relationships>
</file>

<file path=ppt/slides/_rels/slide11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xml"/></Relationships>
</file>

<file path=ppt/slides/_rels/slide114.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39.png"/><Relationship Id="rId1" Type="http://schemas.openxmlformats.org/officeDocument/2006/relationships/slideLayout" Target="../slideLayouts/slideLayout1.xml"/></Relationships>
</file>

<file path=ppt/slides/_rels/slide115.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40.png"/><Relationship Id="rId1" Type="http://schemas.openxmlformats.org/officeDocument/2006/relationships/slideLayout" Target="../slideLayouts/slideLayout1.xml"/></Relationships>
</file>

<file path=ppt/slides/_rels/slide11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xml"/></Relationships>
</file>

<file path=ppt/slides/_rels/slide117.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42.png"/><Relationship Id="rId1" Type="http://schemas.openxmlformats.org/officeDocument/2006/relationships/slideLayout" Target="../slideLayouts/slideLayout1.xml"/></Relationships>
</file>

<file path=ppt/slides/_rels/slide118.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43.png"/><Relationship Id="rId1" Type="http://schemas.openxmlformats.org/officeDocument/2006/relationships/slideLayout" Target="../slideLayouts/slideLayout1.xml"/></Relationships>
</file>

<file path=ppt/slides/_rels/slide119.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1.xml"/></Relationships>
</file>

<file path=ppt/slides/_rels/slide120.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1.xml"/></Relationships>
</file>

<file path=ppt/slides/_rels/slide12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xml"/></Relationships>
</file>

<file path=ppt/slides/_rels/slide122.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xml"/></Relationships>
</file>

<file path=ppt/slides/_rels/slide123.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48.png"/><Relationship Id="rId1" Type="http://schemas.openxmlformats.org/officeDocument/2006/relationships/slideLayout" Target="../slideLayouts/slideLayout1.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xml"/></Relationships>
</file>

<file path=ppt/slides/_rels/slide126.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xml"/></Relationships>
</file>

<file path=ppt/slides/_rels/slide127.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xml"/></Relationships>
</file>

<file path=ppt/slides/_rels/slide128.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xml"/></Relationships>
</file>

<file path=ppt/slides/_rels/slide129.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xml"/></Relationships>
</file>

<file path=ppt/slides/_rels/slide130.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1.xml"/></Relationships>
</file>

<file path=ppt/slides/_rels/slide131.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1.xml"/></Relationships>
</file>

<file path=ppt/slides/_rels/slide132.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xml"/></Relationships>
</file>

<file path=ppt/slides/_rels/slide133.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1.xml"/></Relationships>
</file>

<file path=ppt/slides/_rels/slide134.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1.xml"/></Relationships>
</file>

<file path=ppt/slides/_rels/slide135.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1.xml"/></Relationships>
</file>

<file path=ppt/slides/_rels/slide136.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xml"/></Relationships>
</file>

<file path=ppt/slides/_rels/slide137.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1.xml"/></Relationships>
</file>

<file path=ppt/slides/_rels/slide138.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1.xml"/></Relationships>
</file>

<file path=ppt/slides/_rels/slide139.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1.xml"/></Relationships>
</file>

<file path=ppt/slides/_rels/slide140.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1.xml"/></Relationships>
</file>

<file path=ppt/slides/_rels/slide141.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1.xml"/></Relationships>
</file>

<file path=ppt/slides/_rels/slide142.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1.xml"/></Relationships>
</file>

<file path=ppt/slides/_rels/slide143.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1.xml"/></Relationships>
</file>

<file path=ppt/slides/_rels/slide144.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1.xml"/></Relationships>
</file>

<file path=ppt/slides/_rels/slide145.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1.xml"/></Relationships>
</file>

<file path=ppt/slides/_rels/slide146.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1.xml"/></Relationships>
</file>

<file path=ppt/slides/_rels/slide147.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1.xml"/></Relationships>
</file>

<file path=ppt/slides/_rels/slide148.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1.xml"/></Relationships>
</file>

<file path=ppt/slides/_rels/slide149.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1.xml"/></Relationships>
</file>

<file path=ppt/slides/_rels/slide150.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1.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8" Type="http://schemas.openxmlformats.org/officeDocument/2006/relationships/image" Target="../media/image81.png"/><Relationship Id="rId13" Type="http://schemas.openxmlformats.org/officeDocument/2006/relationships/image" Target="../media/image86.png"/><Relationship Id="rId3" Type="http://schemas.openxmlformats.org/officeDocument/2006/relationships/image" Target="../media/image76.png"/><Relationship Id="rId7" Type="http://schemas.openxmlformats.org/officeDocument/2006/relationships/image" Target="../media/image80.png"/><Relationship Id="rId12" Type="http://schemas.openxmlformats.org/officeDocument/2006/relationships/image" Target="../media/image85.png"/><Relationship Id="rId2" Type="http://schemas.openxmlformats.org/officeDocument/2006/relationships/image" Target="../media/image75.gif"/><Relationship Id="rId1" Type="http://schemas.openxmlformats.org/officeDocument/2006/relationships/slideLayout" Target="../slideLayouts/slideLayout1.xml"/><Relationship Id="rId6" Type="http://schemas.openxmlformats.org/officeDocument/2006/relationships/image" Target="../media/image79.png"/><Relationship Id="rId11" Type="http://schemas.openxmlformats.org/officeDocument/2006/relationships/image" Target="../media/image84.png"/><Relationship Id="rId5" Type="http://schemas.openxmlformats.org/officeDocument/2006/relationships/image" Target="../media/image78.png"/><Relationship Id="rId10" Type="http://schemas.openxmlformats.org/officeDocument/2006/relationships/image" Target="../media/image83.png"/><Relationship Id="rId4" Type="http://schemas.openxmlformats.org/officeDocument/2006/relationships/image" Target="../media/image77.png"/><Relationship Id="rId9" Type="http://schemas.openxmlformats.org/officeDocument/2006/relationships/image" Target="../media/image82.png"/><Relationship Id="rId14" Type="http://schemas.microsoft.com/office/2007/relationships/hdphoto" Target="../media/hdphoto11.wdp"/></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5573" y="2347577"/>
            <a:ext cx="7793182" cy="967123"/>
          </a:xfrm>
        </p:spPr>
        <p:txBody>
          <a:bodyPr/>
          <a:lstStyle/>
          <a:p>
            <a:pPr>
              <a:lnSpc>
                <a:spcPts val="3600"/>
              </a:lnSpc>
            </a:pPr>
            <a:r>
              <a:rPr lang="en-US" sz="4400" b="1" dirty="0">
                <a:solidFill>
                  <a:schemeClr val="tx1"/>
                </a:solidFill>
              </a:rPr>
              <a:t>Virtual S</a:t>
            </a:r>
            <a:r>
              <a:rPr lang="en-US" sz="4400" b="1" dirty="0">
                <a:solidFill>
                  <a:srgbClr val="FF0000"/>
                </a:solidFill>
              </a:rPr>
              <a:t>e</a:t>
            </a:r>
            <a:r>
              <a:rPr lang="en-US" sz="4400" b="1" dirty="0">
                <a:solidFill>
                  <a:schemeClr val="tx1"/>
                </a:solidFill>
              </a:rPr>
              <a:t>curity</a:t>
            </a:r>
            <a:br>
              <a:rPr lang="en-US" sz="4400" b="1" dirty="0">
                <a:solidFill>
                  <a:schemeClr val="tx1"/>
                </a:solidFill>
              </a:rPr>
            </a:br>
            <a:r>
              <a:rPr lang="en-US" sz="2000" b="1" dirty="0">
                <a:solidFill>
                  <a:schemeClr val="accent1"/>
                </a:solidFill>
              </a:rPr>
              <a:t>architects of information security</a:t>
            </a:r>
            <a:r>
              <a:rPr lang="en-US" sz="4400" b="1" dirty="0">
                <a:solidFill>
                  <a:schemeClr val="tx1"/>
                </a:solidFill>
              </a:rPr>
              <a:t> </a:t>
            </a:r>
            <a:br>
              <a:rPr lang="en-US" sz="4400" b="1" dirty="0">
                <a:solidFill>
                  <a:schemeClr val="tx1"/>
                </a:solidFill>
              </a:rPr>
            </a:br>
            <a:br>
              <a:rPr lang="en-US" sz="4400" b="1" dirty="0">
                <a:solidFill>
                  <a:schemeClr val="tx1"/>
                </a:solidFill>
              </a:rPr>
            </a:br>
            <a:r>
              <a:rPr lang="en-US" sz="4400" b="1" dirty="0">
                <a:solidFill>
                  <a:schemeClr val="tx1"/>
                </a:solidFill>
              </a:rPr>
              <a:t>company- Portfolio</a:t>
            </a:r>
          </a:p>
        </p:txBody>
      </p:sp>
    </p:spTree>
    <p:extLst>
      <p:ext uri="{BB962C8B-B14F-4D97-AF65-F5344CB8AC3E}">
        <p14:creationId xmlns:p14="http://schemas.microsoft.com/office/powerpoint/2010/main" val="5180197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022097618"/>
              </p:ext>
            </p:extLst>
          </p:nvPr>
        </p:nvGraphicFramePr>
        <p:xfrm>
          <a:off x="1477571" y="1524000"/>
          <a:ext cx="6273305" cy="3291840"/>
        </p:xfrm>
        <a:graphic>
          <a:graphicData uri="http://schemas.openxmlformats.org/drawingml/2006/table">
            <a:tbl>
              <a:tblPr firstRow="1" bandRow="1">
                <a:tableStyleId>{7E9639D4-E3E2-4D34-9284-5A2195B3D0D7}</a:tableStyleId>
              </a:tblPr>
              <a:tblGrid>
                <a:gridCol w="583045">
                  <a:extLst>
                    <a:ext uri="{9D8B030D-6E8A-4147-A177-3AD203B41FA5}">
                      <a16:colId xmlns:a16="http://schemas.microsoft.com/office/drawing/2014/main" val="20000"/>
                    </a:ext>
                  </a:extLst>
                </a:gridCol>
                <a:gridCol w="4536127">
                  <a:extLst>
                    <a:ext uri="{9D8B030D-6E8A-4147-A177-3AD203B41FA5}">
                      <a16:colId xmlns:a16="http://schemas.microsoft.com/office/drawing/2014/main" val="20001"/>
                    </a:ext>
                  </a:extLst>
                </a:gridCol>
                <a:gridCol w="1154133">
                  <a:extLst>
                    <a:ext uri="{9D8B030D-6E8A-4147-A177-3AD203B41FA5}">
                      <a16:colId xmlns:a16="http://schemas.microsoft.com/office/drawing/2014/main" val="20002"/>
                    </a:ext>
                  </a:extLst>
                </a:gridCol>
              </a:tblGrid>
              <a:tr h="229535">
                <a:tc>
                  <a:txBody>
                    <a:bodyPr/>
                    <a:lstStyle/>
                    <a:p>
                      <a:pPr algn="ctr"/>
                      <a:r>
                        <a:rPr lang="en-US" sz="1200" dirty="0"/>
                        <a:t>S. No</a:t>
                      </a:r>
                      <a:endParaRPr lang="en-US" sz="1200" dirty="0">
                        <a:solidFill>
                          <a:schemeClr val="bg1"/>
                        </a:solidFill>
                        <a:latin typeface="Century Gothic" panose="020B0502020202020204" pitchFamily="34" charset="0"/>
                      </a:endParaRPr>
                    </a:p>
                  </a:txBody>
                  <a:tcPr>
                    <a:lnB w="12700" cap="flat" cmpd="sng" algn="ctr">
                      <a:solidFill>
                        <a:schemeClr val="tx1"/>
                      </a:solidFill>
                      <a:prstDash val="solid"/>
                      <a:round/>
                      <a:headEnd type="none" w="med" len="med"/>
                      <a:tailEnd type="none" w="med" len="med"/>
                    </a:lnB>
                  </a:tcPr>
                </a:tc>
                <a:tc>
                  <a:txBody>
                    <a:bodyPr/>
                    <a:lstStyle/>
                    <a:p>
                      <a:pPr algn="ctr"/>
                      <a:r>
                        <a:rPr lang="en-US" sz="1200" dirty="0"/>
                        <a:t>Description</a:t>
                      </a:r>
                      <a:endParaRPr lang="en-US" sz="1200" dirty="0">
                        <a:solidFill>
                          <a:schemeClr val="bg1"/>
                        </a:solidFill>
                        <a:latin typeface="Century Gothic" panose="020B0502020202020204" pitchFamily="34" charset="0"/>
                      </a:endParaRPr>
                    </a:p>
                  </a:txBody>
                  <a:tcPr>
                    <a:lnB w="12700" cap="flat" cmpd="sng" algn="ctr">
                      <a:solidFill>
                        <a:schemeClr val="tx1"/>
                      </a:solidFill>
                      <a:prstDash val="solid"/>
                      <a:round/>
                      <a:headEnd type="none" w="med" len="med"/>
                      <a:tailEnd type="none" w="med" len="med"/>
                    </a:lnB>
                  </a:tcPr>
                </a:tc>
                <a:tc>
                  <a:txBody>
                    <a:bodyPr/>
                    <a:lstStyle/>
                    <a:p>
                      <a:pPr algn="ctr"/>
                      <a:r>
                        <a:rPr lang="en-US" sz="1200" dirty="0"/>
                        <a:t>PG</a:t>
                      </a:r>
                      <a:r>
                        <a:rPr lang="en-US" sz="1200" baseline="0" dirty="0"/>
                        <a:t> #</a:t>
                      </a:r>
                      <a:endParaRPr lang="en-US" sz="1200" dirty="0">
                        <a:solidFill>
                          <a:schemeClr val="bg1"/>
                        </a:solidFill>
                        <a:latin typeface="Century Gothic" panose="020B0502020202020204" pitchFamily="34" charset="0"/>
                      </a:endParaRP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274320">
                <a:tc>
                  <a:txBody>
                    <a:bodyPr/>
                    <a:lstStyle/>
                    <a:p>
                      <a:pPr algn="ctr"/>
                      <a:r>
                        <a:rPr lang="en-US" sz="1100" dirty="0"/>
                        <a:t>1</a:t>
                      </a:r>
                      <a:endParaRPr lang="en-US" sz="1100" dirty="0">
                        <a:latin typeface="Century Gothic" panose="020B0502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100" dirty="0"/>
                        <a:t>Company Profile</a:t>
                      </a:r>
                      <a:endParaRPr lang="en-US" sz="1100" dirty="0">
                        <a:latin typeface="Century Gothic" panose="020B0502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100" dirty="0">
                          <a:latin typeface="+mn-lt"/>
                        </a:rPr>
                        <a:t>4</a:t>
                      </a:r>
                      <a:endParaRPr lang="en-US" sz="1100" dirty="0">
                        <a:latin typeface="Century Gothic" panose="020B0502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274320">
                <a:tc>
                  <a:txBody>
                    <a:bodyPr/>
                    <a:lstStyle/>
                    <a:p>
                      <a:pPr algn="ctr"/>
                      <a:r>
                        <a:rPr lang="en-US" sz="1100" dirty="0"/>
                        <a:t>2</a:t>
                      </a:r>
                      <a:endParaRPr lang="en-US" sz="1100" dirty="0">
                        <a:latin typeface="Century Gothic" panose="020B0502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100" dirty="0"/>
                        <a:t>Security Assessment Approaches &amp; Methodologies</a:t>
                      </a:r>
                      <a:endParaRPr lang="en-US" sz="1100" dirty="0">
                        <a:latin typeface="Century Gothic" panose="020B0502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100" dirty="0">
                          <a:latin typeface="+mn-lt"/>
                        </a:rPr>
                        <a:t>7</a:t>
                      </a:r>
                      <a:endParaRPr lang="en-US" sz="1100" dirty="0">
                        <a:latin typeface="Century Gothic" panose="020B0502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274320">
                <a:tc>
                  <a:txBody>
                    <a:bodyPr/>
                    <a:lstStyle/>
                    <a:p>
                      <a:pPr algn="ctr"/>
                      <a:r>
                        <a:rPr lang="en-US" sz="1100" dirty="0">
                          <a:latin typeface="Century Gothic" panose="020B0502020202020204" pitchFamily="34" charset="0"/>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100" dirty="0">
                          <a:latin typeface="Century Gothic" panose="020B0502020202020204" pitchFamily="34" charset="0"/>
                        </a:rPr>
                        <a:t>Information Security Risk Assessment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100" dirty="0"/>
                        <a:t>18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68943618"/>
                  </a:ext>
                </a:extLst>
              </a:tr>
              <a:tr h="274320">
                <a:tc>
                  <a:txBody>
                    <a:bodyPr/>
                    <a:lstStyle/>
                    <a:p>
                      <a:pPr algn="ctr"/>
                      <a:r>
                        <a:rPr lang="en-US" sz="1100" dirty="0">
                          <a:latin typeface="Century Gothic" panose="020B0502020202020204" pitchFamily="34" charset="0"/>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100" dirty="0"/>
                        <a:t>Digital Forensics</a:t>
                      </a:r>
                      <a:endParaRPr lang="en-US" sz="1100" dirty="0">
                        <a:latin typeface="Century Gothic" panose="020B0502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100" dirty="0"/>
                        <a:t>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274320">
                <a:tc>
                  <a:txBody>
                    <a:bodyPr/>
                    <a:lstStyle/>
                    <a:p>
                      <a:pPr algn="ctr"/>
                      <a:r>
                        <a:rPr lang="en-US" sz="1100" dirty="0">
                          <a:latin typeface="Century Gothic" panose="020B0502020202020204" pitchFamily="34" charset="0"/>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100" dirty="0">
                          <a:latin typeface="Century Gothic" panose="020B0502020202020204" pitchFamily="34" charset="0"/>
                        </a:rPr>
                        <a:t>OT</a:t>
                      </a:r>
                      <a:r>
                        <a:rPr lang="en-US" sz="1100" baseline="0" dirty="0">
                          <a:latin typeface="Century Gothic" panose="020B0502020202020204" pitchFamily="34" charset="0"/>
                        </a:rPr>
                        <a:t> Cyber Security Services</a:t>
                      </a:r>
                      <a:endParaRPr lang="en-US" sz="1100" dirty="0">
                        <a:latin typeface="Century Gothic" panose="020B0502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100" dirty="0"/>
                        <a:t>45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9"/>
                  </a:ext>
                </a:extLst>
              </a:tr>
              <a:tr h="274320">
                <a:tc>
                  <a:txBody>
                    <a:bodyPr/>
                    <a:lstStyle/>
                    <a:p>
                      <a:pPr algn="ctr"/>
                      <a:r>
                        <a:rPr lang="en-US" sz="1100" dirty="0">
                          <a:latin typeface="+mn-lt"/>
                        </a:rPr>
                        <a:t>6</a:t>
                      </a:r>
                      <a:endParaRPr lang="en-US" sz="1100" dirty="0">
                        <a:latin typeface="Century Gothic" panose="020B0502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100" dirty="0"/>
                        <a:t>Managed SOC </a:t>
                      </a:r>
                      <a:endParaRPr lang="en-US" sz="1100" dirty="0">
                        <a:latin typeface="Century Gothic" panose="020B0502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100" dirty="0">
                          <a:latin typeface="+mn-lt"/>
                        </a:rPr>
                        <a:t>53</a:t>
                      </a:r>
                      <a:endParaRPr lang="en-US" sz="1100" dirty="0">
                        <a:latin typeface="Century Gothic" panose="020B0502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274320">
                <a:tc>
                  <a:txBody>
                    <a:bodyPr/>
                    <a:lstStyle/>
                    <a:p>
                      <a:pPr algn="ctr"/>
                      <a:r>
                        <a:rPr lang="en-US" sz="1100" dirty="0">
                          <a:latin typeface="+mn-lt"/>
                        </a:rPr>
                        <a:t>7</a:t>
                      </a:r>
                      <a:endParaRPr lang="en-US" sz="1100" dirty="0">
                        <a:latin typeface="Century Gothic" panose="020B0502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100" dirty="0"/>
                        <a:t>Business Continuity &amp; Disaster Recovery</a:t>
                      </a:r>
                      <a:endParaRPr lang="en-US" sz="1100" dirty="0">
                        <a:latin typeface="Century Gothic" panose="020B0502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100" dirty="0">
                          <a:latin typeface="Century Gothic" panose="020B0502020202020204" pitchFamily="34" charset="0"/>
                        </a:rPr>
                        <a:t>56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274320">
                <a:tc>
                  <a:txBody>
                    <a:bodyPr/>
                    <a:lstStyle/>
                    <a:p>
                      <a:pPr algn="ctr"/>
                      <a:r>
                        <a:rPr lang="en-US" sz="1100" dirty="0">
                          <a:latin typeface="Century Gothic" panose="020B0502020202020204" pitchFamily="34" charset="0"/>
                        </a:rPr>
                        <a:t>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100" dirty="0">
                          <a:latin typeface="Century Gothic" panose="020B0502020202020204" pitchFamily="34" charset="0"/>
                        </a:rPr>
                        <a:t>Cyber Threat Intelligence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100" dirty="0">
                          <a:latin typeface="Century Gothic" panose="020B0502020202020204" pitchFamily="34" charset="0"/>
                        </a:rPr>
                        <a:t>61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274320">
                <a:tc>
                  <a:txBody>
                    <a:bodyPr/>
                    <a:lstStyle/>
                    <a:p>
                      <a:pPr algn="ctr"/>
                      <a:r>
                        <a:rPr lang="en-US" sz="1100" dirty="0">
                          <a:latin typeface="+mn-lt"/>
                        </a:rPr>
                        <a:t>9</a:t>
                      </a:r>
                      <a:endParaRPr lang="en-US" sz="1100" dirty="0">
                        <a:latin typeface="Century Gothic" panose="020B0502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100" dirty="0"/>
                        <a:t>Cyber</a:t>
                      </a:r>
                      <a:r>
                        <a:rPr lang="en-US" sz="1100" baseline="0" dirty="0"/>
                        <a:t> Drills</a:t>
                      </a:r>
                      <a:endParaRPr lang="en-US" sz="1100" dirty="0">
                        <a:latin typeface="Century Gothic" panose="020B0502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100" dirty="0">
                          <a:latin typeface="Century Gothic" panose="020B0502020202020204" pitchFamily="34" charset="0"/>
                        </a:rPr>
                        <a:t>65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274320">
                <a:tc>
                  <a:txBody>
                    <a:bodyPr/>
                    <a:lstStyle/>
                    <a:p>
                      <a:pPr algn="ctr"/>
                      <a:r>
                        <a:rPr lang="en-US" sz="1100" dirty="0">
                          <a:latin typeface="Century Gothic" panose="020B0502020202020204" pitchFamily="34" charset="0"/>
                        </a:rPr>
                        <a:t>10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100" dirty="0">
                          <a:latin typeface="Century Gothic" panose="020B0502020202020204" pitchFamily="34" charset="0"/>
                        </a:rPr>
                        <a:t>IT Due Diligence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100" dirty="0">
                          <a:latin typeface="Century Gothic" panose="020B0502020202020204" pitchFamily="34" charset="0"/>
                        </a:rPr>
                        <a:t>70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274320">
                <a:tc>
                  <a:txBody>
                    <a:bodyPr/>
                    <a:lstStyle/>
                    <a:p>
                      <a:pPr algn="ctr"/>
                      <a:r>
                        <a:rPr lang="en-US" sz="1100" dirty="0">
                          <a:latin typeface="Century Gothic" panose="020B0502020202020204" pitchFamily="34" charset="0"/>
                        </a:rPr>
                        <a:t>11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100" dirty="0">
                          <a:latin typeface="Century Gothic" panose="020B0502020202020204" pitchFamily="34" charset="0"/>
                        </a:rPr>
                        <a:t>Compromise Assessment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100" dirty="0">
                          <a:latin typeface="Century Gothic" panose="020B0502020202020204" pitchFamily="34" charset="0"/>
                        </a:rPr>
                        <a:t>73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0"/>
                  </a:ext>
                </a:extLst>
              </a:tr>
            </a:tbl>
          </a:graphicData>
        </a:graphic>
      </p:graphicFrame>
      <p:sp>
        <p:nvSpPr>
          <p:cNvPr id="3" name="Title 1"/>
          <p:cNvSpPr>
            <a:spLocks noGrp="1"/>
          </p:cNvSpPr>
          <p:nvPr>
            <p:ph type="title"/>
          </p:nvPr>
        </p:nvSpPr>
        <p:spPr>
          <a:xfrm>
            <a:off x="649770" y="0"/>
            <a:ext cx="7101106" cy="1524000"/>
          </a:xfrm>
        </p:spPr>
        <p:txBody>
          <a:bodyPr/>
          <a:lstStyle/>
          <a:p>
            <a:r>
              <a:rPr lang="en-US" sz="2800" b="1" dirty="0"/>
              <a:t>Table of content</a:t>
            </a:r>
          </a:p>
        </p:txBody>
      </p:sp>
    </p:spTree>
    <p:extLst>
      <p:ext uri="{BB962C8B-B14F-4D97-AF65-F5344CB8AC3E}">
        <p14:creationId xmlns:p14="http://schemas.microsoft.com/office/powerpoint/2010/main" val="26844382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649770" y="0"/>
            <a:ext cx="7101106" cy="1524000"/>
          </a:xfrm>
        </p:spPr>
        <p:txBody>
          <a:bodyPr/>
          <a:lstStyle/>
          <a:p>
            <a:r>
              <a:rPr lang="en-US" sz="2800" b="1" dirty="0"/>
              <a:t>Table of content</a:t>
            </a:r>
          </a:p>
        </p:txBody>
      </p:sp>
      <p:graphicFrame>
        <p:nvGraphicFramePr>
          <p:cNvPr id="2" name="Table 1"/>
          <p:cNvGraphicFramePr>
            <a:graphicFrameLocks noGrp="1"/>
          </p:cNvGraphicFramePr>
          <p:nvPr>
            <p:extLst>
              <p:ext uri="{D42A27DB-BD31-4B8C-83A1-F6EECF244321}">
                <p14:modId xmlns:p14="http://schemas.microsoft.com/office/powerpoint/2010/main" val="1680388310"/>
              </p:ext>
            </p:extLst>
          </p:nvPr>
        </p:nvGraphicFramePr>
        <p:xfrm>
          <a:off x="1438068" y="1524000"/>
          <a:ext cx="6312808" cy="3276600"/>
        </p:xfrm>
        <a:graphic>
          <a:graphicData uri="http://schemas.openxmlformats.org/drawingml/2006/table">
            <a:tbl>
              <a:tblPr firstRow="1" bandRow="1">
                <a:tableStyleId>{7E9639D4-E3E2-4D34-9284-5A2195B3D0D7}</a:tableStyleId>
              </a:tblPr>
              <a:tblGrid>
                <a:gridCol w="583045">
                  <a:extLst>
                    <a:ext uri="{9D8B030D-6E8A-4147-A177-3AD203B41FA5}">
                      <a16:colId xmlns:a16="http://schemas.microsoft.com/office/drawing/2014/main" val="20000"/>
                    </a:ext>
                  </a:extLst>
                </a:gridCol>
                <a:gridCol w="4543220">
                  <a:extLst>
                    <a:ext uri="{9D8B030D-6E8A-4147-A177-3AD203B41FA5}">
                      <a16:colId xmlns:a16="http://schemas.microsoft.com/office/drawing/2014/main" val="20001"/>
                    </a:ext>
                  </a:extLst>
                </a:gridCol>
                <a:gridCol w="1186543">
                  <a:extLst>
                    <a:ext uri="{9D8B030D-6E8A-4147-A177-3AD203B41FA5}">
                      <a16:colId xmlns:a16="http://schemas.microsoft.com/office/drawing/2014/main" val="20002"/>
                    </a:ext>
                  </a:extLst>
                </a:gridCol>
              </a:tblGrid>
              <a:tr h="0">
                <a:tc>
                  <a:txBody>
                    <a:bodyPr/>
                    <a:lstStyle/>
                    <a:p>
                      <a:pPr algn="ctr"/>
                      <a:r>
                        <a:rPr lang="en-US" sz="1200" dirty="0"/>
                        <a:t>S. No</a:t>
                      </a:r>
                      <a:endParaRPr lang="en-US" sz="1200" dirty="0">
                        <a:solidFill>
                          <a:schemeClr val="bg1"/>
                        </a:solidFill>
                        <a:latin typeface="Century Gothic" panose="020B0502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t>Description</a:t>
                      </a:r>
                      <a:endParaRPr lang="en-US" sz="1200" dirty="0">
                        <a:solidFill>
                          <a:schemeClr val="bg1"/>
                        </a:solidFill>
                        <a:latin typeface="Century Gothic" panose="020B0502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t>PG</a:t>
                      </a:r>
                      <a:r>
                        <a:rPr lang="en-US" sz="1200" baseline="0" dirty="0"/>
                        <a:t> #</a:t>
                      </a:r>
                      <a:endParaRPr lang="en-US" sz="1200" dirty="0">
                        <a:solidFill>
                          <a:schemeClr val="bg1"/>
                        </a:solidFill>
                        <a:latin typeface="Century Gothic" panose="020B0502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0">
                <a:tc>
                  <a:txBody>
                    <a:bodyPr/>
                    <a:lstStyle/>
                    <a:p>
                      <a:pPr algn="ctr"/>
                      <a:r>
                        <a:rPr lang="en-US" sz="1100" dirty="0">
                          <a:latin typeface="+mn-lt"/>
                        </a:rPr>
                        <a:t>12</a:t>
                      </a:r>
                      <a:endParaRPr lang="en-US" sz="1100" dirty="0">
                        <a:latin typeface="Century Gothic" panose="020B0502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100" dirty="0"/>
                        <a:t>Cyber</a:t>
                      </a:r>
                      <a:r>
                        <a:rPr lang="en-US" sz="1100" baseline="0" dirty="0"/>
                        <a:t> Security – Readiness &amp; Maturity assessment</a:t>
                      </a:r>
                      <a:endParaRPr lang="en-US" sz="1100" dirty="0">
                        <a:latin typeface="Century Gothic" panose="020B0502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100" dirty="0">
                          <a:latin typeface="Century Gothic" panose="020B0502020202020204" pitchFamily="34" charset="0"/>
                        </a:rPr>
                        <a:t>76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274320">
                <a:tc>
                  <a:txBody>
                    <a:bodyPr/>
                    <a:lstStyle/>
                    <a:p>
                      <a:pPr algn="ctr"/>
                      <a:r>
                        <a:rPr lang="en-US" sz="1100" dirty="0">
                          <a:latin typeface="Century Gothic" panose="020B0502020202020204" pitchFamily="34" charset="0"/>
                        </a:rPr>
                        <a:t>13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100" dirty="0">
                          <a:latin typeface="Century Gothic" panose="020B0502020202020204" pitchFamily="34" charset="0"/>
                        </a:rPr>
                        <a:t>PCI/DSS Readiness Assessment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100" dirty="0">
                          <a:latin typeface="Century Gothic" panose="020B0502020202020204" pitchFamily="34" charset="0"/>
                        </a:rPr>
                        <a:t>78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274320">
                <a:tc>
                  <a:txBody>
                    <a:bodyPr/>
                    <a:lstStyle/>
                    <a:p>
                      <a:pPr algn="ctr"/>
                      <a:r>
                        <a:rPr lang="en-US" sz="1100" dirty="0">
                          <a:latin typeface="+mn-lt"/>
                        </a:rPr>
                        <a:t>14</a:t>
                      </a:r>
                      <a:endParaRPr lang="en-US" sz="1100" dirty="0">
                        <a:latin typeface="Century Gothic" panose="020B0502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100" dirty="0"/>
                        <a:t>List of Licensed /</a:t>
                      </a:r>
                      <a:r>
                        <a:rPr lang="en-US" sz="1100" baseline="0" dirty="0"/>
                        <a:t> Open Source Tools</a:t>
                      </a:r>
                      <a:endParaRPr lang="en-US" sz="1100" dirty="0">
                        <a:latin typeface="Century Gothic" panose="020B0502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100" dirty="0">
                          <a:latin typeface="Century Gothic" panose="020B0502020202020204" pitchFamily="34" charset="0"/>
                        </a:rPr>
                        <a:t>82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274320">
                <a:tc>
                  <a:txBody>
                    <a:bodyPr/>
                    <a:lstStyle/>
                    <a:p>
                      <a:pPr algn="ctr"/>
                      <a:r>
                        <a:rPr lang="en-US" sz="1100" dirty="0">
                          <a:latin typeface="+mn-lt"/>
                        </a:rPr>
                        <a:t>15</a:t>
                      </a:r>
                      <a:endParaRPr lang="en-US" sz="1100" dirty="0">
                        <a:latin typeface="Century Gothic" panose="020B0502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100" dirty="0"/>
                        <a:t>Cyber Security Trainings</a:t>
                      </a:r>
                      <a:r>
                        <a:rPr lang="en-US" sz="1100" baseline="0" dirty="0"/>
                        <a:t> for Corporate Sectors</a:t>
                      </a:r>
                      <a:endParaRPr lang="en-US" sz="1100" dirty="0">
                        <a:latin typeface="Century Gothic" panose="020B0502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100" dirty="0">
                          <a:latin typeface="Century Gothic" panose="020B0502020202020204" pitchFamily="34" charset="0"/>
                        </a:rPr>
                        <a:t>91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274320">
                <a:tc>
                  <a:txBody>
                    <a:bodyPr/>
                    <a:lstStyle/>
                    <a:p>
                      <a:pPr algn="ctr"/>
                      <a:r>
                        <a:rPr lang="en-US" sz="1100" dirty="0"/>
                        <a:t>16</a:t>
                      </a:r>
                      <a:endParaRPr lang="en-US" sz="1100" dirty="0">
                        <a:latin typeface="Century Gothic" panose="020B0502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100" dirty="0"/>
                        <a:t>Virtual Security (Cyber &amp; </a:t>
                      </a:r>
                      <a:r>
                        <a:rPr lang="en-US" sz="1100" dirty="0" err="1"/>
                        <a:t>iLAB</a:t>
                      </a:r>
                      <a:r>
                        <a:rPr lang="en-US" sz="1100" dirty="0"/>
                        <a:t> Setup)</a:t>
                      </a:r>
                      <a:endParaRPr lang="en-US" sz="1100" dirty="0">
                        <a:latin typeface="Century Gothic" panose="020B0502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100" dirty="0">
                          <a:latin typeface="Century Gothic" panose="020B0502020202020204" pitchFamily="34" charset="0"/>
                        </a:rPr>
                        <a:t>93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274320">
                <a:tc>
                  <a:txBody>
                    <a:bodyPr/>
                    <a:lstStyle/>
                    <a:p>
                      <a:pPr algn="ctr"/>
                      <a:r>
                        <a:rPr lang="en-US" sz="1100" dirty="0"/>
                        <a:t>17</a:t>
                      </a:r>
                      <a:endParaRPr lang="en-US" sz="1100" dirty="0">
                        <a:latin typeface="Century Gothic" panose="020B0502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100" dirty="0"/>
                        <a:t>Final Year Projects Ideas</a:t>
                      </a:r>
                      <a:r>
                        <a:rPr lang="en-US" sz="1100" baseline="0" dirty="0"/>
                        <a:t> </a:t>
                      </a:r>
                      <a:endParaRPr lang="en-US" sz="1100" dirty="0">
                        <a:latin typeface="Century Gothic" panose="020B0502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100" dirty="0">
                          <a:latin typeface="Century Gothic" panose="020B0502020202020204" pitchFamily="34" charset="0"/>
                        </a:rPr>
                        <a:t>100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274320">
                <a:tc>
                  <a:txBody>
                    <a:bodyPr/>
                    <a:lstStyle/>
                    <a:p>
                      <a:pPr algn="ctr"/>
                      <a:r>
                        <a:rPr lang="en-US" sz="1100" dirty="0"/>
                        <a:t>18</a:t>
                      </a:r>
                      <a:endParaRPr lang="en-US" sz="1100" dirty="0">
                        <a:latin typeface="Century Gothic" panose="020B0502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100" dirty="0"/>
                        <a:t>Team Profiles </a:t>
                      </a:r>
                      <a:endParaRPr lang="en-US" sz="1100" dirty="0">
                        <a:latin typeface="Century Gothic" panose="020B0502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100" dirty="0">
                          <a:latin typeface="Century Gothic" panose="020B0502020202020204" pitchFamily="34" charset="0"/>
                        </a:rPr>
                        <a:t>102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274320">
                <a:tc>
                  <a:txBody>
                    <a:bodyPr/>
                    <a:lstStyle/>
                    <a:p>
                      <a:pPr algn="ctr"/>
                      <a:r>
                        <a:rPr lang="en-US" sz="1100" dirty="0"/>
                        <a:t>19</a:t>
                      </a:r>
                      <a:endParaRPr lang="en-US" sz="1100" dirty="0">
                        <a:latin typeface="Century Gothic" panose="020B0502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100" dirty="0"/>
                        <a:t>Global Certifications</a:t>
                      </a:r>
                      <a:endParaRPr lang="en-US" sz="1100" dirty="0">
                        <a:latin typeface="Century Gothic" panose="020B0502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100" dirty="0">
                          <a:latin typeface="Century Gothic" panose="020B0502020202020204" pitchFamily="34" charset="0"/>
                        </a:rPr>
                        <a:t>119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274320">
                <a:tc>
                  <a:txBody>
                    <a:bodyPr/>
                    <a:lstStyle/>
                    <a:p>
                      <a:pPr algn="ctr"/>
                      <a:r>
                        <a:rPr lang="en-US" sz="1100" dirty="0">
                          <a:latin typeface="Century Gothic" panose="020B0502020202020204" pitchFamily="34" charset="0"/>
                        </a:rPr>
                        <a:t>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100" dirty="0"/>
                        <a:t>Customer References</a:t>
                      </a:r>
                      <a:endParaRPr lang="en-US" sz="1100" dirty="0">
                        <a:latin typeface="Century Gothic" panose="020B0502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100" dirty="0">
                          <a:latin typeface="Century Gothic" panose="020B0502020202020204" pitchFamily="34" charset="0"/>
                        </a:rPr>
                        <a:t>146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9"/>
                  </a:ext>
                </a:extLst>
              </a:tr>
              <a:tr h="274320">
                <a:tc>
                  <a:txBody>
                    <a:bodyPr/>
                    <a:lstStyle/>
                    <a:p>
                      <a:pPr algn="ctr"/>
                      <a:r>
                        <a:rPr lang="en-US" sz="1100" dirty="0">
                          <a:latin typeface="Century Gothic" panose="020B0502020202020204" pitchFamily="34" charset="0"/>
                        </a:rPr>
                        <a:t>21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100" dirty="0">
                          <a:latin typeface="Century Gothic" panose="020B0502020202020204" pitchFamily="34" charset="0"/>
                        </a:rPr>
                        <a:t>Association &amp; Partnership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100" dirty="0">
                          <a:latin typeface="Century Gothic" panose="020B0502020202020204" pitchFamily="34" charset="0"/>
                        </a:rPr>
                        <a:t>150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0"/>
                  </a:ext>
                </a:extLst>
              </a:tr>
              <a:tr h="274320">
                <a:tc>
                  <a:txBody>
                    <a:bodyPr/>
                    <a:lstStyle/>
                    <a:p>
                      <a:pPr algn="ctr"/>
                      <a:r>
                        <a:rPr lang="en-US" sz="1100" dirty="0">
                          <a:latin typeface="+mn-lt"/>
                        </a:rPr>
                        <a:t>22</a:t>
                      </a:r>
                      <a:endParaRPr lang="en-US" sz="1100" dirty="0">
                        <a:latin typeface="Century Gothic" panose="020B0502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100" dirty="0"/>
                        <a:t>Contact Us</a:t>
                      </a:r>
                      <a:endParaRPr lang="en-US" sz="1100" dirty="0">
                        <a:latin typeface="Century Gothic" panose="020B0502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100" dirty="0">
                          <a:latin typeface="Century Gothic" panose="020B0502020202020204" pitchFamily="34" charset="0"/>
                        </a:rPr>
                        <a:t>152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21521444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3421" y="2596960"/>
            <a:ext cx="6559434" cy="967123"/>
          </a:xfrm>
        </p:spPr>
        <p:txBody>
          <a:bodyPr/>
          <a:lstStyle/>
          <a:p>
            <a:r>
              <a:rPr lang="en-US" sz="4400" b="1" dirty="0">
                <a:solidFill>
                  <a:schemeClr val="tx1"/>
                </a:solidFill>
              </a:rPr>
              <a:t>Company Profile</a:t>
            </a:r>
          </a:p>
        </p:txBody>
      </p:sp>
    </p:spTree>
    <p:extLst>
      <p:ext uri="{BB962C8B-B14F-4D97-AF65-F5344CB8AC3E}">
        <p14:creationId xmlns:p14="http://schemas.microsoft.com/office/powerpoint/2010/main" val="26100769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1" dirty="0"/>
              <a:t>Company Profile</a:t>
            </a:r>
          </a:p>
        </p:txBody>
      </p:sp>
      <p:sp>
        <p:nvSpPr>
          <p:cNvPr id="3" name="Rectangle 2"/>
          <p:cNvSpPr/>
          <p:nvPr/>
        </p:nvSpPr>
        <p:spPr>
          <a:xfrm>
            <a:off x="732734" y="1280763"/>
            <a:ext cx="8848588" cy="861774"/>
          </a:xfrm>
          <a:prstGeom prst="rect">
            <a:avLst/>
          </a:prstGeom>
        </p:spPr>
        <p:txBody>
          <a:bodyPr wrap="square">
            <a:spAutoFit/>
          </a:bodyPr>
          <a:lstStyle/>
          <a:p>
            <a:pPr algn="just"/>
            <a:r>
              <a:rPr lang="en-US" sz="1000" dirty="0">
                <a:latin typeface="Century Gothic" panose="020B0502020202020204" pitchFamily="34" charset="0"/>
              </a:rPr>
              <a:t>The leading name in the field of computer science and technology. Our motive is to provide security across the network which is the requirement of today’s environment. Virtual Security has established their presence in the Market since </a:t>
            </a:r>
            <a:r>
              <a:rPr lang="en-US" sz="1000" b="1" dirty="0">
                <a:latin typeface="Century Gothic" panose="020B0502020202020204" pitchFamily="34" charset="0"/>
              </a:rPr>
              <a:t>2015</a:t>
            </a:r>
            <a:r>
              <a:rPr lang="en-US" sz="1000" dirty="0">
                <a:latin typeface="Century Gothic" panose="020B0502020202020204" pitchFamily="34" charset="0"/>
              </a:rPr>
              <a:t>, our market focused captured many external projects associated with Middle East. Our criteria for selecting a candidate is to adopt associates and make them professionals, our dedication and workmanship is associated to Information Security Management Systems and to provide a result oriented solutions to our prestigious clients. We have a verity of </a:t>
            </a:r>
            <a:r>
              <a:rPr lang="en-US" sz="1000" b="1" dirty="0">
                <a:latin typeface="Century Gothic" panose="020B0502020202020204" pitchFamily="34" charset="0"/>
              </a:rPr>
              <a:t>self-created solutions </a:t>
            </a:r>
            <a:r>
              <a:rPr lang="en-US" sz="1000" dirty="0">
                <a:latin typeface="Century Gothic" panose="020B0502020202020204" pitchFamily="34" charset="0"/>
              </a:rPr>
              <a:t>build on the basis of ISO standards and Industry best practices.</a:t>
            </a:r>
          </a:p>
        </p:txBody>
      </p:sp>
      <p:sp>
        <p:nvSpPr>
          <p:cNvPr id="7" name="Rectangle 6"/>
          <p:cNvSpPr/>
          <p:nvPr/>
        </p:nvSpPr>
        <p:spPr>
          <a:xfrm>
            <a:off x="732734" y="2280385"/>
            <a:ext cx="8848588" cy="2939266"/>
          </a:xfrm>
          <a:prstGeom prst="rect">
            <a:avLst/>
          </a:prstGeom>
        </p:spPr>
        <p:txBody>
          <a:bodyPr wrap="square">
            <a:spAutoFit/>
          </a:bodyPr>
          <a:lstStyle/>
          <a:p>
            <a:r>
              <a:rPr lang="en-US" sz="1000" dirty="0">
                <a:latin typeface="Century Gothic" panose="020B0502020202020204" pitchFamily="34" charset="0"/>
              </a:rPr>
              <a:t>Virtual Security has the uniqueness in their products. Virtual security products are self-developed and in-house build solutions based on the standard that meet the compliance.</a:t>
            </a:r>
          </a:p>
          <a:p>
            <a:r>
              <a:rPr lang="en-US" sz="1000" dirty="0">
                <a:latin typeface="Century Gothic" panose="020B0502020202020204" pitchFamily="34" charset="0"/>
              </a:rPr>
              <a:t> </a:t>
            </a:r>
          </a:p>
          <a:p>
            <a:r>
              <a:rPr lang="en-US" sz="1000" dirty="0">
                <a:latin typeface="Century Gothic" panose="020B0502020202020204" pitchFamily="34" charset="0"/>
              </a:rPr>
              <a:t>Virtual Security customized solution includes:-</a:t>
            </a:r>
          </a:p>
          <a:p>
            <a:r>
              <a:rPr lang="en-US" sz="1000" dirty="0">
                <a:latin typeface="Century Gothic" panose="020B0502020202020204" pitchFamily="34" charset="0"/>
              </a:rPr>
              <a:t> </a:t>
            </a:r>
          </a:p>
          <a:p>
            <a:pPr marL="228600" lvl="0" indent="-228600">
              <a:lnSpc>
                <a:spcPct val="150000"/>
              </a:lnSpc>
              <a:buFont typeface="+mj-lt"/>
              <a:buAutoNum type="arabicPeriod"/>
            </a:pPr>
            <a:r>
              <a:rPr lang="en-US" sz="1000" dirty="0">
                <a:latin typeface="Century Gothic" panose="020B0502020202020204" pitchFamily="34" charset="0"/>
              </a:rPr>
              <a:t>Data Leakage Protection;</a:t>
            </a:r>
          </a:p>
          <a:p>
            <a:pPr marL="228600" lvl="0" indent="-228600">
              <a:lnSpc>
                <a:spcPct val="150000"/>
              </a:lnSpc>
              <a:buFont typeface="+mj-lt"/>
              <a:buAutoNum type="arabicPeriod"/>
            </a:pPr>
            <a:r>
              <a:rPr lang="en-US" sz="1000" dirty="0">
                <a:latin typeface="Century Gothic" panose="020B0502020202020204" pitchFamily="34" charset="0"/>
              </a:rPr>
              <a:t>OT /IOT Cyber security Services;</a:t>
            </a:r>
          </a:p>
          <a:p>
            <a:pPr marL="228600" lvl="0" indent="-228600">
              <a:lnSpc>
                <a:spcPct val="150000"/>
              </a:lnSpc>
              <a:buFont typeface="+mj-lt"/>
              <a:buAutoNum type="arabicPeriod"/>
            </a:pPr>
            <a:r>
              <a:rPr lang="en-US" sz="1000" dirty="0">
                <a:latin typeface="Century Gothic" panose="020B0502020202020204" pitchFamily="34" charset="0"/>
              </a:rPr>
              <a:t>Open Source Cross Platform solution assessment (Word press, Joomla;</a:t>
            </a:r>
          </a:p>
          <a:p>
            <a:pPr marL="228600" lvl="0" indent="-228600">
              <a:lnSpc>
                <a:spcPct val="150000"/>
              </a:lnSpc>
              <a:buFont typeface="+mj-lt"/>
              <a:buAutoNum type="arabicPeriod"/>
            </a:pPr>
            <a:r>
              <a:rPr lang="en-US" sz="1000" dirty="0">
                <a:latin typeface="Century Gothic" panose="020B0502020202020204" pitchFamily="34" charset="0"/>
              </a:rPr>
              <a:t>Project Honey Ne;</a:t>
            </a:r>
          </a:p>
          <a:p>
            <a:pPr marL="228600" lvl="0" indent="-228600">
              <a:lnSpc>
                <a:spcPct val="150000"/>
              </a:lnSpc>
              <a:buFont typeface="+mj-lt"/>
              <a:buAutoNum type="arabicPeriod"/>
            </a:pPr>
            <a:r>
              <a:rPr lang="en-US" sz="1000" dirty="0">
                <a:latin typeface="Century Gothic" panose="020B0502020202020204" pitchFamily="34" charset="0"/>
              </a:rPr>
              <a:t>Intrusion Detection &amp; prevention Solution(s;</a:t>
            </a:r>
          </a:p>
          <a:p>
            <a:pPr marL="228600" lvl="0" indent="-228600">
              <a:lnSpc>
                <a:spcPct val="150000"/>
              </a:lnSpc>
              <a:buFont typeface="+mj-lt"/>
              <a:buAutoNum type="arabicPeriod"/>
            </a:pPr>
            <a:r>
              <a:rPr lang="en-US" sz="1000" dirty="0">
                <a:latin typeface="Century Gothic" panose="020B0502020202020204" pitchFamily="34" charset="0"/>
              </a:rPr>
              <a:t>System Performance &amp; Security Enhancer</a:t>
            </a:r>
          </a:p>
          <a:p>
            <a:pPr marL="228600" lvl="0" indent="-228600">
              <a:lnSpc>
                <a:spcPct val="150000"/>
              </a:lnSpc>
              <a:buFont typeface="+mj-lt"/>
              <a:buAutoNum type="arabicPeriod"/>
            </a:pPr>
            <a:r>
              <a:rPr lang="en-US" sz="1000" dirty="0">
                <a:latin typeface="Century Gothic" panose="020B0502020202020204" pitchFamily="34" charset="0"/>
              </a:rPr>
              <a:t>Identify &amp; alert illegal / Unofficial presence of a company over the Internet</a:t>
            </a:r>
          </a:p>
          <a:p>
            <a:pPr marL="228600" lvl="0" indent="-228600">
              <a:lnSpc>
                <a:spcPct val="150000"/>
              </a:lnSpc>
              <a:buFont typeface="+mj-lt"/>
              <a:buAutoNum type="arabicPeriod"/>
            </a:pPr>
            <a:r>
              <a:rPr lang="en-US" sz="1000" dirty="0">
                <a:latin typeface="Century Gothic" panose="020B0502020202020204" pitchFamily="34" charset="0"/>
              </a:rPr>
              <a:t>Mobile Application Security Assessment</a:t>
            </a:r>
          </a:p>
          <a:p>
            <a:pPr marL="228600" lvl="0" indent="-228600">
              <a:lnSpc>
                <a:spcPct val="150000"/>
              </a:lnSpc>
              <a:buFont typeface="+mj-lt"/>
              <a:buAutoNum type="arabicPeriod"/>
            </a:pPr>
            <a:r>
              <a:rPr lang="en-US" sz="1000" dirty="0">
                <a:latin typeface="Century Gothic" panose="020B0502020202020204" pitchFamily="34" charset="0"/>
              </a:rPr>
              <a:t>Policies and procedures – Technical tool for assessing the security setting of servers and network devices</a:t>
            </a:r>
          </a:p>
        </p:txBody>
      </p:sp>
    </p:spTree>
    <p:extLst>
      <p:ext uri="{BB962C8B-B14F-4D97-AF65-F5344CB8AC3E}">
        <p14:creationId xmlns:p14="http://schemas.microsoft.com/office/powerpoint/2010/main" val="17107317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1" dirty="0"/>
              <a:t>Company Profile – Team Structure</a:t>
            </a:r>
          </a:p>
        </p:txBody>
      </p:sp>
      <p:graphicFrame>
        <p:nvGraphicFramePr>
          <p:cNvPr id="25" name="Diagram 24"/>
          <p:cNvGraphicFramePr/>
          <p:nvPr>
            <p:extLst>
              <p:ext uri="{D42A27DB-BD31-4B8C-83A1-F6EECF244321}">
                <p14:modId xmlns:p14="http://schemas.microsoft.com/office/powerpoint/2010/main" val="2892679984"/>
              </p:ext>
            </p:extLst>
          </p:nvPr>
        </p:nvGraphicFramePr>
        <p:xfrm>
          <a:off x="1651000" y="1227666"/>
          <a:ext cx="7188200" cy="4402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364753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3421" y="2596960"/>
            <a:ext cx="8803870" cy="967123"/>
          </a:xfrm>
        </p:spPr>
        <p:txBody>
          <a:bodyPr/>
          <a:lstStyle/>
          <a:p>
            <a:r>
              <a:rPr lang="en-US" sz="4400" b="1" dirty="0">
                <a:solidFill>
                  <a:schemeClr val="tx1"/>
                </a:solidFill>
              </a:rPr>
              <a:t>Security Assessment</a:t>
            </a:r>
            <a:br>
              <a:rPr lang="en-US" sz="4400" b="1" dirty="0">
                <a:solidFill>
                  <a:schemeClr val="tx1"/>
                </a:solidFill>
              </a:rPr>
            </a:br>
            <a:r>
              <a:rPr lang="en-US" sz="4400" b="1" dirty="0"/>
              <a:t>Approach &amp; methodologies</a:t>
            </a:r>
            <a:endParaRPr lang="en-US" sz="4400" b="1" dirty="0">
              <a:solidFill>
                <a:schemeClr val="tx1"/>
              </a:solidFill>
            </a:endParaRPr>
          </a:p>
        </p:txBody>
      </p:sp>
    </p:spTree>
    <p:extLst>
      <p:ext uri="{BB962C8B-B14F-4D97-AF65-F5344CB8AC3E}">
        <p14:creationId xmlns:p14="http://schemas.microsoft.com/office/powerpoint/2010/main" val="28592259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9769" y="0"/>
            <a:ext cx="9148857" cy="1524000"/>
          </a:xfrm>
        </p:spPr>
        <p:txBody>
          <a:bodyPr/>
          <a:lstStyle/>
          <a:p>
            <a:r>
              <a:rPr lang="en-US" sz="2800" b="1" dirty="0"/>
              <a:t>Vulnerability Assessment &amp; Penetration Testing</a:t>
            </a:r>
          </a:p>
        </p:txBody>
      </p:sp>
      <p:sp>
        <p:nvSpPr>
          <p:cNvPr id="3" name="Rectangle 2"/>
          <p:cNvSpPr/>
          <p:nvPr/>
        </p:nvSpPr>
        <p:spPr>
          <a:xfrm>
            <a:off x="639216" y="1280763"/>
            <a:ext cx="8848588" cy="1323439"/>
          </a:xfrm>
          <a:prstGeom prst="rect">
            <a:avLst/>
          </a:prstGeom>
        </p:spPr>
        <p:txBody>
          <a:bodyPr wrap="square">
            <a:spAutoFit/>
          </a:bodyPr>
          <a:lstStyle/>
          <a:p>
            <a:pPr algn="just"/>
            <a:r>
              <a:rPr lang="en-US" sz="1000" dirty="0">
                <a:latin typeface="Century Gothic" panose="020B0502020202020204" pitchFamily="34" charset="0"/>
              </a:rPr>
              <a:t>Our Vulnerability Assessment &amp; Penetration testing includes initially a </a:t>
            </a:r>
            <a:r>
              <a:rPr lang="en-US" sz="1000" i="1" dirty="0">
                <a:latin typeface="Century Gothic" panose="020B0502020202020204" pitchFamily="34" charset="0"/>
              </a:rPr>
              <a:t>security assessment questionnaire </a:t>
            </a:r>
            <a:r>
              <a:rPr lang="en-US" sz="1000" dirty="0">
                <a:latin typeface="Century Gothic" panose="020B0502020202020204" pitchFamily="34" charset="0"/>
              </a:rPr>
              <a:t>in which we acquire the details of the system(s) which needs to be assessed by the client, after the questionnaire is received from the client we make a proposal containing </a:t>
            </a:r>
            <a:r>
              <a:rPr lang="en-US" sz="1000" i="1" dirty="0">
                <a:latin typeface="Century Gothic" panose="020B0502020202020204" pitchFamily="34" charset="0"/>
              </a:rPr>
              <a:t>(Our Approach, Methodology, Tools, Timelines, Project Costing, Client References, Team profiles</a:t>
            </a:r>
            <a:r>
              <a:rPr lang="en-US" sz="1000" dirty="0">
                <a:latin typeface="Century Gothic" panose="020B0502020202020204" pitchFamily="34" charset="0"/>
              </a:rPr>
              <a:t>). When the proposal goes to the awarding stage we submit an Engagement Letter along with an Authorization letter which contains the details of the assessment to be performed from the our Pakistan Lab using our dedicated IP addresses, the whole activity is controlled and the complete testing done by our specialized tester specially trained for doing Automated/Manual vulnerability assessment &amp; Penetration Testing, automated penetration testing includes a complete comprehensive test that exclude the presence of False Positive events and our successful security assessment &amp; Penetration testing approaches includes :</a:t>
            </a:r>
            <a:endParaRPr lang="en-US" sz="1000" dirty="0">
              <a:latin typeface="Century Gothic" panose="020B0502020202020204" pitchFamily="34" charset="0"/>
              <a:cs typeface="Arial" panose="020B0604020202020204" pitchFamily="34" charset="0"/>
            </a:endParaRPr>
          </a:p>
        </p:txBody>
      </p:sp>
      <p:sp>
        <p:nvSpPr>
          <p:cNvPr id="7" name="Rectangle 6"/>
          <p:cNvSpPr/>
          <p:nvPr/>
        </p:nvSpPr>
        <p:spPr>
          <a:xfrm>
            <a:off x="639216" y="2635936"/>
            <a:ext cx="6062920" cy="3247043"/>
          </a:xfrm>
          <a:prstGeom prst="rect">
            <a:avLst/>
          </a:prstGeom>
        </p:spPr>
        <p:txBody>
          <a:bodyPr wrap="square">
            <a:spAutoFit/>
          </a:bodyPr>
          <a:lstStyle/>
          <a:p>
            <a:pPr marL="228600" indent="-228600" algn="just">
              <a:spcBef>
                <a:spcPts val="300"/>
              </a:spcBef>
              <a:spcAft>
                <a:spcPts val="300"/>
              </a:spcAft>
              <a:buFont typeface="+mj-lt"/>
              <a:buAutoNum type="arabicPeriod"/>
            </a:pPr>
            <a:r>
              <a:rPr lang="en-US" sz="1000" b="1" dirty="0">
                <a:latin typeface="Century Gothic" panose="020B0502020202020204" pitchFamily="34" charset="0"/>
              </a:rPr>
              <a:t>Role based Penetration Technique</a:t>
            </a:r>
            <a:r>
              <a:rPr lang="en-US" sz="1000" dirty="0">
                <a:latin typeface="Century Gothic" panose="020B0502020202020204" pitchFamily="34" charset="0"/>
              </a:rPr>
              <a:t>: Dummy user credentials are assigned to the </a:t>
            </a:r>
            <a:r>
              <a:rPr lang="en-US" sz="1000" dirty="0" err="1">
                <a:latin typeface="Century Gothic" panose="020B0502020202020204" pitchFamily="34" charset="0"/>
              </a:rPr>
              <a:t>Pentester</a:t>
            </a:r>
            <a:r>
              <a:rPr lang="en-US" sz="1000" dirty="0">
                <a:latin typeface="Century Gothic" panose="020B0502020202020204" pitchFamily="34" charset="0"/>
              </a:rPr>
              <a:t> in order to test the environment completely.</a:t>
            </a:r>
          </a:p>
          <a:p>
            <a:pPr marL="228600" lvl="0" indent="-228600" algn="just">
              <a:spcBef>
                <a:spcPts val="300"/>
              </a:spcBef>
              <a:spcAft>
                <a:spcPts val="300"/>
              </a:spcAft>
              <a:buFont typeface="+mj-lt"/>
              <a:buAutoNum type="arabicPeriod"/>
            </a:pPr>
            <a:r>
              <a:rPr lang="en-US" sz="1000" b="1" dirty="0">
                <a:latin typeface="Century Gothic" panose="020B0502020202020204" pitchFamily="34" charset="0"/>
              </a:rPr>
              <a:t>Manual Penetration technique: </a:t>
            </a:r>
            <a:r>
              <a:rPr lang="en-US" sz="1000" dirty="0">
                <a:latin typeface="Century Gothic" panose="020B0502020202020204" pitchFamily="34" charset="0"/>
              </a:rPr>
              <a:t>This technique includes the hands on exercise and practice performed by the </a:t>
            </a:r>
            <a:r>
              <a:rPr lang="en-US" sz="1000" dirty="0" err="1">
                <a:latin typeface="Century Gothic" panose="020B0502020202020204" pitchFamily="34" charset="0"/>
              </a:rPr>
              <a:t>pentester</a:t>
            </a:r>
            <a:r>
              <a:rPr lang="en-US" sz="1000" dirty="0">
                <a:latin typeface="Century Gothic" panose="020B0502020202020204" pitchFamily="34" charset="0"/>
              </a:rPr>
              <a:t>, In Normal cases Manual testing is a part of white box testing.</a:t>
            </a:r>
          </a:p>
          <a:p>
            <a:pPr marL="228600" lvl="0" indent="-228600" algn="just">
              <a:spcBef>
                <a:spcPts val="300"/>
              </a:spcBef>
              <a:spcAft>
                <a:spcPts val="300"/>
              </a:spcAft>
              <a:buFont typeface="+mj-lt"/>
              <a:buAutoNum type="arabicPeriod"/>
            </a:pPr>
            <a:r>
              <a:rPr lang="en-US" sz="1000" b="1" dirty="0">
                <a:latin typeface="Century Gothic" panose="020B0502020202020204" pitchFamily="34" charset="0"/>
              </a:rPr>
              <a:t>Black Box/Blind Penetration Technique: </a:t>
            </a:r>
            <a:r>
              <a:rPr lang="en-US" sz="1000" dirty="0" err="1">
                <a:latin typeface="Century Gothic" panose="020B0502020202020204" pitchFamily="34" charset="0"/>
              </a:rPr>
              <a:t>Pentester</a:t>
            </a:r>
            <a:r>
              <a:rPr lang="en-US" sz="1000" dirty="0">
                <a:latin typeface="Century Gothic" panose="020B0502020202020204" pitchFamily="34" charset="0"/>
              </a:rPr>
              <a:t> doesn’t know about any information regarding your Network, Only a single wire Unleashed all the loop holes in the Network.</a:t>
            </a:r>
          </a:p>
          <a:p>
            <a:pPr marL="228600" lvl="0" indent="-228600" algn="just">
              <a:spcBef>
                <a:spcPts val="300"/>
              </a:spcBef>
              <a:spcAft>
                <a:spcPts val="300"/>
              </a:spcAft>
              <a:buFont typeface="+mj-lt"/>
              <a:buAutoNum type="arabicPeriod"/>
            </a:pPr>
            <a:r>
              <a:rPr lang="en-US" sz="1000" b="1" dirty="0">
                <a:latin typeface="Century Gothic" panose="020B0502020202020204" pitchFamily="34" charset="0"/>
              </a:rPr>
              <a:t>Double Blind Penetration Technique</a:t>
            </a:r>
            <a:r>
              <a:rPr lang="en-US" sz="1000" dirty="0">
                <a:latin typeface="Century Gothic" panose="020B0502020202020204" pitchFamily="34" charset="0"/>
              </a:rPr>
              <a:t>: This Method is very aggressive when a Company wants to evaluate their Information Security and I.T teams by assigning a Task to our </a:t>
            </a:r>
            <a:r>
              <a:rPr lang="en-US" sz="1000" dirty="0" err="1">
                <a:latin typeface="Century Gothic" panose="020B0502020202020204" pitchFamily="34" charset="0"/>
              </a:rPr>
              <a:t>pentester</a:t>
            </a:r>
            <a:r>
              <a:rPr lang="en-US" sz="1000" dirty="0">
                <a:latin typeface="Century Gothic" panose="020B0502020202020204" pitchFamily="34" charset="0"/>
              </a:rPr>
              <a:t>, In these types of testing I.T Head doesn’t inform their Team about the activity that is going to be conducted by the </a:t>
            </a:r>
            <a:r>
              <a:rPr lang="en-US" sz="1000" dirty="0" err="1">
                <a:latin typeface="Century Gothic" panose="020B0502020202020204" pitchFamily="34" charset="0"/>
              </a:rPr>
              <a:t>pentester</a:t>
            </a:r>
            <a:r>
              <a:rPr lang="en-US" sz="1000" dirty="0">
                <a:latin typeface="Century Gothic" panose="020B0502020202020204" pitchFamily="34" charset="0"/>
              </a:rPr>
              <a:t> and including </a:t>
            </a:r>
            <a:r>
              <a:rPr lang="en-US" sz="1000" dirty="0" err="1">
                <a:latin typeface="Century Gothic" panose="020B0502020202020204" pitchFamily="34" charset="0"/>
              </a:rPr>
              <a:t>pentester</a:t>
            </a:r>
            <a:r>
              <a:rPr lang="en-US" sz="1000" dirty="0">
                <a:latin typeface="Century Gothic" panose="020B0502020202020204" pitchFamily="34" charset="0"/>
              </a:rPr>
              <a:t> considering that they are unaware about your network as they are performing Black Box Testing. In Simple words both parties do not know about the network activities and behavior.</a:t>
            </a:r>
          </a:p>
          <a:p>
            <a:pPr marL="228600" lvl="0" indent="-228600" algn="just">
              <a:spcBef>
                <a:spcPts val="300"/>
              </a:spcBef>
              <a:spcAft>
                <a:spcPts val="300"/>
              </a:spcAft>
              <a:buFont typeface="+mj-lt"/>
              <a:buAutoNum type="arabicPeriod"/>
            </a:pPr>
            <a:r>
              <a:rPr lang="en-US" sz="1000" b="1" dirty="0">
                <a:latin typeface="Century Gothic" panose="020B0502020202020204" pitchFamily="34" charset="0"/>
              </a:rPr>
              <a:t>White Box Penetration Technique: </a:t>
            </a:r>
            <a:r>
              <a:rPr lang="en-US" sz="1000" dirty="0">
                <a:latin typeface="Century Gothic" panose="020B0502020202020204" pitchFamily="34" charset="0"/>
              </a:rPr>
              <a:t>When performing a White Box testing Organization provides a list of IP Address with operating system details, Device model and configurations are provided to the </a:t>
            </a:r>
            <a:r>
              <a:rPr lang="en-US" sz="1000" dirty="0" err="1">
                <a:latin typeface="Century Gothic" panose="020B0502020202020204" pitchFamily="34" charset="0"/>
              </a:rPr>
              <a:t>pentester</a:t>
            </a:r>
            <a:r>
              <a:rPr lang="en-US" sz="1000" dirty="0">
                <a:latin typeface="Century Gothic" panose="020B0502020202020204" pitchFamily="34" charset="0"/>
              </a:rPr>
              <a:t> in order to assist their security mechanism.</a:t>
            </a:r>
          </a:p>
          <a:p>
            <a:pPr marL="228600" lvl="0" indent="-228600" algn="just">
              <a:spcBef>
                <a:spcPts val="300"/>
              </a:spcBef>
              <a:spcAft>
                <a:spcPts val="300"/>
              </a:spcAft>
              <a:buFont typeface="+mj-lt"/>
              <a:buAutoNum type="arabicPeriod"/>
            </a:pPr>
            <a:r>
              <a:rPr lang="en-US" sz="1000" b="1" dirty="0">
                <a:latin typeface="Century Gothic" panose="020B0502020202020204" pitchFamily="34" charset="0"/>
              </a:rPr>
              <a:t>Grey Box Penetration Technique: </a:t>
            </a:r>
            <a:r>
              <a:rPr lang="en-US" sz="1000" dirty="0">
                <a:latin typeface="Century Gothic" panose="020B0502020202020204" pitchFamily="34" charset="0"/>
              </a:rPr>
              <a:t>In This type of </a:t>
            </a:r>
            <a:r>
              <a:rPr lang="en-US" sz="1000" dirty="0" err="1">
                <a:latin typeface="Century Gothic" panose="020B0502020202020204" pitchFamily="34" charset="0"/>
              </a:rPr>
              <a:t>pentesting</a:t>
            </a:r>
            <a:r>
              <a:rPr lang="en-US" sz="1000" dirty="0">
                <a:latin typeface="Century Gothic" panose="020B0502020202020204" pitchFamily="34" charset="0"/>
              </a:rPr>
              <a:t> organization gives half of the knowledge to the </a:t>
            </a:r>
            <a:r>
              <a:rPr lang="en-US" sz="1000" dirty="0" err="1">
                <a:latin typeface="Century Gothic" panose="020B0502020202020204" pitchFamily="34" charset="0"/>
              </a:rPr>
              <a:t>pentester</a:t>
            </a:r>
            <a:r>
              <a:rPr lang="en-US" sz="1000" dirty="0">
                <a:latin typeface="Century Gothic" panose="020B0502020202020204" pitchFamily="34" charset="0"/>
              </a:rPr>
              <a:t> and help </a:t>
            </a:r>
            <a:r>
              <a:rPr lang="en-US" sz="1000" dirty="0" err="1">
                <a:latin typeface="Century Gothic" panose="020B0502020202020204" pitchFamily="34" charset="0"/>
              </a:rPr>
              <a:t>pentester</a:t>
            </a:r>
            <a:r>
              <a:rPr lang="en-US" sz="1000" dirty="0">
                <a:latin typeface="Century Gothic" panose="020B0502020202020204" pitchFamily="34" charset="0"/>
              </a:rPr>
              <a:t> to perform the activity accordingly, normally this testing help </a:t>
            </a:r>
            <a:r>
              <a:rPr lang="en-US" sz="1000" dirty="0" err="1">
                <a:latin typeface="Century Gothic" panose="020B0502020202020204" pitchFamily="34" charset="0"/>
              </a:rPr>
              <a:t>pentesters</a:t>
            </a:r>
            <a:r>
              <a:rPr lang="en-US" sz="1000" dirty="0">
                <a:latin typeface="Century Gothic" panose="020B0502020202020204" pitchFamily="34" charset="0"/>
              </a:rPr>
              <a:t> to get some little knowledge about the networks.</a:t>
            </a:r>
          </a:p>
        </p:txBody>
      </p:sp>
      <p:pic>
        <p:nvPicPr>
          <p:cNvPr id="8" name="Picture 7"/>
          <p:cNvPicPr/>
          <p:nvPr/>
        </p:nvPicPr>
        <p:blipFill>
          <a:blip r:embed="rId2">
            <a:extLst>
              <a:ext uri="{28A0092B-C50C-407E-A947-70E740481C1C}">
                <a14:useLocalDpi xmlns:a14="http://schemas.microsoft.com/office/drawing/2010/main" val="0"/>
              </a:ext>
            </a:extLst>
          </a:blip>
          <a:srcRect/>
          <a:stretch>
            <a:fillRect/>
          </a:stretch>
        </p:blipFill>
        <p:spPr bwMode="auto">
          <a:xfrm>
            <a:off x="6847611" y="2515161"/>
            <a:ext cx="2816840" cy="2082867"/>
          </a:xfrm>
          <a:prstGeom prst="rect">
            <a:avLst/>
          </a:prstGeom>
          <a:noFill/>
        </p:spPr>
      </p:pic>
    </p:spTree>
    <p:extLst>
      <p:ext uri="{BB962C8B-B14F-4D97-AF65-F5344CB8AC3E}">
        <p14:creationId xmlns:p14="http://schemas.microsoft.com/office/powerpoint/2010/main" val="7263629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5499" y="372194"/>
            <a:ext cx="8838951" cy="430887"/>
          </a:xfrm>
        </p:spPr>
        <p:txBody>
          <a:bodyPr>
            <a:normAutofit fontScale="90000"/>
          </a:bodyPr>
          <a:lstStyle/>
          <a:p>
            <a:r>
              <a:rPr lang="en-US" sz="2800" b="1" dirty="0"/>
              <a:t>Vulnerability Assessment &amp; Penetration Testing (Cont’d…)</a:t>
            </a:r>
          </a:p>
        </p:txBody>
      </p:sp>
      <p:sp>
        <p:nvSpPr>
          <p:cNvPr id="3" name="Rectangle 2"/>
          <p:cNvSpPr/>
          <p:nvPr/>
        </p:nvSpPr>
        <p:spPr>
          <a:xfrm>
            <a:off x="732734" y="1521777"/>
            <a:ext cx="8848588" cy="553998"/>
          </a:xfrm>
          <a:prstGeom prst="rect">
            <a:avLst/>
          </a:prstGeom>
        </p:spPr>
        <p:txBody>
          <a:bodyPr wrap="square">
            <a:spAutoFit/>
          </a:bodyPr>
          <a:lstStyle/>
          <a:p>
            <a:r>
              <a:rPr lang="en-US" sz="1000" dirty="0">
                <a:latin typeface="Century Gothic" panose="020B0502020202020204" pitchFamily="34" charset="0"/>
              </a:rPr>
              <a:t>For Vulnerability Assessment &amp; Penetration testing, virtual security has a unique approach for assessing the vulnerabilities through </a:t>
            </a:r>
            <a:r>
              <a:rPr lang="en-US" sz="1000" b="1" dirty="0">
                <a:latin typeface="Century Gothic" panose="020B0502020202020204" pitchFamily="34" charset="0"/>
              </a:rPr>
              <a:t>7</a:t>
            </a:r>
            <a:r>
              <a:rPr lang="en-US" sz="1000" dirty="0">
                <a:latin typeface="Century Gothic" panose="020B0502020202020204" pitchFamily="34" charset="0"/>
              </a:rPr>
              <a:t> layers Security assessment, for each device we ensure to assess the device using every possible attack which the device can face in term of Physical and Application level.</a:t>
            </a:r>
          </a:p>
        </p:txBody>
      </p:sp>
      <p:pic>
        <p:nvPicPr>
          <p:cNvPr id="5" name="Picture 4"/>
          <p:cNvPicPr>
            <a:picLocks noChangeAspect="1"/>
          </p:cNvPicPr>
          <p:nvPr/>
        </p:nvPicPr>
        <p:blipFill rotWithShape="1">
          <a:blip r:embed="rId2"/>
          <a:srcRect l="-16" t="1155" r="-1436" b="-1155"/>
          <a:stretch/>
        </p:blipFill>
        <p:spPr>
          <a:xfrm>
            <a:off x="124691" y="2794471"/>
            <a:ext cx="9934614" cy="1622976"/>
          </a:xfrm>
          <a:prstGeom prst="rect">
            <a:avLst/>
          </a:prstGeom>
        </p:spPr>
      </p:pic>
    </p:spTree>
    <p:extLst>
      <p:ext uri="{BB962C8B-B14F-4D97-AF65-F5344CB8AC3E}">
        <p14:creationId xmlns:p14="http://schemas.microsoft.com/office/powerpoint/2010/main" val="41877110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5499" y="372194"/>
            <a:ext cx="8838951" cy="430887"/>
          </a:xfrm>
        </p:spPr>
        <p:txBody>
          <a:bodyPr>
            <a:normAutofit fontScale="90000"/>
          </a:bodyPr>
          <a:lstStyle/>
          <a:p>
            <a:r>
              <a:rPr lang="en-US" sz="2800" b="1" dirty="0"/>
              <a:t>VA/PT – Black box Approach</a:t>
            </a:r>
          </a:p>
        </p:txBody>
      </p:sp>
      <p:sp>
        <p:nvSpPr>
          <p:cNvPr id="3" name="Rectangle 2"/>
          <p:cNvSpPr/>
          <p:nvPr/>
        </p:nvSpPr>
        <p:spPr>
          <a:xfrm>
            <a:off x="732734" y="1119006"/>
            <a:ext cx="8848588" cy="4951355"/>
          </a:xfrm>
          <a:prstGeom prst="rect">
            <a:avLst/>
          </a:prstGeom>
        </p:spPr>
        <p:txBody>
          <a:bodyPr wrap="square">
            <a:spAutoFit/>
          </a:bodyPr>
          <a:lstStyle/>
          <a:p>
            <a:pPr algn="just">
              <a:lnSpc>
                <a:spcPct val="150000"/>
              </a:lnSpc>
            </a:pPr>
            <a:r>
              <a:rPr lang="en-US" sz="1000" dirty="0">
                <a:latin typeface="Century Gothic" panose="020B0502020202020204" pitchFamily="34" charset="0"/>
              </a:rPr>
              <a:t>The objective of Black box penetration testing has two primary goals:</a:t>
            </a:r>
          </a:p>
          <a:p>
            <a:pPr marL="228600" indent="-228600" algn="just">
              <a:lnSpc>
                <a:spcPct val="150000"/>
              </a:lnSpc>
              <a:buFont typeface="+mj-lt"/>
              <a:buAutoNum type="arabicPeriod"/>
            </a:pPr>
            <a:r>
              <a:rPr lang="en-US" sz="1000" dirty="0">
                <a:latin typeface="Century Gothic" panose="020B0502020202020204" pitchFamily="34" charset="0"/>
              </a:rPr>
              <a:t>External </a:t>
            </a:r>
            <a:r>
              <a:rPr lang="en-US" sz="1000" dirty="0" err="1">
                <a:latin typeface="Century Gothic" panose="020B0502020202020204" pitchFamily="34" charset="0"/>
              </a:rPr>
              <a:t>pentest</a:t>
            </a:r>
            <a:r>
              <a:rPr lang="en-US" sz="1000" dirty="0">
                <a:latin typeface="Century Gothic" panose="020B0502020202020204" pitchFamily="34" charset="0"/>
              </a:rPr>
              <a:t> to ensure they have a strong perimeter security controls in place; and</a:t>
            </a:r>
          </a:p>
          <a:p>
            <a:pPr marL="228600" indent="-228600" algn="just">
              <a:lnSpc>
                <a:spcPct val="150000"/>
              </a:lnSpc>
              <a:buFont typeface="+mj-lt"/>
              <a:buAutoNum type="arabicPeriod"/>
            </a:pPr>
            <a:r>
              <a:rPr lang="en-US" sz="1000" dirty="0">
                <a:latin typeface="Century Gothic" panose="020B0502020202020204" pitchFamily="34" charset="0"/>
              </a:rPr>
              <a:t>Internal </a:t>
            </a:r>
            <a:r>
              <a:rPr lang="en-US" sz="1000" dirty="0" err="1">
                <a:latin typeface="Century Gothic" panose="020B0502020202020204" pitchFamily="34" charset="0"/>
              </a:rPr>
              <a:t>pentest</a:t>
            </a:r>
            <a:r>
              <a:rPr lang="en-US" sz="1000" dirty="0">
                <a:latin typeface="Century Gothic" panose="020B0502020202020204" pitchFamily="34" charset="0"/>
              </a:rPr>
              <a:t> to discover weaknesses that could be exploited by an attacker who gains  a foothold in the environment;</a:t>
            </a:r>
          </a:p>
          <a:p>
            <a:pPr marL="228600" indent="-228600" algn="just">
              <a:lnSpc>
                <a:spcPct val="150000"/>
              </a:lnSpc>
              <a:buFont typeface="+mj-lt"/>
              <a:buAutoNum type="arabicPeriod"/>
            </a:pPr>
            <a:endParaRPr lang="en-US" sz="1000" dirty="0">
              <a:latin typeface="Century Gothic" panose="020B0502020202020204" pitchFamily="34" charset="0"/>
            </a:endParaRPr>
          </a:p>
          <a:p>
            <a:pPr algn="just">
              <a:lnSpc>
                <a:spcPct val="150000"/>
              </a:lnSpc>
            </a:pPr>
            <a:r>
              <a:rPr lang="en-US" sz="1000" dirty="0">
                <a:latin typeface="Century Gothic" panose="020B0502020202020204" pitchFamily="34" charset="0"/>
              </a:rPr>
              <a:t>Our Black Box vulnerability Assessment &amp; penetration testing approach includes evaluation of externally facing assets to identify how an adversary can identify and exploit the weakness to penetrate in the network:</a:t>
            </a:r>
          </a:p>
          <a:p>
            <a:pPr algn="just">
              <a:lnSpc>
                <a:spcPct val="150000"/>
              </a:lnSpc>
            </a:pPr>
            <a:endParaRPr lang="en-US" sz="1000" dirty="0">
              <a:latin typeface="Century Gothic" panose="020B0502020202020204" pitchFamily="34" charset="0"/>
            </a:endParaRPr>
          </a:p>
          <a:p>
            <a:pPr algn="just">
              <a:lnSpc>
                <a:spcPct val="150000"/>
              </a:lnSpc>
            </a:pPr>
            <a:r>
              <a:rPr lang="en-US" sz="1000" dirty="0">
                <a:latin typeface="Century Gothic" panose="020B0502020202020204" pitchFamily="34" charset="0"/>
              </a:rPr>
              <a:t>Following are the approach which virtual security utilizes while conducting Black Box penetration testing:</a:t>
            </a:r>
          </a:p>
          <a:p>
            <a:pPr algn="just">
              <a:lnSpc>
                <a:spcPct val="150000"/>
              </a:lnSpc>
            </a:pPr>
            <a:endParaRPr lang="en-US" sz="1000" dirty="0">
              <a:latin typeface="Century Gothic" panose="020B0502020202020204" pitchFamily="34" charset="0"/>
            </a:endParaRPr>
          </a:p>
          <a:p>
            <a:pPr marL="228600" indent="-228600" algn="just">
              <a:lnSpc>
                <a:spcPct val="150000"/>
              </a:lnSpc>
              <a:buFont typeface="+mj-lt"/>
              <a:buAutoNum type="arabicPeriod"/>
            </a:pPr>
            <a:r>
              <a:rPr lang="en-US" sz="1050" b="1" dirty="0">
                <a:solidFill>
                  <a:schemeClr val="accent1"/>
                </a:solidFill>
                <a:latin typeface="Century Gothic" panose="020B0502020202020204" pitchFamily="34" charset="0"/>
              </a:rPr>
              <a:t>External penetration testing</a:t>
            </a:r>
          </a:p>
          <a:p>
            <a:pPr marL="171450" indent="-171450" algn="just">
              <a:lnSpc>
                <a:spcPct val="150000"/>
              </a:lnSpc>
              <a:buFont typeface="Arial" panose="020B0604020202020204" pitchFamily="34" charset="0"/>
              <a:buChar char="•"/>
            </a:pPr>
            <a:r>
              <a:rPr lang="en-US" sz="1000" dirty="0">
                <a:latin typeface="Century Gothic" panose="020B0502020202020204" pitchFamily="34" charset="0"/>
              </a:rPr>
              <a:t>Requires approval and authorization from client, while conducting Black box </a:t>
            </a:r>
            <a:r>
              <a:rPr lang="en-US" sz="1000" dirty="0" err="1">
                <a:latin typeface="Century Gothic" panose="020B0502020202020204" pitchFamily="34" charset="0"/>
              </a:rPr>
              <a:t>pentest</a:t>
            </a:r>
            <a:r>
              <a:rPr lang="en-US" sz="1000" dirty="0">
                <a:latin typeface="Century Gothic" panose="020B0502020202020204" pitchFamily="34" charset="0"/>
              </a:rPr>
              <a:t> virtual security provides its Static Public IP Address to ensure that an authenticated </a:t>
            </a:r>
            <a:r>
              <a:rPr lang="en-US" sz="1000" dirty="0" err="1">
                <a:latin typeface="Century Gothic" panose="020B0502020202020204" pitchFamily="34" charset="0"/>
              </a:rPr>
              <a:t>pentest</a:t>
            </a:r>
            <a:r>
              <a:rPr lang="en-US" sz="1000" dirty="0">
                <a:latin typeface="Century Gothic" panose="020B0502020202020204" pitchFamily="34" charset="0"/>
              </a:rPr>
              <a:t> activity is being conducted from their IP Address.</a:t>
            </a:r>
          </a:p>
          <a:p>
            <a:pPr marL="171450" indent="-171450" algn="just">
              <a:lnSpc>
                <a:spcPct val="150000"/>
              </a:lnSpc>
              <a:buFont typeface="Arial" panose="020B0604020202020204" pitchFamily="34" charset="0"/>
              <a:buChar char="•"/>
            </a:pPr>
            <a:r>
              <a:rPr lang="en-US" sz="1000" dirty="0">
                <a:latin typeface="Century Gothic" panose="020B0502020202020204" pitchFamily="34" charset="0"/>
              </a:rPr>
              <a:t>The scope of work in Black Box penetration testing is not finalized at initial level, however once the IP Address, domains and other information extracted y Virtual security and they provide it to the client, the client than confirms whether which IP Address, domain are required to qualified for penetration testing;</a:t>
            </a:r>
          </a:p>
          <a:p>
            <a:pPr marL="171450" indent="-171450" algn="just">
              <a:lnSpc>
                <a:spcPct val="150000"/>
              </a:lnSpc>
              <a:buFont typeface="Arial" panose="020B0604020202020204" pitchFamily="34" charset="0"/>
              <a:buChar char="•"/>
            </a:pPr>
            <a:r>
              <a:rPr lang="en-US" sz="1000" dirty="0">
                <a:latin typeface="Century Gothic" panose="020B0502020202020204" pitchFamily="34" charset="0"/>
              </a:rPr>
              <a:t>No information is taken from the client regarding Infrastructure, network diagram, host addresses, domain names, URL’s, credentials, and testing environment.</a:t>
            </a:r>
          </a:p>
          <a:p>
            <a:pPr marL="171450" indent="-171450" algn="just">
              <a:lnSpc>
                <a:spcPct val="150000"/>
              </a:lnSpc>
              <a:buFont typeface="Arial" panose="020B0604020202020204" pitchFamily="34" charset="0"/>
              <a:buChar char="•"/>
            </a:pPr>
            <a:r>
              <a:rPr lang="en-US" sz="1000" dirty="0">
                <a:latin typeface="Century Gothic" panose="020B0502020202020204" pitchFamily="34" charset="0"/>
              </a:rPr>
              <a:t>The activity is completely includes unauthenticated </a:t>
            </a:r>
            <a:r>
              <a:rPr lang="en-US" sz="1000" dirty="0" err="1">
                <a:latin typeface="Century Gothic" panose="020B0502020202020204" pitchFamily="34" charset="0"/>
              </a:rPr>
              <a:t>pentest</a:t>
            </a:r>
            <a:r>
              <a:rPr lang="en-US" sz="1000" dirty="0">
                <a:latin typeface="Century Gothic" panose="020B0502020202020204" pitchFamily="34" charset="0"/>
              </a:rPr>
              <a:t> which may includes either OWASP Top 10 and/or OSVDB / CWE methodology.</a:t>
            </a:r>
          </a:p>
          <a:p>
            <a:pPr marL="171450" indent="-171450" algn="just">
              <a:lnSpc>
                <a:spcPct val="150000"/>
              </a:lnSpc>
              <a:buFont typeface="Arial" panose="020B0604020202020204" pitchFamily="34" charset="0"/>
              <a:buChar char="•"/>
            </a:pPr>
            <a:endParaRPr lang="en-US" sz="1000" dirty="0">
              <a:latin typeface="Century Gothic" panose="020B0502020202020204" pitchFamily="34" charset="0"/>
            </a:endParaRPr>
          </a:p>
          <a:p>
            <a:pPr marL="228600" indent="-228600" algn="just">
              <a:lnSpc>
                <a:spcPct val="150000"/>
              </a:lnSpc>
              <a:buFont typeface="+mj-lt"/>
              <a:buAutoNum type="arabicPeriod"/>
            </a:pPr>
            <a:endParaRPr lang="en-US" sz="1000" dirty="0">
              <a:latin typeface="Century Gothic" panose="020B0502020202020204" pitchFamily="34" charset="0"/>
            </a:endParaRPr>
          </a:p>
        </p:txBody>
      </p:sp>
    </p:spTree>
    <p:extLst>
      <p:ext uri="{BB962C8B-B14F-4D97-AF65-F5344CB8AC3E}">
        <p14:creationId xmlns:p14="http://schemas.microsoft.com/office/powerpoint/2010/main" val="10160469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5499" y="372194"/>
            <a:ext cx="8838951" cy="430887"/>
          </a:xfrm>
        </p:spPr>
        <p:txBody>
          <a:bodyPr>
            <a:normAutofit fontScale="90000"/>
          </a:bodyPr>
          <a:lstStyle/>
          <a:p>
            <a:r>
              <a:rPr lang="en-US" sz="2800" b="1" dirty="0"/>
              <a:t>VA/PT – Black box Approach</a:t>
            </a:r>
          </a:p>
        </p:txBody>
      </p:sp>
      <p:sp>
        <p:nvSpPr>
          <p:cNvPr id="3" name="Rectangle 2"/>
          <p:cNvSpPr/>
          <p:nvPr/>
        </p:nvSpPr>
        <p:spPr>
          <a:xfrm>
            <a:off x="732734" y="1119006"/>
            <a:ext cx="8848588" cy="3797193"/>
          </a:xfrm>
          <a:prstGeom prst="rect">
            <a:avLst/>
          </a:prstGeom>
        </p:spPr>
        <p:txBody>
          <a:bodyPr wrap="square">
            <a:spAutoFit/>
          </a:bodyPr>
          <a:lstStyle/>
          <a:p>
            <a:pPr marL="228600" indent="-228600" algn="just">
              <a:lnSpc>
                <a:spcPct val="150000"/>
              </a:lnSpc>
              <a:buFont typeface="+mj-lt"/>
              <a:buAutoNum type="arabicPeriod"/>
            </a:pPr>
            <a:r>
              <a:rPr lang="en-US" sz="1050" b="1" dirty="0">
                <a:solidFill>
                  <a:schemeClr val="accent1"/>
                </a:solidFill>
                <a:latin typeface="Century Gothic" panose="020B0502020202020204" pitchFamily="34" charset="0"/>
              </a:rPr>
              <a:t>Internal penetration testing</a:t>
            </a:r>
          </a:p>
          <a:p>
            <a:pPr marL="171450" indent="-171450" algn="just">
              <a:lnSpc>
                <a:spcPct val="150000"/>
              </a:lnSpc>
              <a:buFont typeface="Arial" panose="020B0604020202020204" pitchFamily="34" charset="0"/>
              <a:buChar char="•"/>
            </a:pPr>
            <a:r>
              <a:rPr lang="en-US" sz="1000" dirty="0">
                <a:latin typeface="Century Gothic" panose="020B0502020202020204" pitchFamily="34" charset="0"/>
              </a:rPr>
              <a:t>Requires approval and authorization from client, while conducting Black box </a:t>
            </a:r>
            <a:r>
              <a:rPr lang="en-US" sz="1000" dirty="0" err="1">
                <a:latin typeface="Century Gothic" panose="020B0502020202020204" pitchFamily="34" charset="0"/>
              </a:rPr>
              <a:t>pentest</a:t>
            </a:r>
            <a:r>
              <a:rPr lang="en-US" sz="1000" dirty="0">
                <a:latin typeface="Century Gothic" panose="020B0502020202020204" pitchFamily="34" charset="0"/>
              </a:rPr>
              <a:t> in </a:t>
            </a:r>
            <a:r>
              <a:rPr lang="en-US" sz="1000" dirty="0" err="1">
                <a:latin typeface="Century Gothic" panose="020B0502020202020204" pitchFamily="34" charset="0"/>
              </a:rPr>
              <a:t>ine</a:t>
            </a:r>
            <a:r>
              <a:rPr lang="en-US" sz="1000" dirty="0">
                <a:latin typeface="Century Gothic" panose="020B0502020202020204" pitchFamily="34" charset="0"/>
              </a:rPr>
              <a:t> internal environment. Our team only requires a network access (whether restricted or unrestricted), and start testing from that point;</a:t>
            </a:r>
          </a:p>
          <a:p>
            <a:pPr marL="171450" indent="-171450" algn="just">
              <a:lnSpc>
                <a:spcPct val="150000"/>
              </a:lnSpc>
              <a:buFont typeface="Arial" panose="020B0604020202020204" pitchFamily="34" charset="0"/>
              <a:buChar char="•"/>
            </a:pPr>
            <a:r>
              <a:rPr lang="en-US" sz="1000" dirty="0">
                <a:latin typeface="Century Gothic" panose="020B0502020202020204" pitchFamily="34" charset="0"/>
              </a:rPr>
              <a:t>If there is any trouble required during the internal network connectivity or Team failed to connect directly in the internal environment, our team send an email regarding they were unable to access in the network and requires Network reachability.</a:t>
            </a:r>
          </a:p>
          <a:p>
            <a:pPr marL="171450" indent="-171450" algn="just">
              <a:lnSpc>
                <a:spcPct val="150000"/>
              </a:lnSpc>
              <a:buFont typeface="Arial" panose="020B0604020202020204" pitchFamily="34" charset="0"/>
              <a:buChar char="•"/>
            </a:pPr>
            <a:r>
              <a:rPr lang="en-US" sz="1000" dirty="0">
                <a:latin typeface="Century Gothic" panose="020B0502020202020204" pitchFamily="34" charset="0"/>
              </a:rPr>
              <a:t>As soon as the network reachability achieved our testing starts from:</a:t>
            </a:r>
          </a:p>
          <a:p>
            <a:pPr marL="601264" lvl="1" indent="-171450" algn="just">
              <a:lnSpc>
                <a:spcPct val="150000"/>
              </a:lnSpc>
              <a:buFont typeface="Arial" panose="020B0604020202020204" pitchFamily="34" charset="0"/>
              <a:buChar char="•"/>
            </a:pPr>
            <a:r>
              <a:rPr lang="en-US" sz="1000" dirty="0">
                <a:latin typeface="Century Gothic" panose="020B0502020202020204" pitchFamily="34" charset="0"/>
              </a:rPr>
              <a:t>Host Discovery</a:t>
            </a:r>
          </a:p>
          <a:p>
            <a:pPr marL="601264" lvl="1" indent="-171450" algn="just">
              <a:lnSpc>
                <a:spcPct val="150000"/>
              </a:lnSpc>
              <a:buFont typeface="Arial" panose="020B0604020202020204" pitchFamily="34" charset="0"/>
              <a:buChar char="•"/>
            </a:pPr>
            <a:r>
              <a:rPr lang="en-US" sz="1000" dirty="0">
                <a:latin typeface="Century Gothic" panose="020B0502020202020204" pitchFamily="34" charset="0"/>
              </a:rPr>
              <a:t>Enumeration</a:t>
            </a:r>
          </a:p>
          <a:p>
            <a:pPr marL="601264" lvl="1" indent="-171450" algn="just">
              <a:lnSpc>
                <a:spcPct val="150000"/>
              </a:lnSpc>
              <a:buFont typeface="Arial" panose="020B0604020202020204" pitchFamily="34" charset="0"/>
              <a:buChar char="•"/>
            </a:pPr>
            <a:r>
              <a:rPr lang="en-US" sz="1000" dirty="0">
                <a:latin typeface="Century Gothic" panose="020B0502020202020204" pitchFamily="34" charset="0"/>
              </a:rPr>
              <a:t>Scanning</a:t>
            </a:r>
          </a:p>
          <a:p>
            <a:pPr marL="601264" lvl="1" indent="-171450" algn="just">
              <a:lnSpc>
                <a:spcPct val="150000"/>
              </a:lnSpc>
              <a:buFont typeface="Arial" panose="020B0604020202020204" pitchFamily="34" charset="0"/>
              <a:buChar char="•"/>
            </a:pPr>
            <a:r>
              <a:rPr lang="en-US" sz="1000" dirty="0">
                <a:latin typeface="Century Gothic" panose="020B0502020202020204" pitchFamily="34" charset="0"/>
              </a:rPr>
              <a:t>Vulnerability Identification and Verification</a:t>
            </a:r>
          </a:p>
          <a:p>
            <a:pPr marL="601264" lvl="1" indent="-171450" algn="just">
              <a:lnSpc>
                <a:spcPct val="150000"/>
              </a:lnSpc>
              <a:buFont typeface="Arial" panose="020B0604020202020204" pitchFamily="34" charset="0"/>
              <a:buChar char="•"/>
            </a:pPr>
            <a:r>
              <a:rPr lang="en-US" sz="1000" dirty="0">
                <a:latin typeface="Century Gothic" panose="020B0502020202020204" pitchFamily="34" charset="0"/>
              </a:rPr>
              <a:t>Exploitation (if approved by the client)</a:t>
            </a:r>
          </a:p>
          <a:p>
            <a:pPr marL="601264" lvl="1" indent="-171450" algn="just">
              <a:lnSpc>
                <a:spcPct val="150000"/>
              </a:lnSpc>
              <a:buFont typeface="Arial" panose="020B0604020202020204" pitchFamily="34" charset="0"/>
              <a:buChar char="•"/>
            </a:pPr>
            <a:r>
              <a:rPr lang="en-US" sz="1000" dirty="0">
                <a:latin typeface="Century Gothic" panose="020B0502020202020204" pitchFamily="34" charset="0"/>
              </a:rPr>
              <a:t>Draft Observations </a:t>
            </a:r>
          </a:p>
          <a:p>
            <a:pPr marL="601264" lvl="1" indent="-171450" algn="just">
              <a:lnSpc>
                <a:spcPct val="150000"/>
              </a:lnSpc>
              <a:buFont typeface="Arial" panose="020B0604020202020204" pitchFamily="34" charset="0"/>
              <a:buChar char="•"/>
            </a:pPr>
            <a:r>
              <a:rPr lang="en-US" sz="1000" dirty="0">
                <a:latin typeface="Century Gothic" panose="020B0502020202020204" pitchFamily="34" charset="0"/>
              </a:rPr>
              <a:t>Discussion on Draft Observations with relevant stake holders</a:t>
            </a:r>
          </a:p>
          <a:p>
            <a:pPr marL="601264" lvl="1" indent="-171450" algn="just">
              <a:lnSpc>
                <a:spcPct val="150000"/>
              </a:lnSpc>
              <a:buFont typeface="Arial" panose="020B0604020202020204" pitchFamily="34" charset="0"/>
              <a:buChar char="•"/>
            </a:pPr>
            <a:r>
              <a:rPr lang="en-US" sz="1000" dirty="0">
                <a:latin typeface="Century Gothic" panose="020B0502020202020204" pitchFamily="34" charset="0"/>
              </a:rPr>
              <a:t>Report submission</a:t>
            </a:r>
          </a:p>
          <a:p>
            <a:pPr marL="171450" indent="-171450" algn="just">
              <a:lnSpc>
                <a:spcPct val="150000"/>
              </a:lnSpc>
              <a:buFont typeface="Arial" panose="020B0604020202020204" pitchFamily="34" charset="0"/>
              <a:buChar char="•"/>
            </a:pPr>
            <a:endParaRPr lang="en-US" sz="1000" dirty="0">
              <a:latin typeface="Century Gothic" panose="020B0502020202020204" pitchFamily="34" charset="0"/>
            </a:endParaRPr>
          </a:p>
          <a:p>
            <a:pPr marL="228600" indent="-228600" algn="just">
              <a:lnSpc>
                <a:spcPct val="150000"/>
              </a:lnSpc>
              <a:buFont typeface="+mj-lt"/>
              <a:buAutoNum type="arabicPeriod"/>
            </a:pPr>
            <a:endParaRPr lang="en-US" sz="1000" dirty="0">
              <a:latin typeface="Century Gothic" panose="020B0502020202020204" pitchFamily="34" charset="0"/>
            </a:endParaRPr>
          </a:p>
        </p:txBody>
      </p:sp>
    </p:spTree>
    <p:extLst>
      <p:ext uri="{BB962C8B-B14F-4D97-AF65-F5344CB8AC3E}">
        <p14:creationId xmlns:p14="http://schemas.microsoft.com/office/powerpoint/2010/main" val="42488525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5499" y="372194"/>
            <a:ext cx="8838951" cy="430887"/>
          </a:xfrm>
        </p:spPr>
        <p:txBody>
          <a:bodyPr>
            <a:normAutofit fontScale="90000"/>
          </a:bodyPr>
          <a:lstStyle/>
          <a:p>
            <a:r>
              <a:rPr lang="en-US" sz="2800" b="1" dirty="0"/>
              <a:t>VA/PT – WHITE box Approach</a:t>
            </a:r>
          </a:p>
        </p:txBody>
      </p:sp>
      <p:sp>
        <p:nvSpPr>
          <p:cNvPr id="3" name="Rectangle 2"/>
          <p:cNvSpPr/>
          <p:nvPr/>
        </p:nvSpPr>
        <p:spPr>
          <a:xfrm>
            <a:off x="732734" y="1119006"/>
            <a:ext cx="8848588" cy="4489691"/>
          </a:xfrm>
          <a:prstGeom prst="rect">
            <a:avLst/>
          </a:prstGeom>
        </p:spPr>
        <p:txBody>
          <a:bodyPr wrap="square">
            <a:spAutoFit/>
          </a:bodyPr>
          <a:lstStyle/>
          <a:p>
            <a:pPr algn="just">
              <a:lnSpc>
                <a:spcPct val="150000"/>
              </a:lnSpc>
            </a:pPr>
            <a:r>
              <a:rPr lang="en-US" sz="1000" dirty="0">
                <a:latin typeface="Century Gothic" panose="020B0502020202020204" pitchFamily="34" charset="0"/>
              </a:rPr>
              <a:t>The objective of White box penetration testing has two primary goals:</a:t>
            </a:r>
          </a:p>
          <a:p>
            <a:pPr marL="228600" indent="-228600" algn="just">
              <a:lnSpc>
                <a:spcPct val="150000"/>
              </a:lnSpc>
              <a:buFont typeface="+mj-lt"/>
              <a:buAutoNum type="arabicPeriod"/>
            </a:pPr>
            <a:r>
              <a:rPr lang="en-US" sz="1000" dirty="0">
                <a:latin typeface="Century Gothic" panose="020B0502020202020204" pitchFamily="34" charset="0"/>
              </a:rPr>
              <a:t>To Make sure whether an authenticated user can access and exploit the system security and </a:t>
            </a:r>
            <a:r>
              <a:rPr lang="en-US" sz="1000" dirty="0" err="1">
                <a:latin typeface="Century Gothic" panose="020B0502020202020204" pitchFamily="34" charset="0"/>
              </a:rPr>
              <a:t>priviledges</a:t>
            </a:r>
            <a:r>
              <a:rPr lang="en-US" sz="1000" dirty="0">
                <a:latin typeface="Century Gothic" panose="020B0502020202020204" pitchFamily="34" charset="0"/>
              </a:rPr>
              <a:t>’</a:t>
            </a:r>
          </a:p>
          <a:p>
            <a:pPr marL="228600" indent="-228600" algn="just">
              <a:lnSpc>
                <a:spcPct val="150000"/>
              </a:lnSpc>
              <a:buFont typeface="+mj-lt"/>
              <a:buAutoNum type="arabicPeriod"/>
            </a:pPr>
            <a:r>
              <a:rPr lang="en-US" sz="1000" dirty="0">
                <a:latin typeface="Century Gothic" panose="020B0502020202020204" pitchFamily="34" charset="0"/>
              </a:rPr>
              <a:t>To ensure security controls and servers in terms of security controls are actively working and hardened or requires improvement.</a:t>
            </a:r>
          </a:p>
          <a:p>
            <a:pPr algn="just">
              <a:lnSpc>
                <a:spcPct val="150000"/>
              </a:lnSpc>
            </a:pPr>
            <a:endParaRPr lang="en-US" sz="1000" dirty="0">
              <a:latin typeface="Century Gothic" panose="020B0502020202020204" pitchFamily="34" charset="0"/>
            </a:endParaRPr>
          </a:p>
          <a:p>
            <a:pPr algn="just">
              <a:lnSpc>
                <a:spcPct val="150000"/>
              </a:lnSpc>
            </a:pPr>
            <a:r>
              <a:rPr lang="en-US" sz="1000" dirty="0">
                <a:latin typeface="Century Gothic" panose="020B0502020202020204" pitchFamily="34" charset="0"/>
              </a:rPr>
              <a:t>Following are the approach which virtual security utilizes while conducting White Box penetration testing:</a:t>
            </a:r>
          </a:p>
          <a:p>
            <a:pPr algn="just">
              <a:lnSpc>
                <a:spcPct val="150000"/>
              </a:lnSpc>
            </a:pPr>
            <a:endParaRPr lang="en-US" sz="1000" dirty="0">
              <a:latin typeface="Century Gothic" panose="020B0502020202020204" pitchFamily="34" charset="0"/>
            </a:endParaRPr>
          </a:p>
          <a:p>
            <a:pPr marL="228600" indent="-228600" algn="just">
              <a:lnSpc>
                <a:spcPct val="150000"/>
              </a:lnSpc>
              <a:buFont typeface="+mj-lt"/>
              <a:buAutoNum type="arabicPeriod"/>
            </a:pPr>
            <a:r>
              <a:rPr lang="en-US" sz="1050" b="1" dirty="0">
                <a:solidFill>
                  <a:srgbClr val="002060"/>
                </a:solidFill>
                <a:latin typeface="Century Gothic" panose="020B0502020202020204" pitchFamily="34" charset="0"/>
              </a:rPr>
              <a:t>External penetration testing</a:t>
            </a:r>
          </a:p>
          <a:p>
            <a:pPr algn="just">
              <a:lnSpc>
                <a:spcPct val="150000"/>
              </a:lnSpc>
            </a:pPr>
            <a:r>
              <a:rPr lang="en-US" sz="1000" dirty="0">
                <a:latin typeface="Century Gothic" panose="020B0502020202020204" pitchFamily="34" charset="0"/>
              </a:rPr>
              <a:t>Our white Box vulnerability Assessment &amp; penetration testing approach includes:</a:t>
            </a:r>
          </a:p>
          <a:p>
            <a:pPr marL="171450" indent="-171450" algn="just">
              <a:lnSpc>
                <a:spcPct val="150000"/>
              </a:lnSpc>
              <a:buFont typeface="Arial" panose="020B0604020202020204" pitchFamily="34" charset="0"/>
              <a:buChar char="•"/>
            </a:pPr>
            <a:r>
              <a:rPr lang="en-US" sz="1000" dirty="0">
                <a:latin typeface="Century Gothic" panose="020B0502020202020204" pitchFamily="34" charset="0"/>
              </a:rPr>
              <a:t>Getting List of IP Addresses / Domain names / URL’s from client;</a:t>
            </a:r>
          </a:p>
          <a:p>
            <a:pPr marL="171450" indent="-171450" algn="just">
              <a:lnSpc>
                <a:spcPct val="150000"/>
              </a:lnSpc>
              <a:buFont typeface="Arial" panose="020B0604020202020204" pitchFamily="34" charset="0"/>
              <a:buChar char="•"/>
            </a:pPr>
            <a:r>
              <a:rPr lang="en-US" sz="1000" dirty="0">
                <a:latin typeface="Century Gothic" panose="020B0502020202020204" pitchFamily="34" charset="0"/>
              </a:rPr>
              <a:t>Receive dummy credentials for assessing web/mobile applications and servers;</a:t>
            </a:r>
          </a:p>
          <a:p>
            <a:pPr marL="171450" indent="-171450" algn="just">
              <a:lnSpc>
                <a:spcPct val="150000"/>
              </a:lnSpc>
              <a:buFont typeface="Arial" panose="020B0604020202020204" pitchFamily="34" charset="0"/>
              <a:buChar char="•"/>
            </a:pPr>
            <a:r>
              <a:rPr lang="en-US" sz="1000" dirty="0">
                <a:latin typeface="Century Gothic" panose="020B0502020202020204" pitchFamily="34" charset="0"/>
              </a:rPr>
              <a:t>Requires approval and authorization from client, while conducting white box </a:t>
            </a:r>
            <a:r>
              <a:rPr lang="en-US" sz="1000" dirty="0" err="1">
                <a:latin typeface="Century Gothic" panose="020B0502020202020204" pitchFamily="34" charset="0"/>
              </a:rPr>
              <a:t>pentest</a:t>
            </a:r>
            <a:r>
              <a:rPr lang="en-US" sz="1000" dirty="0">
                <a:latin typeface="Century Gothic" panose="020B0502020202020204" pitchFamily="34" charset="0"/>
              </a:rPr>
              <a:t> virtual security provides its Static Public IP Address to ensure that an authenticated </a:t>
            </a:r>
            <a:r>
              <a:rPr lang="en-US" sz="1000" dirty="0" err="1">
                <a:latin typeface="Century Gothic" panose="020B0502020202020204" pitchFamily="34" charset="0"/>
              </a:rPr>
              <a:t>pentest</a:t>
            </a:r>
            <a:r>
              <a:rPr lang="en-US" sz="1000" dirty="0">
                <a:latin typeface="Century Gothic" panose="020B0502020202020204" pitchFamily="34" charset="0"/>
              </a:rPr>
              <a:t> activity is being conducted from their IP Address.</a:t>
            </a:r>
          </a:p>
          <a:p>
            <a:pPr marL="171450" indent="-171450" algn="just">
              <a:lnSpc>
                <a:spcPct val="150000"/>
              </a:lnSpc>
              <a:buFont typeface="Arial" panose="020B0604020202020204" pitchFamily="34" charset="0"/>
              <a:buChar char="•"/>
            </a:pPr>
            <a:r>
              <a:rPr lang="en-US" sz="1000" dirty="0">
                <a:latin typeface="Century Gothic" panose="020B0502020202020204" pitchFamily="34" charset="0"/>
              </a:rPr>
              <a:t>The scope of work in White Box penetration testing is finalized before the activity has been initiated, and the assessment is carried out against the defined scope of work;</a:t>
            </a:r>
          </a:p>
          <a:p>
            <a:pPr marL="171450" indent="-171450" algn="just">
              <a:lnSpc>
                <a:spcPct val="150000"/>
              </a:lnSpc>
              <a:buFont typeface="Arial" panose="020B0604020202020204" pitchFamily="34" charset="0"/>
              <a:buChar char="•"/>
            </a:pPr>
            <a:r>
              <a:rPr lang="en-US" sz="1000" dirty="0">
                <a:latin typeface="Century Gothic" panose="020B0502020202020204" pitchFamily="34" charset="0"/>
              </a:rPr>
              <a:t>Information including Infrastructure connectivity, network diagram, host addresses, domain names, URL’s, credentials, and testing environment is provided by the client.</a:t>
            </a:r>
          </a:p>
          <a:p>
            <a:pPr marL="171450" indent="-171450" algn="just">
              <a:lnSpc>
                <a:spcPct val="150000"/>
              </a:lnSpc>
              <a:buFont typeface="Arial" panose="020B0604020202020204" pitchFamily="34" charset="0"/>
              <a:buChar char="•"/>
            </a:pPr>
            <a:r>
              <a:rPr lang="en-US" sz="1000" dirty="0">
                <a:latin typeface="Century Gothic" panose="020B0502020202020204" pitchFamily="34" charset="0"/>
              </a:rPr>
              <a:t>The activity time, date, day is being informed and communicated to the point of contact nominated from client side.</a:t>
            </a:r>
          </a:p>
          <a:p>
            <a:pPr marL="171450" indent="-171450" algn="just">
              <a:lnSpc>
                <a:spcPct val="150000"/>
              </a:lnSpc>
              <a:buFont typeface="Arial" panose="020B0604020202020204" pitchFamily="34" charset="0"/>
              <a:buChar char="•"/>
            </a:pPr>
            <a:endParaRPr lang="en-US" sz="1000" dirty="0">
              <a:latin typeface="Century Gothic" panose="020B0502020202020204" pitchFamily="34" charset="0"/>
            </a:endParaRPr>
          </a:p>
          <a:p>
            <a:pPr marL="228600" indent="-228600" algn="just">
              <a:lnSpc>
                <a:spcPct val="150000"/>
              </a:lnSpc>
              <a:buFont typeface="+mj-lt"/>
              <a:buAutoNum type="arabicPeriod"/>
            </a:pPr>
            <a:endParaRPr lang="en-US" sz="1000" dirty="0">
              <a:latin typeface="Century Gothic" panose="020B0502020202020204" pitchFamily="34" charset="0"/>
            </a:endParaRPr>
          </a:p>
        </p:txBody>
      </p:sp>
    </p:spTree>
    <p:extLst>
      <p:ext uri="{BB962C8B-B14F-4D97-AF65-F5344CB8AC3E}">
        <p14:creationId xmlns:p14="http://schemas.microsoft.com/office/powerpoint/2010/main" val="38619812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5499" y="372194"/>
            <a:ext cx="8838951" cy="430887"/>
          </a:xfrm>
        </p:spPr>
        <p:txBody>
          <a:bodyPr>
            <a:normAutofit fontScale="90000"/>
          </a:bodyPr>
          <a:lstStyle/>
          <a:p>
            <a:r>
              <a:rPr lang="en-US" sz="2800" b="1" dirty="0"/>
              <a:t>VA/PT – White box Approach</a:t>
            </a:r>
          </a:p>
        </p:txBody>
      </p:sp>
      <p:sp>
        <p:nvSpPr>
          <p:cNvPr id="3" name="Rectangle 2"/>
          <p:cNvSpPr/>
          <p:nvPr/>
        </p:nvSpPr>
        <p:spPr>
          <a:xfrm>
            <a:off x="732734" y="1119006"/>
            <a:ext cx="8848588" cy="3335528"/>
          </a:xfrm>
          <a:prstGeom prst="rect">
            <a:avLst/>
          </a:prstGeom>
        </p:spPr>
        <p:txBody>
          <a:bodyPr wrap="square">
            <a:spAutoFit/>
          </a:bodyPr>
          <a:lstStyle/>
          <a:p>
            <a:pPr marL="228600" indent="-228600" algn="just">
              <a:lnSpc>
                <a:spcPct val="150000"/>
              </a:lnSpc>
              <a:buFont typeface="+mj-lt"/>
              <a:buAutoNum type="arabicPeriod"/>
            </a:pPr>
            <a:r>
              <a:rPr lang="en-US" sz="1050" b="1" dirty="0">
                <a:solidFill>
                  <a:srgbClr val="002060"/>
                </a:solidFill>
                <a:latin typeface="Century Gothic" panose="020B0502020202020204" pitchFamily="34" charset="0"/>
              </a:rPr>
              <a:t>Internal penetration testing</a:t>
            </a:r>
          </a:p>
          <a:p>
            <a:pPr marL="171450" indent="-171450" algn="just">
              <a:lnSpc>
                <a:spcPct val="150000"/>
              </a:lnSpc>
              <a:buFont typeface="Arial" panose="020B0604020202020204" pitchFamily="34" charset="0"/>
              <a:buChar char="•"/>
            </a:pPr>
            <a:r>
              <a:rPr lang="en-US" sz="1000" dirty="0">
                <a:latin typeface="Century Gothic" panose="020B0502020202020204" pitchFamily="34" charset="0"/>
              </a:rPr>
              <a:t>Requires approval and authorization from client, while conducting White box </a:t>
            </a:r>
            <a:r>
              <a:rPr lang="en-US" sz="1000" dirty="0" err="1">
                <a:latin typeface="Century Gothic" panose="020B0502020202020204" pitchFamily="34" charset="0"/>
              </a:rPr>
              <a:t>pentest</a:t>
            </a:r>
            <a:r>
              <a:rPr lang="en-US" sz="1000" dirty="0">
                <a:latin typeface="Century Gothic" panose="020B0502020202020204" pitchFamily="34" charset="0"/>
              </a:rPr>
              <a:t> in internal environment. Our team requires unrestricted network access by providing our System IP Address, MAC Address and Hostname if required by the client;</a:t>
            </a:r>
          </a:p>
          <a:p>
            <a:pPr marL="171450" indent="-171450" algn="just">
              <a:lnSpc>
                <a:spcPct val="150000"/>
              </a:lnSpc>
              <a:buFont typeface="Arial" panose="020B0604020202020204" pitchFamily="34" charset="0"/>
              <a:buChar char="•"/>
            </a:pPr>
            <a:r>
              <a:rPr lang="en-US" sz="1000" dirty="0">
                <a:latin typeface="Century Gothic" panose="020B0502020202020204" pitchFamily="34" charset="0"/>
              </a:rPr>
              <a:t>Testing credentials, whitelisting of IP Address in firewall and other devices is done by the client. </a:t>
            </a:r>
          </a:p>
          <a:p>
            <a:pPr marL="171450" indent="-171450" algn="just">
              <a:lnSpc>
                <a:spcPct val="150000"/>
              </a:lnSpc>
              <a:buFont typeface="Arial" panose="020B0604020202020204" pitchFamily="34" charset="0"/>
              <a:buChar char="•"/>
            </a:pPr>
            <a:r>
              <a:rPr lang="en-US" sz="1000" dirty="0">
                <a:latin typeface="Century Gothic" panose="020B0502020202020204" pitchFamily="34" charset="0"/>
              </a:rPr>
              <a:t>As soon as the network reachability achieved our testing starts from:</a:t>
            </a:r>
          </a:p>
          <a:p>
            <a:pPr marL="601264" lvl="1" indent="-171450" algn="just">
              <a:lnSpc>
                <a:spcPct val="150000"/>
              </a:lnSpc>
              <a:buFont typeface="Arial" panose="020B0604020202020204" pitchFamily="34" charset="0"/>
              <a:buChar char="•"/>
            </a:pPr>
            <a:r>
              <a:rPr lang="en-US" sz="1000" dirty="0">
                <a:latin typeface="Century Gothic" panose="020B0502020202020204" pitchFamily="34" charset="0"/>
              </a:rPr>
              <a:t>Enumeration (In Scope Inventory)</a:t>
            </a:r>
          </a:p>
          <a:p>
            <a:pPr marL="601264" lvl="1" indent="-171450" algn="just">
              <a:lnSpc>
                <a:spcPct val="150000"/>
              </a:lnSpc>
              <a:buFont typeface="Arial" panose="020B0604020202020204" pitchFamily="34" charset="0"/>
              <a:buChar char="•"/>
            </a:pPr>
            <a:r>
              <a:rPr lang="en-US" sz="1000" dirty="0">
                <a:latin typeface="Century Gothic" panose="020B0502020202020204" pitchFamily="34" charset="0"/>
              </a:rPr>
              <a:t>Scanning (In Scope Inventory)</a:t>
            </a:r>
          </a:p>
          <a:p>
            <a:pPr marL="601264" lvl="1" indent="-171450" algn="just">
              <a:lnSpc>
                <a:spcPct val="150000"/>
              </a:lnSpc>
              <a:buFont typeface="Arial" panose="020B0604020202020204" pitchFamily="34" charset="0"/>
              <a:buChar char="•"/>
            </a:pPr>
            <a:r>
              <a:rPr lang="en-US" sz="1000" dirty="0">
                <a:latin typeface="Century Gothic" panose="020B0502020202020204" pitchFamily="34" charset="0"/>
              </a:rPr>
              <a:t>Vulnerability Identification and Verification</a:t>
            </a:r>
          </a:p>
          <a:p>
            <a:pPr marL="601264" lvl="1" indent="-171450" algn="just">
              <a:lnSpc>
                <a:spcPct val="150000"/>
              </a:lnSpc>
              <a:buFont typeface="Arial" panose="020B0604020202020204" pitchFamily="34" charset="0"/>
              <a:buChar char="•"/>
            </a:pPr>
            <a:r>
              <a:rPr lang="en-US" sz="1000" dirty="0">
                <a:latin typeface="Century Gothic" panose="020B0502020202020204" pitchFamily="34" charset="0"/>
              </a:rPr>
              <a:t>Exploitation (if approved by the client)</a:t>
            </a:r>
          </a:p>
          <a:p>
            <a:pPr marL="601264" lvl="1" indent="-171450" algn="just">
              <a:lnSpc>
                <a:spcPct val="150000"/>
              </a:lnSpc>
              <a:buFont typeface="Arial" panose="020B0604020202020204" pitchFamily="34" charset="0"/>
              <a:buChar char="•"/>
            </a:pPr>
            <a:r>
              <a:rPr lang="en-US" sz="1000" dirty="0">
                <a:latin typeface="Century Gothic" panose="020B0502020202020204" pitchFamily="34" charset="0"/>
              </a:rPr>
              <a:t>Draft Observations </a:t>
            </a:r>
          </a:p>
          <a:p>
            <a:pPr marL="601264" lvl="1" indent="-171450" algn="just">
              <a:lnSpc>
                <a:spcPct val="150000"/>
              </a:lnSpc>
              <a:buFont typeface="Arial" panose="020B0604020202020204" pitchFamily="34" charset="0"/>
              <a:buChar char="•"/>
            </a:pPr>
            <a:r>
              <a:rPr lang="en-US" sz="1000" dirty="0">
                <a:latin typeface="Century Gothic" panose="020B0502020202020204" pitchFamily="34" charset="0"/>
              </a:rPr>
              <a:t>Discussion on Draft Observations with relevant stake holders</a:t>
            </a:r>
          </a:p>
          <a:p>
            <a:pPr marL="601264" lvl="1" indent="-171450" algn="just">
              <a:lnSpc>
                <a:spcPct val="150000"/>
              </a:lnSpc>
              <a:buFont typeface="Arial" panose="020B0604020202020204" pitchFamily="34" charset="0"/>
              <a:buChar char="•"/>
            </a:pPr>
            <a:r>
              <a:rPr lang="en-US" sz="1000" dirty="0">
                <a:latin typeface="Century Gothic" panose="020B0502020202020204" pitchFamily="34" charset="0"/>
              </a:rPr>
              <a:t>Report submission</a:t>
            </a:r>
          </a:p>
          <a:p>
            <a:pPr marL="171450" indent="-171450" algn="just">
              <a:lnSpc>
                <a:spcPct val="150000"/>
              </a:lnSpc>
              <a:buFont typeface="Arial" panose="020B0604020202020204" pitchFamily="34" charset="0"/>
              <a:buChar char="•"/>
            </a:pPr>
            <a:endParaRPr lang="en-US" sz="1000" dirty="0">
              <a:latin typeface="Century Gothic" panose="020B0502020202020204" pitchFamily="34" charset="0"/>
            </a:endParaRPr>
          </a:p>
          <a:p>
            <a:pPr marL="228600" indent="-228600" algn="just">
              <a:lnSpc>
                <a:spcPct val="150000"/>
              </a:lnSpc>
              <a:buFont typeface="+mj-lt"/>
              <a:buAutoNum type="arabicPeriod"/>
            </a:pPr>
            <a:endParaRPr lang="en-US" sz="1000" dirty="0">
              <a:latin typeface="Century Gothic" panose="020B0502020202020204" pitchFamily="34" charset="0"/>
            </a:endParaRPr>
          </a:p>
        </p:txBody>
      </p:sp>
    </p:spTree>
    <p:extLst>
      <p:ext uri="{BB962C8B-B14F-4D97-AF65-F5344CB8AC3E}">
        <p14:creationId xmlns:p14="http://schemas.microsoft.com/office/powerpoint/2010/main" val="30568887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5499" y="372194"/>
            <a:ext cx="8838951" cy="430887"/>
          </a:xfrm>
        </p:spPr>
        <p:txBody>
          <a:bodyPr>
            <a:normAutofit fontScale="90000"/>
          </a:bodyPr>
          <a:lstStyle/>
          <a:p>
            <a:r>
              <a:rPr lang="en-US" sz="2800" b="1" dirty="0"/>
              <a:t>VA/PT – GRAY box Approach</a:t>
            </a:r>
          </a:p>
        </p:txBody>
      </p:sp>
      <p:sp>
        <p:nvSpPr>
          <p:cNvPr id="3" name="Rectangle 2"/>
          <p:cNvSpPr/>
          <p:nvPr/>
        </p:nvSpPr>
        <p:spPr>
          <a:xfrm>
            <a:off x="732734" y="1119006"/>
            <a:ext cx="8848588" cy="4489691"/>
          </a:xfrm>
          <a:prstGeom prst="rect">
            <a:avLst/>
          </a:prstGeom>
        </p:spPr>
        <p:txBody>
          <a:bodyPr wrap="square">
            <a:spAutoFit/>
          </a:bodyPr>
          <a:lstStyle/>
          <a:p>
            <a:pPr algn="just">
              <a:lnSpc>
                <a:spcPct val="150000"/>
              </a:lnSpc>
            </a:pPr>
            <a:r>
              <a:rPr lang="en-US" sz="1000" dirty="0">
                <a:latin typeface="Century Gothic" panose="020B0502020202020204" pitchFamily="34" charset="0"/>
              </a:rPr>
              <a:t>The objective of Gray box penetration testing has two primary goals:</a:t>
            </a:r>
          </a:p>
          <a:p>
            <a:pPr marL="228600" indent="-228600" algn="just">
              <a:lnSpc>
                <a:spcPct val="150000"/>
              </a:lnSpc>
              <a:buFont typeface="+mj-lt"/>
              <a:buAutoNum type="arabicPeriod"/>
            </a:pPr>
            <a:r>
              <a:rPr lang="en-US" sz="1000" dirty="0">
                <a:latin typeface="Century Gothic" panose="020B0502020202020204" pitchFamily="34" charset="0"/>
              </a:rPr>
              <a:t>To ensure and find out possible ways whether an intruder can penetrate in the environment having a limited information of a network;</a:t>
            </a:r>
          </a:p>
          <a:p>
            <a:pPr marL="228600" indent="-228600" algn="just">
              <a:lnSpc>
                <a:spcPct val="150000"/>
              </a:lnSpc>
              <a:buFont typeface="+mj-lt"/>
              <a:buAutoNum type="arabicPeriod"/>
            </a:pPr>
            <a:r>
              <a:rPr lang="en-US" sz="1000" dirty="0">
                <a:latin typeface="Century Gothic" panose="020B0502020202020204" pitchFamily="34" charset="0"/>
              </a:rPr>
              <a:t>To ensure security controls and servers in terms of security controls are actively working and hardened or requires improvement.</a:t>
            </a:r>
          </a:p>
          <a:p>
            <a:pPr algn="just">
              <a:lnSpc>
                <a:spcPct val="150000"/>
              </a:lnSpc>
            </a:pPr>
            <a:endParaRPr lang="en-US" sz="1000" dirty="0">
              <a:latin typeface="Century Gothic" panose="020B0502020202020204" pitchFamily="34" charset="0"/>
            </a:endParaRPr>
          </a:p>
          <a:p>
            <a:pPr algn="just">
              <a:lnSpc>
                <a:spcPct val="150000"/>
              </a:lnSpc>
            </a:pPr>
            <a:r>
              <a:rPr lang="en-US" sz="1000" dirty="0">
                <a:latin typeface="Century Gothic" panose="020B0502020202020204" pitchFamily="34" charset="0"/>
              </a:rPr>
              <a:t>Following are the approach which virtual security utilizes while conducting Gray Box penetration testing:</a:t>
            </a:r>
          </a:p>
          <a:p>
            <a:pPr algn="just">
              <a:lnSpc>
                <a:spcPct val="150000"/>
              </a:lnSpc>
            </a:pPr>
            <a:endParaRPr lang="en-US" sz="1000" dirty="0">
              <a:latin typeface="Century Gothic" panose="020B0502020202020204" pitchFamily="34" charset="0"/>
            </a:endParaRPr>
          </a:p>
          <a:p>
            <a:pPr marL="228600" indent="-228600" algn="just">
              <a:lnSpc>
                <a:spcPct val="150000"/>
              </a:lnSpc>
              <a:buFont typeface="+mj-lt"/>
              <a:buAutoNum type="arabicPeriod"/>
            </a:pPr>
            <a:r>
              <a:rPr lang="en-US" sz="1050" b="1" dirty="0">
                <a:solidFill>
                  <a:srgbClr val="002060"/>
                </a:solidFill>
                <a:latin typeface="Century Gothic" panose="020B0502020202020204" pitchFamily="34" charset="0"/>
              </a:rPr>
              <a:t>External penetration testing</a:t>
            </a:r>
          </a:p>
          <a:p>
            <a:pPr algn="just">
              <a:lnSpc>
                <a:spcPct val="150000"/>
              </a:lnSpc>
            </a:pPr>
            <a:r>
              <a:rPr lang="en-US" sz="1000" dirty="0">
                <a:latin typeface="Century Gothic" panose="020B0502020202020204" pitchFamily="34" charset="0"/>
              </a:rPr>
              <a:t>Our Gray Box vulnerability Assessment &amp; penetration testing approach includes:</a:t>
            </a:r>
          </a:p>
          <a:p>
            <a:pPr marL="171450" indent="-171450" algn="just">
              <a:lnSpc>
                <a:spcPct val="150000"/>
              </a:lnSpc>
              <a:buFont typeface="Arial" panose="020B0604020202020204" pitchFamily="34" charset="0"/>
              <a:buChar char="•"/>
            </a:pPr>
            <a:r>
              <a:rPr lang="en-US" sz="1000" dirty="0">
                <a:latin typeface="Century Gothic" panose="020B0502020202020204" pitchFamily="34" charset="0"/>
              </a:rPr>
              <a:t>Getting List of either IP Addresses / Domain names / or URL’s from client;</a:t>
            </a:r>
          </a:p>
          <a:p>
            <a:pPr marL="171450" indent="-171450" algn="just">
              <a:lnSpc>
                <a:spcPct val="150000"/>
              </a:lnSpc>
              <a:buFont typeface="Arial" panose="020B0604020202020204" pitchFamily="34" charset="0"/>
              <a:buChar char="•"/>
            </a:pPr>
            <a:r>
              <a:rPr lang="en-US" sz="1000" dirty="0">
                <a:latin typeface="Century Gothic" panose="020B0502020202020204" pitchFamily="34" charset="0"/>
              </a:rPr>
              <a:t>Receive dummy credentials for assessing web/mobile applications and servers (if possible);</a:t>
            </a:r>
          </a:p>
          <a:p>
            <a:pPr marL="171450" indent="-171450" algn="just">
              <a:lnSpc>
                <a:spcPct val="150000"/>
              </a:lnSpc>
              <a:buFont typeface="Arial" panose="020B0604020202020204" pitchFamily="34" charset="0"/>
              <a:buChar char="•"/>
            </a:pPr>
            <a:r>
              <a:rPr lang="en-US" sz="1000" dirty="0">
                <a:latin typeface="Century Gothic" panose="020B0502020202020204" pitchFamily="34" charset="0"/>
              </a:rPr>
              <a:t>Requires approval and authorization from client, while conducting white box </a:t>
            </a:r>
            <a:r>
              <a:rPr lang="en-US" sz="1000" dirty="0" err="1">
                <a:latin typeface="Century Gothic" panose="020B0502020202020204" pitchFamily="34" charset="0"/>
              </a:rPr>
              <a:t>pentest</a:t>
            </a:r>
            <a:r>
              <a:rPr lang="en-US" sz="1000" dirty="0">
                <a:latin typeface="Century Gothic" panose="020B0502020202020204" pitchFamily="34" charset="0"/>
              </a:rPr>
              <a:t> virtual security provides its Static Public IP Address to ensure that an authenticated </a:t>
            </a:r>
            <a:r>
              <a:rPr lang="en-US" sz="1000" dirty="0" err="1">
                <a:latin typeface="Century Gothic" panose="020B0502020202020204" pitchFamily="34" charset="0"/>
              </a:rPr>
              <a:t>pentest</a:t>
            </a:r>
            <a:r>
              <a:rPr lang="en-US" sz="1000" dirty="0">
                <a:latin typeface="Century Gothic" panose="020B0502020202020204" pitchFamily="34" charset="0"/>
              </a:rPr>
              <a:t> activity is being conducted from their IP Address.</a:t>
            </a:r>
          </a:p>
          <a:p>
            <a:pPr marL="171450" indent="-171450" algn="just">
              <a:lnSpc>
                <a:spcPct val="150000"/>
              </a:lnSpc>
              <a:buFont typeface="Arial" panose="020B0604020202020204" pitchFamily="34" charset="0"/>
              <a:buChar char="•"/>
            </a:pPr>
            <a:r>
              <a:rPr lang="en-US" sz="1000" dirty="0">
                <a:latin typeface="Century Gothic" panose="020B0502020202020204" pitchFamily="34" charset="0"/>
              </a:rPr>
              <a:t>The scope of work in Gray  Box penetration testing is finalized before the activity has been initiated, and the assessment is carried out against the defined scope of work;</a:t>
            </a:r>
          </a:p>
          <a:p>
            <a:pPr marL="171450" indent="-171450" algn="just">
              <a:lnSpc>
                <a:spcPct val="150000"/>
              </a:lnSpc>
              <a:buFont typeface="Arial" panose="020B0604020202020204" pitchFamily="34" charset="0"/>
              <a:buChar char="•"/>
            </a:pPr>
            <a:r>
              <a:rPr lang="en-US" sz="1000" dirty="0">
                <a:latin typeface="Century Gothic" panose="020B0502020202020204" pitchFamily="34" charset="0"/>
              </a:rPr>
              <a:t>Information including Infrastructure connectivity, network diagram, host addresses, domain names, URL’s, credentials, and testing environment is provided by the client (If possible);</a:t>
            </a:r>
          </a:p>
          <a:p>
            <a:pPr marL="171450" indent="-171450" algn="just">
              <a:lnSpc>
                <a:spcPct val="150000"/>
              </a:lnSpc>
              <a:buFont typeface="Arial" panose="020B0604020202020204" pitchFamily="34" charset="0"/>
              <a:buChar char="•"/>
            </a:pPr>
            <a:r>
              <a:rPr lang="en-US" sz="1000" dirty="0">
                <a:latin typeface="Century Gothic" panose="020B0502020202020204" pitchFamily="34" charset="0"/>
              </a:rPr>
              <a:t>The activity time, date, day is being informed and communicated to the point of contact nominated from client side.</a:t>
            </a:r>
          </a:p>
          <a:p>
            <a:pPr marL="171450" indent="-171450" algn="just">
              <a:lnSpc>
                <a:spcPct val="150000"/>
              </a:lnSpc>
              <a:buFont typeface="Arial" panose="020B0604020202020204" pitchFamily="34" charset="0"/>
              <a:buChar char="•"/>
            </a:pPr>
            <a:endParaRPr lang="en-US" sz="1000" dirty="0">
              <a:latin typeface="Century Gothic" panose="020B0502020202020204" pitchFamily="34" charset="0"/>
            </a:endParaRPr>
          </a:p>
          <a:p>
            <a:pPr marL="228600" indent="-228600" algn="just">
              <a:lnSpc>
                <a:spcPct val="150000"/>
              </a:lnSpc>
              <a:buFont typeface="+mj-lt"/>
              <a:buAutoNum type="arabicPeriod"/>
            </a:pPr>
            <a:endParaRPr lang="en-US" sz="1000" dirty="0">
              <a:latin typeface="Century Gothic" panose="020B0502020202020204" pitchFamily="34" charset="0"/>
            </a:endParaRPr>
          </a:p>
        </p:txBody>
      </p:sp>
    </p:spTree>
    <p:extLst>
      <p:ext uri="{BB962C8B-B14F-4D97-AF65-F5344CB8AC3E}">
        <p14:creationId xmlns:p14="http://schemas.microsoft.com/office/powerpoint/2010/main" val="16499869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5499" y="372194"/>
            <a:ext cx="8838951" cy="430887"/>
          </a:xfrm>
        </p:spPr>
        <p:txBody>
          <a:bodyPr>
            <a:normAutofit fontScale="90000"/>
          </a:bodyPr>
          <a:lstStyle/>
          <a:p>
            <a:r>
              <a:rPr lang="en-US" sz="2800" b="1" dirty="0"/>
              <a:t>VA/PT – Gray box Approach</a:t>
            </a:r>
          </a:p>
        </p:txBody>
      </p:sp>
      <p:sp>
        <p:nvSpPr>
          <p:cNvPr id="3" name="Rectangle 2"/>
          <p:cNvSpPr/>
          <p:nvPr/>
        </p:nvSpPr>
        <p:spPr>
          <a:xfrm>
            <a:off x="732734" y="1119006"/>
            <a:ext cx="8848588" cy="3335528"/>
          </a:xfrm>
          <a:prstGeom prst="rect">
            <a:avLst/>
          </a:prstGeom>
        </p:spPr>
        <p:txBody>
          <a:bodyPr wrap="square">
            <a:spAutoFit/>
          </a:bodyPr>
          <a:lstStyle/>
          <a:p>
            <a:pPr marL="228600" indent="-228600" algn="just">
              <a:lnSpc>
                <a:spcPct val="150000"/>
              </a:lnSpc>
              <a:buFont typeface="+mj-lt"/>
              <a:buAutoNum type="arabicPeriod"/>
            </a:pPr>
            <a:r>
              <a:rPr lang="en-US" sz="1050" b="1" dirty="0">
                <a:solidFill>
                  <a:srgbClr val="002060"/>
                </a:solidFill>
                <a:latin typeface="Century Gothic" panose="020B0502020202020204" pitchFamily="34" charset="0"/>
              </a:rPr>
              <a:t>Internal penetration testing</a:t>
            </a:r>
          </a:p>
          <a:p>
            <a:pPr marL="171450" indent="-171450" algn="just">
              <a:lnSpc>
                <a:spcPct val="150000"/>
              </a:lnSpc>
              <a:buFont typeface="Arial" panose="020B0604020202020204" pitchFamily="34" charset="0"/>
              <a:buChar char="•"/>
            </a:pPr>
            <a:r>
              <a:rPr lang="en-US" sz="1000" dirty="0">
                <a:latin typeface="Century Gothic" panose="020B0502020202020204" pitchFamily="34" charset="0"/>
              </a:rPr>
              <a:t>Requires approval and authorization from client, while conducting Gray box </a:t>
            </a:r>
            <a:r>
              <a:rPr lang="en-US" sz="1000" dirty="0" err="1">
                <a:latin typeface="Century Gothic" panose="020B0502020202020204" pitchFamily="34" charset="0"/>
              </a:rPr>
              <a:t>pentest</a:t>
            </a:r>
            <a:r>
              <a:rPr lang="en-US" sz="1000" dirty="0">
                <a:latin typeface="Century Gothic" panose="020B0502020202020204" pitchFamily="34" charset="0"/>
              </a:rPr>
              <a:t> in internal environment. Our team requires unrestricted network access by providing our System IP Address, MAC Address and Hostname if required by the client;</a:t>
            </a:r>
          </a:p>
          <a:p>
            <a:pPr marL="171450" indent="-171450" algn="just">
              <a:lnSpc>
                <a:spcPct val="150000"/>
              </a:lnSpc>
              <a:buFont typeface="Arial" panose="020B0604020202020204" pitchFamily="34" charset="0"/>
              <a:buChar char="•"/>
            </a:pPr>
            <a:r>
              <a:rPr lang="en-US" sz="1000" dirty="0">
                <a:latin typeface="Century Gothic" panose="020B0502020202020204" pitchFamily="34" charset="0"/>
              </a:rPr>
              <a:t>Testing credentials, whitelisting of IP Address in firewall and other devices is done by the client (If possible). </a:t>
            </a:r>
          </a:p>
          <a:p>
            <a:pPr marL="171450" indent="-171450" algn="just">
              <a:lnSpc>
                <a:spcPct val="150000"/>
              </a:lnSpc>
              <a:buFont typeface="Arial" panose="020B0604020202020204" pitchFamily="34" charset="0"/>
              <a:buChar char="•"/>
            </a:pPr>
            <a:r>
              <a:rPr lang="en-US" sz="1000" dirty="0">
                <a:latin typeface="Century Gothic" panose="020B0502020202020204" pitchFamily="34" charset="0"/>
              </a:rPr>
              <a:t>As soon as the network reachability achieved our testing starts from:</a:t>
            </a:r>
          </a:p>
          <a:p>
            <a:pPr marL="601264" lvl="1" indent="-171450" algn="just">
              <a:lnSpc>
                <a:spcPct val="150000"/>
              </a:lnSpc>
              <a:buFont typeface="Arial" panose="020B0604020202020204" pitchFamily="34" charset="0"/>
              <a:buChar char="•"/>
            </a:pPr>
            <a:r>
              <a:rPr lang="en-US" sz="1000" dirty="0">
                <a:latin typeface="Century Gothic" panose="020B0502020202020204" pitchFamily="34" charset="0"/>
              </a:rPr>
              <a:t>Enumeration (In Scope Inventory)</a:t>
            </a:r>
          </a:p>
          <a:p>
            <a:pPr marL="601264" lvl="1" indent="-171450" algn="just">
              <a:lnSpc>
                <a:spcPct val="150000"/>
              </a:lnSpc>
              <a:buFont typeface="Arial" panose="020B0604020202020204" pitchFamily="34" charset="0"/>
              <a:buChar char="•"/>
            </a:pPr>
            <a:r>
              <a:rPr lang="en-US" sz="1000" dirty="0">
                <a:latin typeface="Century Gothic" panose="020B0502020202020204" pitchFamily="34" charset="0"/>
              </a:rPr>
              <a:t>Scanning (In Scope Inventory)</a:t>
            </a:r>
          </a:p>
          <a:p>
            <a:pPr marL="601264" lvl="1" indent="-171450" algn="just">
              <a:lnSpc>
                <a:spcPct val="150000"/>
              </a:lnSpc>
              <a:buFont typeface="Arial" panose="020B0604020202020204" pitchFamily="34" charset="0"/>
              <a:buChar char="•"/>
            </a:pPr>
            <a:r>
              <a:rPr lang="en-US" sz="1000" dirty="0">
                <a:latin typeface="Century Gothic" panose="020B0502020202020204" pitchFamily="34" charset="0"/>
              </a:rPr>
              <a:t>Vulnerability Identification and Verification</a:t>
            </a:r>
          </a:p>
          <a:p>
            <a:pPr marL="601264" lvl="1" indent="-171450" algn="just">
              <a:lnSpc>
                <a:spcPct val="150000"/>
              </a:lnSpc>
              <a:buFont typeface="Arial" panose="020B0604020202020204" pitchFamily="34" charset="0"/>
              <a:buChar char="•"/>
            </a:pPr>
            <a:r>
              <a:rPr lang="en-US" sz="1000" dirty="0">
                <a:latin typeface="Century Gothic" panose="020B0502020202020204" pitchFamily="34" charset="0"/>
              </a:rPr>
              <a:t>Exploitation (if approved by the client)</a:t>
            </a:r>
          </a:p>
          <a:p>
            <a:pPr marL="601264" lvl="1" indent="-171450" algn="just">
              <a:lnSpc>
                <a:spcPct val="150000"/>
              </a:lnSpc>
              <a:buFont typeface="Arial" panose="020B0604020202020204" pitchFamily="34" charset="0"/>
              <a:buChar char="•"/>
            </a:pPr>
            <a:r>
              <a:rPr lang="en-US" sz="1000" dirty="0">
                <a:latin typeface="Century Gothic" panose="020B0502020202020204" pitchFamily="34" charset="0"/>
              </a:rPr>
              <a:t>Draft Observations </a:t>
            </a:r>
          </a:p>
          <a:p>
            <a:pPr marL="601264" lvl="1" indent="-171450" algn="just">
              <a:lnSpc>
                <a:spcPct val="150000"/>
              </a:lnSpc>
              <a:buFont typeface="Arial" panose="020B0604020202020204" pitchFamily="34" charset="0"/>
              <a:buChar char="•"/>
            </a:pPr>
            <a:r>
              <a:rPr lang="en-US" sz="1000" dirty="0">
                <a:latin typeface="Century Gothic" panose="020B0502020202020204" pitchFamily="34" charset="0"/>
              </a:rPr>
              <a:t>Discussion on Draft Observations with relevant stake holders</a:t>
            </a:r>
          </a:p>
          <a:p>
            <a:pPr marL="601264" lvl="1" indent="-171450" algn="just">
              <a:lnSpc>
                <a:spcPct val="150000"/>
              </a:lnSpc>
              <a:buFont typeface="Arial" panose="020B0604020202020204" pitchFamily="34" charset="0"/>
              <a:buChar char="•"/>
            </a:pPr>
            <a:r>
              <a:rPr lang="en-US" sz="1000" dirty="0">
                <a:latin typeface="Century Gothic" panose="020B0502020202020204" pitchFamily="34" charset="0"/>
              </a:rPr>
              <a:t>Report submission</a:t>
            </a:r>
          </a:p>
          <a:p>
            <a:pPr marL="171450" indent="-171450" algn="just">
              <a:lnSpc>
                <a:spcPct val="150000"/>
              </a:lnSpc>
              <a:buFont typeface="Arial" panose="020B0604020202020204" pitchFamily="34" charset="0"/>
              <a:buChar char="•"/>
            </a:pPr>
            <a:endParaRPr lang="en-US" sz="1000" dirty="0">
              <a:latin typeface="Century Gothic" panose="020B0502020202020204" pitchFamily="34" charset="0"/>
            </a:endParaRPr>
          </a:p>
          <a:p>
            <a:pPr marL="228600" indent="-228600" algn="just">
              <a:lnSpc>
                <a:spcPct val="150000"/>
              </a:lnSpc>
              <a:buFont typeface="+mj-lt"/>
              <a:buAutoNum type="arabicPeriod"/>
            </a:pPr>
            <a:endParaRPr lang="en-US" sz="1000" dirty="0">
              <a:latin typeface="Century Gothic" panose="020B0502020202020204" pitchFamily="34" charset="0"/>
            </a:endParaRPr>
          </a:p>
        </p:txBody>
      </p:sp>
    </p:spTree>
    <p:extLst>
      <p:ext uri="{BB962C8B-B14F-4D97-AF65-F5344CB8AC3E}">
        <p14:creationId xmlns:p14="http://schemas.microsoft.com/office/powerpoint/2010/main" val="15458463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5499" y="372194"/>
            <a:ext cx="8838951" cy="430887"/>
          </a:xfrm>
        </p:spPr>
        <p:txBody>
          <a:bodyPr>
            <a:normAutofit fontScale="90000"/>
          </a:bodyPr>
          <a:lstStyle/>
          <a:p>
            <a:r>
              <a:rPr lang="en-US" dirty="0"/>
              <a:t>Security Assessment – Mobile Application </a:t>
            </a:r>
            <a:r>
              <a:rPr lang="en-US" sz="2800" b="1" dirty="0"/>
              <a:t>(cont’d…)</a:t>
            </a:r>
          </a:p>
        </p:txBody>
      </p:sp>
      <p:graphicFrame>
        <p:nvGraphicFramePr>
          <p:cNvPr id="4" name="Table 3"/>
          <p:cNvGraphicFramePr>
            <a:graphicFrameLocks noGrp="1"/>
          </p:cNvGraphicFramePr>
          <p:nvPr>
            <p:extLst>
              <p:ext uri="{D42A27DB-BD31-4B8C-83A1-F6EECF244321}">
                <p14:modId xmlns:p14="http://schemas.microsoft.com/office/powerpoint/2010/main" val="3726817182"/>
              </p:ext>
            </p:extLst>
          </p:nvPr>
        </p:nvGraphicFramePr>
        <p:xfrm>
          <a:off x="825499" y="1529588"/>
          <a:ext cx="8833112" cy="4457278"/>
        </p:xfrm>
        <a:graphic>
          <a:graphicData uri="http://schemas.openxmlformats.org/drawingml/2006/table">
            <a:tbl>
              <a:tblPr firstRow="1" bandRow="1">
                <a:tableStyleId>{7E9639D4-E3E2-4D34-9284-5A2195B3D0D7}</a:tableStyleId>
              </a:tblPr>
              <a:tblGrid>
                <a:gridCol w="2582719">
                  <a:extLst>
                    <a:ext uri="{9D8B030D-6E8A-4147-A177-3AD203B41FA5}">
                      <a16:colId xmlns:a16="http://schemas.microsoft.com/office/drawing/2014/main" val="20000"/>
                    </a:ext>
                  </a:extLst>
                </a:gridCol>
                <a:gridCol w="2119746">
                  <a:extLst>
                    <a:ext uri="{9D8B030D-6E8A-4147-A177-3AD203B41FA5}">
                      <a16:colId xmlns:a16="http://schemas.microsoft.com/office/drawing/2014/main" val="20001"/>
                    </a:ext>
                  </a:extLst>
                </a:gridCol>
                <a:gridCol w="2254827">
                  <a:extLst>
                    <a:ext uri="{9D8B030D-6E8A-4147-A177-3AD203B41FA5}">
                      <a16:colId xmlns:a16="http://schemas.microsoft.com/office/drawing/2014/main" val="20002"/>
                    </a:ext>
                  </a:extLst>
                </a:gridCol>
                <a:gridCol w="1875820">
                  <a:extLst>
                    <a:ext uri="{9D8B030D-6E8A-4147-A177-3AD203B41FA5}">
                      <a16:colId xmlns:a16="http://schemas.microsoft.com/office/drawing/2014/main" val="20003"/>
                    </a:ext>
                  </a:extLst>
                </a:gridCol>
              </a:tblGrid>
              <a:tr h="370840">
                <a:tc>
                  <a:txBody>
                    <a:bodyPr/>
                    <a:lstStyle/>
                    <a:p>
                      <a:r>
                        <a:rPr lang="en-US" sz="1200" dirty="0"/>
                        <a:t>Mobile</a:t>
                      </a:r>
                      <a:r>
                        <a:rPr lang="en-US" sz="1200" baseline="0" dirty="0"/>
                        <a:t> Device</a:t>
                      </a:r>
                      <a:endParaRPr lang="en-US" sz="1200" dirty="0">
                        <a:latin typeface="Century Gothic" panose="020B0502020202020204" pitchFamily="34" charset="0"/>
                      </a:endParaRPr>
                    </a:p>
                  </a:txBody>
                  <a:tcPr/>
                </a:tc>
                <a:tc>
                  <a:txBody>
                    <a:bodyPr/>
                    <a:lstStyle/>
                    <a:p>
                      <a:r>
                        <a:rPr lang="en-US" sz="1200" dirty="0"/>
                        <a:t>Integrated System(s)</a:t>
                      </a:r>
                      <a:endParaRPr lang="en-US" sz="1200" dirty="0">
                        <a:latin typeface="Century Gothic" panose="020B0502020202020204" pitchFamily="34" charset="0"/>
                      </a:endParaRPr>
                    </a:p>
                  </a:txBody>
                  <a:tcPr/>
                </a:tc>
                <a:tc>
                  <a:txBody>
                    <a:bodyPr/>
                    <a:lstStyle/>
                    <a:p>
                      <a:r>
                        <a:rPr lang="en-US" sz="1200" dirty="0"/>
                        <a:t>Integrated Network</a:t>
                      </a:r>
                      <a:endParaRPr lang="en-US" sz="1200" dirty="0">
                        <a:latin typeface="Century Gothic" panose="020B0502020202020204" pitchFamily="34" charset="0"/>
                      </a:endParaRPr>
                    </a:p>
                  </a:txBody>
                  <a:tcPr/>
                </a:tc>
                <a:tc>
                  <a:txBody>
                    <a:bodyPr/>
                    <a:lstStyle/>
                    <a:p>
                      <a:r>
                        <a:rPr lang="en-US" sz="1200" dirty="0"/>
                        <a:t>Mobile</a:t>
                      </a:r>
                      <a:r>
                        <a:rPr lang="en-US" sz="1200" baseline="0" dirty="0"/>
                        <a:t> App Backend</a:t>
                      </a:r>
                      <a:endParaRPr lang="en-US" sz="1200" dirty="0">
                        <a:latin typeface="Century Gothic" panose="020B0502020202020204" pitchFamily="34" charset="0"/>
                      </a:endParaRPr>
                    </a:p>
                  </a:txBody>
                  <a:tcPr/>
                </a:tc>
                <a:extLst>
                  <a:ext uri="{0D108BD9-81ED-4DB2-BD59-A6C34878D82A}">
                    <a16:rowId xmlns:a16="http://schemas.microsoft.com/office/drawing/2014/main" val="10000"/>
                  </a:ext>
                </a:extLst>
              </a:tr>
              <a:tr h="370840">
                <a:tc>
                  <a:txBody>
                    <a:bodyPr/>
                    <a:lstStyle/>
                    <a:p>
                      <a:r>
                        <a:rPr lang="en-US" sz="1000" b="1" dirty="0"/>
                        <a:t>Browser</a:t>
                      </a:r>
                    </a:p>
                    <a:p>
                      <a:pPr marL="171450" lvl="1" indent="-171450">
                        <a:buFont typeface="Arial" panose="020B0604020202020204" pitchFamily="34" charset="0"/>
                        <a:buChar char="•"/>
                      </a:pPr>
                      <a:r>
                        <a:rPr lang="en-US" sz="1000" dirty="0"/>
                        <a:t>Phishing</a:t>
                      </a:r>
                    </a:p>
                    <a:p>
                      <a:pPr marL="171450" lvl="1" indent="-171450">
                        <a:buFont typeface="Arial" panose="020B0604020202020204" pitchFamily="34" charset="0"/>
                        <a:buChar char="•"/>
                      </a:pPr>
                      <a:r>
                        <a:rPr lang="en-US" sz="1000" dirty="0"/>
                        <a:t>Framing</a:t>
                      </a:r>
                    </a:p>
                    <a:p>
                      <a:pPr marL="171450" lvl="1" indent="-171450">
                        <a:buFont typeface="Arial" panose="020B0604020202020204" pitchFamily="34" charset="0"/>
                        <a:buChar char="•"/>
                      </a:pPr>
                      <a:r>
                        <a:rPr lang="en-US" sz="1000" dirty="0"/>
                        <a:t>Click Jacking</a:t>
                      </a:r>
                    </a:p>
                    <a:p>
                      <a:pPr marL="171450" lvl="1" indent="-171450">
                        <a:buFont typeface="Arial" panose="020B0604020202020204" pitchFamily="34" charset="0"/>
                        <a:buChar char="•"/>
                      </a:pPr>
                      <a:r>
                        <a:rPr lang="en-US" sz="1000" dirty="0"/>
                        <a:t>Man-in-the-Middle</a:t>
                      </a:r>
                    </a:p>
                    <a:p>
                      <a:pPr marL="171450" lvl="1" indent="-171450">
                        <a:buFont typeface="Arial" panose="020B0604020202020204" pitchFamily="34" charset="0"/>
                        <a:buChar char="•"/>
                      </a:pPr>
                      <a:r>
                        <a:rPr lang="en-US" sz="1000" dirty="0"/>
                        <a:t>Buffer</a:t>
                      </a:r>
                      <a:r>
                        <a:rPr lang="en-US" sz="1000" baseline="0" dirty="0"/>
                        <a:t> Overflow</a:t>
                      </a:r>
                    </a:p>
                    <a:p>
                      <a:pPr marL="171450" lvl="1" indent="-171450">
                        <a:buFont typeface="Arial" panose="020B0604020202020204" pitchFamily="34" charset="0"/>
                        <a:buChar char="•"/>
                      </a:pPr>
                      <a:r>
                        <a:rPr lang="en-US" sz="1000" baseline="0" dirty="0"/>
                        <a:t>Parameter Tempering</a:t>
                      </a:r>
                      <a:endParaRPr lang="en-US" sz="1000" dirty="0">
                        <a:latin typeface="Century Gothic" panose="020B0502020202020204" pitchFamily="34" charset="0"/>
                      </a:endParaRPr>
                    </a:p>
                  </a:txBody>
                  <a:tcPr/>
                </a:tc>
                <a:tc>
                  <a:txBody>
                    <a:bodyPr/>
                    <a:lstStyle/>
                    <a:p>
                      <a:r>
                        <a:rPr lang="en-US" sz="1000" b="1" dirty="0"/>
                        <a:t>Operating System</a:t>
                      </a:r>
                    </a:p>
                    <a:p>
                      <a:pPr marL="131445" indent="-118745">
                        <a:lnSpc>
                          <a:spcPct val="100000"/>
                        </a:lnSpc>
                        <a:spcBef>
                          <a:spcPts val="165"/>
                        </a:spcBef>
                        <a:buFont typeface="Univers for KPMG Light"/>
                        <a:buChar char="•"/>
                        <a:tabLst>
                          <a:tab pos="131445" algn="l"/>
                        </a:tabLst>
                      </a:pPr>
                      <a:r>
                        <a:rPr lang="en-US" sz="1000" dirty="0"/>
                        <a:t>Password management</a:t>
                      </a:r>
                    </a:p>
                    <a:p>
                      <a:pPr marL="131445" indent="-118745">
                        <a:lnSpc>
                          <a:spcPct val="100000"/>
                        </a:lnSpc>
                        <a:spcBef>
                          <a:spcPts val="165"/>
                        </a:spcBef>
                        <a:buFont typeface="Univers for KPMG Light"/>
                        <a:buChar char="•"/>
                        <a:tabLst>
                          <a:tab pos="131445" algn="l"/>
                        </a:tabLst>
                      </a:pPr>
                      <a:r>
                        <a:rPr lang="en-US" sz="1000" dirty="0"/>
                        <a:t>Jail breaking / rooting</a:t>
                      </a:r>
                    </a:p>
                    <a:p>
                      <a:pPr marL="131445" indent="-118745">
                        <a:lnSpc>
                          <a:spcPct val="100000"/>
                        </a:lnSpc>
                        <a:spcBef>
                          <a:spcPts val="165"/>
                        </a:spcBef>
                        <a:buFont typeface="Univers for KPMG Light"/>
                        <a:buChar char="•"/>
                        <a:tabLst>
                          <a:tab pos="131445" algn="l"/>
                        </a:tabLst>
                      </a:pPr>
                      <a:r>
                        <a:rPr lang="en-US" sz="1000" dirty="0"/>
                        <a:t>OS data caching</a:t>
                      </a:r>
                    </a:p>
                    <a:p>
                      <a:pPr marL="131445" indent="-118745">
                        <a:lnSpc>
                          <a:spcPct val="100000"/>
                        </a:lnSpc>
                        <a:spcBef>
                          <a:spcPts val="165"/>
                        </a:spcBef>
                        <a:buFont typeface="Univers for KPMG Light"/>
                        <a:buChar char="•"/>
                        <a:tabLst>
                          <a:tab pos="131445" algn="l"/>
                        </a:tabLst>
                      </a:pPr>
                      <a:r>
                        <a:rPr lang="en-US" sz="1000" dirty="0"/>
                        <a:t>Data access</a:t>
                      </a:r>
                    </a:p>
                    <a:p>
                      <a:pPr marL="131445" indent="-118745">
                        <a:lnSpc>
                          <a:spcPct val="100000"/>
                        </a:lnSpc>
                        <a:spcBef>
                          <a:spcPts val="165"/>
                        </a:spcBef>
                        <a:buFont typeface="Univers for KPMG Light"/>
                        <a:buChar char="•"/>
                        <a:tabLst>
                          <a:tab pos="131445" algn="l"/>
                        </a:tabLst>
                      </a:pPr>
                      <a:r>
                        <a:rPr lang="en-US" sz="1000" dirty="0"/>
                        <a:t>Carrier-loaded software</a:t>
                      </a:r>
                    </a:p>
                    <a:p>
                      <a:pPr marL="131445" indent="-118745">
                        <a:lnSpc>
                          <a:spcPct val="100000"/>
                        </a:lnSpc>
                        <a:spcBef>
                          <a:spcPts val="165"/>
                        </a:spcBef>
                        <a:buFont typeface="Univers for KPMG Light"/>
                        <a:buChar char="•"/>
                        <a:tabLst>
                          <a:tab pos="131445" algn="l"/>
                        </a:tabLst>
                      </a:pPr>
                      <a:r>
                        <a:rPr lang="en-US" sz="1000" dirty="0"/>
                        <a:t>Zero-day exploit</a:t>
                      </a:r>
                      <a:endParaRPr lang="en-US" sz="1000" dirty="0">
                        <a:solidFill>
                          <a:schemeClr val="dk1"/>
                        </a:solidFill>
                        <a:latin typeface="Century Gothic" panose="020B0502020202020204" pitchFamily="34" charset="0"/>
                        <a:ea typeface="+mn-ea"/>
                        <a:cs typeface="+mn-cs"/>
                      </a:endParaRPr>
                    </a:p>
                  </a:txBody>
                  <a:tcPr/>
                </a:tc>
                <a:tc>
                  <a:txBody>
                    <a:bodyPr/>
                    <a:lstStyle/>
                    <a:p>
                      <a:r>
                        <a:rPr lang="en-US" sz="1000" b="1" dirty="0"/>
                        <a:t>Communication Channels</a:t>
                      </a:r>
                    </a:p>
                    <a:p>
                      <a:pPr marL="131445" marR="258445" indent="-118745">
                        <a:lnSpc>
                          <a:spcPct val="115500"/>
                        </a:lnSpc>
                        <a:buFont typeface="Univers for KPMG Light"/>
                        <a:buChar char="•"/>
                        <a:tabLst>
                          <a:tab pos="131445" algn="l"/>
                        </a:tabLst>
                      </a:pPr>
                      <a:r>
                        <a:rPr lang="en-US" sz="1000" dirty="0"/>
                        <a:t>No / weak Wi-Fi encryption</a:t>
                      </a:r>
                    </a:p>
                    <a:p>
                      <a:pPr marL="131445" indent="-118745">
                        <a:lnSpc>
                          <a:spcPct val="100000"/>
                        </a:lnSpc>
                        <a:spcBef>
                          <a:spcPts val="165"/>
                        </a:spcBef>
                        <a:buFont typeface="Univers for KPMG Light"/>
                        <a:buChar char="•"/>
                        <a:tabLst>
                          <a:tab pos="131445" algn="l"/>
                        </a:tabLst>
                      </a:pPr>
                      <a:r>
                        <a:rPr lang="en-US" sz="1000" dirty="0"/>
                        <a:t>Rogue access point</a:t>
                      </a:r>
                    </a:p>
                    <a:p>
                      <a:pPr marL="131445" indent="-118745">
                        <a:lnSpc>
                          <a:spcPct val="100000"/>
                        </a:lnSpc>
                        <a:spcBef>
                          <a:spcPts val="165"/>
                        </a:spcBef>
                        <a:buFont typeface="Univers for KPMG Light"/>
                        <a:buChar char="•"/>
                        <a:tabLst>
                          <a:tab pos="131445" algn="l"/>
                        </a:tabLst>
                      </a:pPr>
                      <a:r>
                        <a:rPr lang="en-US" sz="1000" dirty="0"/>
                        <a:t>Packet sniffing</a:t>
                      </a:r>
                    </a:p>
                    <a:p>
                      <a:pPr marL="131445" indent="-118745">
                        <a:lnSpc>
                          <a:spcPct val="100000"/>
                        </a:lnSpc>
                        <a:spcBef>
                          <a:spcPts val="165"/>
                        </a:spcBef>
                        <a:buFont typeface="Univers for KPMG Light"/>
                        <a:buChar char="•"/>
                        <a:tabLst>
                          <a:tab pos="131445" algn="l"/>
                        </a:tabLst>
                      </a:pPr>
                      <a:r>
                        <a:rPr lang="en-US" sz="1000" dirty="0"/>
                        <a:t>Man-in-the-middle</a:t>
                      </a:r>
                    </a:p>
                    <a:p>
                      <a:pPr marL="131445" indent="-118745">
                        <a:lnSpc>
                          <a:spcPct val="100000"/>
                        </a:lnSpc>
                        <a:spcBef>
                          <a:spcPts val="165"/>
                        </a:spcBef>
                        <a:buFont typeface="Univers for KPMG Light"/>
                        <a:buChar char="•"/>
                        <a:tabLst>
                          <a:tab pos="131445" algn="l"/>
                        </a:tabLst>
                      </a:pPr>
                      <a:r>
                        <a:rPr lang="en-US" sz="1000" dirty="0"/>
                        <a:t>Session hijacking</a:t>
                      </a:r>
                    </a:p>
                    <a:p>
                      <a:pPr marL="131445" indent="-118745">
                        <a:lnSpc>
                          <a:spcPct val="100000"/>
                        </a:lnSpc>
                        <a:spcBef>
                          <a:spcPts val="165"/>
                        </a:spcBef>
                        <a:buFont typeface="Univers for KPMG Light"/>
                        <a:buChar char="•"/>
                        <a:tabLst>
                          <a:tab pos="131445" algn="l"/>
                        </a:tabLst>
                      </a:pPr>
                      <a:r>
                        <a:rPr lang="en-US" sz="1000" dirty="0"/>
                        <a:t>DNS poisoning</a:t>
                      </a:r>
                    </a:p>
                    <a:p>
                      <a:pPr marL="131445" indent="-118745">
                        <a:lnSpc>
                          <a:spcPct val="100000"/>
                        </a:lnSpc>
                        <a:spcBef>
                          <a:spcPts val="165"/>
                        </a:spcBef>
                        <a:buFont typeface="Univers for KPMG Light"/>
                        <a:buChar char="•"/>
                        <a:tabLst>
                          <a:tab pos="131445" algn="l"/>
                        </a:tabLst>
                      </a:pPr>
                      <a:r>
                        <a:rPr lang="en-US" sz="1000" dirty="0"/>
                        <a:t>Fake SSL certificate</a:t>
                      </a:r>
                    </a:p>
                  </a:txBody>
                  <a:tcPr/>
                </a:tc>
                <a:tc>
                  <a:txBody>
                    <a:bodyPr/>
                    <a:lstStyle/>
                    <a:p>
                      <a:r>
                        <a:rPr lang="en-US" sz="1000" b="1" dirty="0"/>
                        <a:t>Web</a:t>
                      </a:r>
                      <a:r>
                        <a:rPr lang="en-US" sz="1000" dirty="0"/>
                        <a:t> </a:t>
                      </a:r>
                      <a:r>
                        <a:rPr lang="en-US" sz="1000" b="1" dirty="0"/>
                        <a:t>Server</a:t>
                      </a:r>
                    </a:p>
                    <a:p>
                      <a:pPr marL="131445" indent="-118745">
                        <a:lnSpc>
                          <a:spcPct val="100000"/>
                        </a:lnSpc>
                        <a:spcBef>
                          <a:spcPts val="165"/>
                        </a:spcBef>
                        <a:buFont typeface="Univers for KPMG Light"/>
                        <a:buChar char="•"/>
                        <a:tabLst>
                          <a:tab pos="131445" algn="l"/>
                        </a:tabLst>
                      </a:pPr>
                      <a:r>
                        <a:rPr lang="en-US" sz="1000" dirty="0"/>
                        <a:t>Platform vulnerabilities</a:t>
                      </a:r>
                    </a:p>
                    <a:p>
                      <a:pPr marL="131445" indent="-118745">
                        <a:lnSpc>
                          <a:spcPct val="100000"/>
                        </a:lnSpc>
                        <a:spcBef>
                          <a:spcPts val="165"/>
                        </a:spcBef>
                        <a:buFont typeface="Univers for KPMG Light"/>
                        <a:buChar char="•"/>
                        <a:tabLst>
                          <a:tab pos="131445" algn="l"/>
                        </a:tabLst>
                      </a:pPr>
                      <a:r>
                        <a:rPr lang="en-US" sz="1000" dirty="0"/>
                        <a:t>Server misconfiguration</a:t>
                      </a:r>
                    </a:p>
                    <a:p>
                      <a:pPr marL="131445" indent="-118745">
                        <a:lnSpc>
                          <a:spcPct val="100000"/>
                        </a:lnSpc>
                        <a:spcBef>
                          <a:spcPts val="165"/>
                        </a:spcBef>
                        <a:buFont typeface="Univers for KPMG Light"/>
                        <a:buChar char="•"/>
                        <a:tabLst>
                          <a:tab pos="131445" algn="l"/>
                        </a:tabLst>
                      </a:pPr>
                      <a:r>
                        <a:rPr lang="en-US" sz="1000" dirty="0"/>
                        <a:t>Cross-site scripting</a:t>
                      </a:r>
                    </a:p>
                    <a:p>
                      <a:pPr marL="131445" marR="286385" indent="-118745">
                        <a:lnSpc>
                          <a:spcPct val="115500"/>
                        </a:lnSpc>
                        <a:buFont typeface="Univers for KPMG Light"/>
                        <a:buChar char="•"/>
                        <a:tabLst>
                          <a:tab pos="131445" algn="l"/>
                        </a:tabLst>
                      </a:pPr>
                      <a:r>
                        <a:rPr lang="en-US" sz="1000" dirty="0"/>
                        <a:t>Cross-site request forgery</a:t>
                      </a:r>
                    </a:p>
                    <a:p>
                      <a:pPr marL="131445" indent="-118745">
                        <a:lnSpc>
                          <a:spcPct val="100000"/>
                        </a:lnSpc>
                        <a:spcBef>
                          <a:spcPts val="165"/>
                        </a:spcBef>
                        <a:buFont typeface="Univers for KPMG Light"/>
                        <a:buChar char="•"/>
                        <a:tabLst>
                          <a:tab pos="131445" algn="l"/>
                        </a:tabLst>
                      </a:pPr>
                      <a:r>
                        <a:rPr lang="en-US" sz="1000" dirty="0"/>
                        <a:t>Weak input validation</a:t>
                      </a:r>
                    </a:p>
                    <a:p>
                      <a:pPr marL="131445" indent="-118745">
                        <a:lnSpc>
                          <a:spcPct val="100000"/>
                        </a:lnSpc>
                        <a:spcBef>
                          <a:spcPts val="165"/>
                        </a:spcBef>
                        <a:buFont typeface="Univers for KPMG Light"/>
                        <a:buChar char="•"/>
                        <a:tabLst>
                          <a:tab pos="131445" algn="l"/>
                        </a:tabLst>
                      </a:pPr>
                      <a:r>
                        <a:rPr lang="en-US" sz="1000" dirty="0"/>
                        <a:t>Brute force attacks</a:t>
                      </a:r>
                    </a:p>
                  </a:txBody>
                  <a:tcPr/>
                </a:tc>
                <a:extLst>
                  <a:ext uri="{0D108BD9-81ED-4DB2-BD59-A6C34878D82A}">
                    <a16:rowId xmlns:a16="http://schemas.microsoft.com/office/drawing/2014/main" val="10001"/>
                  </a:ext>
                </a:extLst>
              </a:tr>
              <a:tr h="1904584">
                <a:tc>
                  <a:txBody>
                    <a:bodyPr/>
                    <a:lstStyle/>
                    <a:p>
                      <a:pPr marL="0" lvl="1" indent="0">
                        <a:buFont typeface="Arial" panose="020B0604020202020204" pitchFamily="34" charset="0"/>
                        <a:buNone/>
                      </a:pPr>
                      <a:r>
                        <a:rPr lang="en-US" sz="1000" b="1" dirty="0"/>
                        <a:t>Application</a:t>
                      </a:r>
                    </a:p>
                    <a:p>
                      <a:pPr marL="171450" lvl="1" indent="-171450">
                        <a:buFont typeface="Arial" panose="020B0604020202020204" pitchFamily="34" charset="0"/>
                        <a:buChar char="•"/>
                      </a:pPr>
                      <a:r>
                        <a:rPr lang="en-US" sz="1000" dirty="0"/>
                        <a:t>Sensitive Data storage</a:t>
                      </a:r>
                    </a:p>
                    <a:p>
                      <a:pPr marL="131445" indent="-118745">
                        <a:lnSpc>
                          <a:spcPct val="100000"/>
                        </a:lnSpc>
                        <a:spcBef>
                          <a:spcPts val="165"/>
                        </a:spcBef>
                        <a:buFont typeface="Univers for KPMG Light"/>
                        <a:buChar char="•"/>
                        <a:tabLst>
                          <a:tab pos="131445" algn="l"/>
                        </a:tabLst>
                      </a:pPr>
                      <a:r>
                        <a:rPr lang="en-US" sz="1000" dirty="0"/>
                        <a:t>No / Weak encryption</a:t>
                      </a:r>
                    </a:p>
                    <a:p>
                      <a:pPr marL="131445" indent="-118745">
                        <a:lnSpc>
                          <a:spcPct val="100000"/>
                        </a:lnSpc>
                        <a:spcBef>
                          <a:spcPts val="165"/>
                        </a:spcBef>
                        <a:buFont typeface="Univers for KPMG Light"/>
                        <a:buChar char="•"/>
                        <a:tabLst>
                          <a:tab pos="131445" algn="l"/>
                        </a:tabLst>
                      </a:pPr>
                      <a:r>
                        <a:rPr lang="en-US" sz="1000" dirty="0"/>
                        <a:t>Improper SSL validation</a:t>
                      </a:r>
                    </a:p>
                    <a:p>
                      <a:pPr marL="131445" marR="529590" indent="-118745">
                        <a:lnSpc>
                          <a:spcPct val="115500"/>
                        </a:lnSpc>
                        <a:buFont typeface="Univers for KPMG Light"/>
                        <a:buChar char="•"/>
                        <a:tabLst>
                          <a:tab pos="131445" algn="l"/>
                        </a:tabLst>
                      </a:pPr>
                      <a:r>
                        <a:rPr lang="en-US" sz="1000" dirty="0"/>
                        <a:t>Configuration manipulation</a:t>
                      </a:r>
                    </a:p>
                    <a:p>
                      <a:pPr marL="131445" marR="529590" indent="-118745">
                        <a:lnSpc>
                          <a:spcPct val="115500"/>
                        </a:lnSpc>
                        <a:buFont typeface="Univers for KPMG Light"/>
                        <a:buChar char="•"/>
                        <a:tabLst>
                          <a:tab pos="131445" algn="l"/>
                        </a:tabLst>
                      </a:pPr>
                      <a:r>
                        <a:rPr lang="en-US" sz="1000" dirty="0"/>
                        <a:t>Runtime injection</a:t>
                      </a:r>
                    </a:p>
                    <a:p>
                      <a:pPr marL="131445" indent="-118745">
                        <a:lnSpc>
                          <a:spcPct val="100000"/>
                        </a:lnSpc>
                        <a:spcBef>
                          <a:spcPts val="165"/>
                        </a:spcBef>
                        <a:buFont typeface="Univers for KPMG Light"/>
                        <a:buChar char="•"/>
                        <a:tabLst>
                          <a:tab pos="131445" algn="l"/>
                        </a:tabLst>
                      </a:pPr>
                      <a:r>
                        <a:rPr lang="en-US" sz="1000" dirty="0"/>
                        <a:t>Privileges escalation</a:t>
                      </a:r>
                    </a:p>
                    <a:p>
                      <a:pPr marL="131445" indent="-118745">
                        <a:lnSpc>
                          <a:spcPct val="100000"/>
                        </a:lnSpc>
                        <a:spcBef>
                          <a:spcPts val="165"/>
                        </a:spcBef>
                        <a:buFont typeface="Univers for KPMG Light"/>
                        <a:buChar char="•"/>
                        <a:tabLst>
                          <a:tab pos="131445" algn="l"/>
                        </a:tabLst>
                      </a:pPr>
                      <a:r>
                        <a:rPr lang="en-US" sz="1000" dirty="0"/>
                        <a:t>Reverse Engineering</a:t>
                      </a:r>
                    </a:p>
                    <a:p>
                      <a:pPr marL="131445" indent="-118745">
                        <a:lnSpc>
                          <a:spcPct val="100000"/>
                        </a:lnSpc>
                        <a:spcBef>
                          <a:spcPts val="165"/>
                        </a:spcBef>
                        <a:buFont typeface="Univers for KPMG Light"/>
                        <a:buChar char="•"/>
                        <a:tabLst>
                          <a:tab pos="131445" algn="l"/>
                        </a:tabLst>
                      </a:pPr>
                      <a:r>
                        <a:rPr lang="en-US" sz="1000" dirty="0"/>
                        <a:t>Excessive</a:t>
                      </a:r>
                      <a:r>
                        <a:rPr lang="en-US" sz="1000" baseline="0" dirty="0"/>
                        <a:t> Permission</a:t>
                      </a:r>
                    </a:p>
                    <a:p>
                      <a:pPr marL="131445" indent="-118745">
                        <a:lnSpc>
                          <a:spcPct val="100000"/>
                        </a:lnSpc>
                        <a:spcBef>
                          <a:spcPts val="165"/>
                        </a:spcBef>
                        <a:buFont typeface="Univers for KPMG Light"/>
                        <a:buChar char="•"/>
                        <a:tabLst>
                          <a:tab pos="131445" algn="l"/>
                        </a:tabLst>
                      </a:pPr>
                      <a:r>
                        <a:rPr lang="en-US" sz="1000" baseline="0" dirty="0"/>
                        <a:t>Malware Binding</a:t>
                      </a:r>
                      <a:endParaRPr lang="en-US" sz="1000" dirty="0">
                        <a:solidFill>
                          <a:schemeClr val="dk1"/>
                        </a:solidFill>
                        <a:latin typeface="Century Gothic" panose="020B0502020202020204" pitchFamily="34" charset="0"/>
                        <a:ea typeface="+mn-ea"/>
                        <a:cs typeface="+mn-cs"/>
                      </a:endParaRPr>
                    </a:p>
                  </a:txBody>
                  <a:tcPr/>
                </a:tc>
                <a:tc>
                  <a:txBody>
                    <a:bodyPr/>
                    <a:lstStyle/>
                    <a:p>
                      <a:r>
                        <a:rPr lang="en-US" sz="1000" b="1" dirty="0"/>
                        <a:t>Compatibility</a:t>
                      </a:r>
                    </a:p>
                    <a:p>
                      <a:pPr marL="171450" indent="-171450">
                        <a:buFont typeface="Arial" panose="020B0604020202020204" pitchFamily="34" charset="0"/>
                        <a:buChar char="•"/>
                      </a:pPr>
                      <a:r>
                        <a:rPr lang="en-US" sz="1000" dirty="0"/>
                        <a:t>Backward Compatibility</a:t>
                      </a:r>
                    </a:p>
                    <a:p>
                      <a:pPr marL="171450" indent="-171450">
                        <a:buFont typeface="Arial" panose="020B0604020202020204" pitchFamily="34" charset="0"/>
                        <a:buChar char="•"/>
                      </a:pPr>
                      <a:r>
                        <a:rPr lang="en-US" sz="1000" dirty="0"/>
                        <a:t>Code Recompiling</a:t>
                      </a:r>
                      <a:endParaRPr lang="en-US" sz="1000" b="0" dirty="0">
                        <a:latin typeface="Century Gothic" panose="020B0502020202020204" pitchFamily="34" charset="0"/>
                      </a:endParaRPr>
                    </a:p>
                  </a:txBody>
                  <a:tcPr/>
                </a:tc>
                <a:tc>
                  <a:txBody>
                    <a:bodyPr/>
                    <a:lstStyle/>
                    <a:p>
                      <a:r>
                        <a:rPr lang="en-US" sz="1000" b="1" dirty="0"/>
                        <a:t>Logical</a:t>
                      </a:r>
                      <a:r>
                        <a:rPr lang="en-US" sz="1000" b="1" baseline="0" dirty="0"/>
                        <a:t> Security</a:t>
                      </a:r>
                    </a:p>
                    <a:p>
                      <a:pPr marL="171450" indent="-171450">
                        <a:buFont typeface="Arial" panose="020B0604020202020204" pitchFamily="34" charset="0"/>
                        <a:buChar char="•"/>
                      </a:pPr>
                      <a:r>
                        <a:rPr lang="en-US" sz="1000" baseline="0" dirty="0"/>
                        <a:t>ARP Spoofing</a:t>
                      </a:r>
                    </a:p>
                    <a:p>
                      <a:pPr marL="171450" indent="-171450">
                        <a:buFont typeface="Arial" panose="020B0604020202020204" pitchFamily="34" charset="0"/>
                        <a:buChar char="•"/>
                      </a:pPr>
                      <a:r>
                        <a:rPr lang="en-US" sz="1000" baseline="0" dirty="0"/>
                        <a:t>IP Spoofing</a:t>
                      </a:r>
                    </a:p>
                    <a:p>
                      <a:pPr marL="171450" indent="-171450">
                        <a:buFont typeface="Arial" panose="020B0604020202020204" pitchFamily="34" charset="0"/>
                        <a:buChar char="•"/>
                      </a:pPr>
                      <a:r>
                        <a:rPr lang="en-US" sz="1000" baseline="0" dirty="0"/>
                        <a:t>DNS Spoofing</a:t>
                      </a:r>
                      <a:endParaRPr lang="en-US" sz="1000" dirty="0">
                        <a:latin typeface="Century Gothic" panose="020B0502020202020204" pitchFamily="34" charset="0"/>
                      </a:endParaRPr>
                    </a:p>
                  </a:txBody>
                  <a:tcPr/>
                </a:tc>
                <a:tc>
                  <a:txBody>
                    <a:bodyPr/>
                    <a:lstStyle/>
                    <a:p>
                      <a:r>
                        <a:rPr lang="en-US" sz="1000" b="1" dirty="0"/>
                        <a:t>Databases</a:t>
                      </a:r>
                    </a:p>
                    <a:p>
                      <a:pPr marL="131445" indent="-118745">
                        <a:lnSpc>
                          <a:spcPct val="100000"/>
                        </a:lnSpc>
                        <a:spcBef>
                          <a:spcPts val="165"/>
                        </a:spcBef>
                        <a:buFont typeface="Univers for KPMG Light"/>
                        <a:buChar char="•"/>
                        <a:tabLst>
                          <a:tab pos="131445" algn="l"/>
                        </a:tabLst>
                      </a:pPr>
                      <a:r>
                        <a:rPr lang="en-US" sz="1000" dirty="0"/>
                        <a:t>SQL injection</a:t>
                      </a:r>
                    </a:p>
                    <a:p>
                      <a:pPr marL="131445" indent="-118745">
                        <a:lnSpc>
                          <a:spcPct val="100000"/>
                        </a:lnSpc>
                        <a:spcBef>
                          <a:spcPts val="165"/>
                        </a:spcBef>
                        <a:buFont typeface="Univers for KPMG Light"/>
                        <a:buChar char="•"/>
                        <a:tabLst>
                          <a:tab pos="131445" algn="l"/>
                        </a:tabLst>
                      </a:pPr>
                      <a:r>
                        <a:rPr lang="en-US" sz="1000" dirty="0"/>
                        <a:t>Privileges escalation</a:t>
                      </a:r>
                    </a:p>
                    <a:p>
                      <a:pPr marL="131445" indent="-118745">
                        <a:lnSpc>
                          <a:spcPct val="100000"/>
                        </a:lnSpc>
                        <a:spcBef>
                          <a:spcPts val="165"/>
                        </a:spcBef>
                        <a:buFont typeface="Univers for KPMG Light"/>
                        <a:buChar char="•"/>
                        <a:tabLst>
                          <a:tab pos="131445" algn="l"/>
                        </a:tabLst>
                      </a:pPr>
                      <a:r>
                        <a:rPr lang="en-US" sz="1000" dirty="0"/>
                        <a:t>Data dumping</a:t>
                      </a:r>
                    </a:p>
                    <a:p>
                      <a:pPr marL="131445" indent="-118745">
                        <a:lnSpc>
                          <a:spcPct val="100000"/>
                        </a:lnSpc>
                        <a:spcBef>
                          <a:spcPts val="165"/>
                        </a:spcBef>
                        <a:buFont typeface="Univers for KPMG Light"/>
                        <a:buChar char="•"/>
                        <a:tabLst>
                          <a:tab pos="131445" algn="l"/>
                        </a:tabLst>
                      </a:pPr>
                      <a:r>
                        <a:rPr lang="en-US" sz="1000" dirty="0"/>
                        <a:t>OS command execution</a:t>
                      </a:r>
                      <a:endParaRPr lang="en-US" sz="1000" dirty="0">
                        <a:solidFill>
                          <a:schemeClr val="dk1"/>
                        </a:solidFill>
                        <a:latin typeface="Century Gothic" panose="020B0502020202020204" pitchFamily="34" charset="0"/>
                        <a:ea typeface="+mn-ea"/>
                        <a:cs typeface="+mn-cs"/>
                      </a:endParaRPr>
                    </a:p>
                  </a:txBody>
                  <a:tcPr/>
                </a:tc>
                <a:extLst>
                  <a:ext uri="{0D108BD9-81ED-4DB2-BD59-A6C34878D82A}">
                    <a16:rowId xmlns:a16="http://schemas.microsoft.com/office/drawing/2014/main" val="10002"/>
                  </a:ext>
                </a:extLst>
              </a:tr>
              <a:tr h="694430">
                <a:tc>
                  <a:txBody>
                    <a:bodyPr/>
                    <a:lstStyle/>
                    <a:p>
                      <a:pPr marL="12700" indent="0">
                        <a:lnSpc>
                          <a:spcPct val="100000"/>
                        </a:lnSpc>
                        <a:spcBef>
                          <a:spcPts val="165"/>
                        </a:spcBef>
                        <a:buFont typeface="Univers for KPMG Light"/>
                        <a:buNone/>
                        <a:tabLst>
                          <a:tab pos="131445" algn="l"/>
                        </a:tabLst>
                      </a:pPr>
                      <a:r>
                        <a:rPr lang="en-US" sz="1000" b="1" dirty="0"/>
                        <a:t>Phone</a:t>
                      </a:r>
                      <a:r>
                        <a:rPr lang="en-US" sz="1000" b="1" baseline="0" dirty="0"/>
                        <a:t> / SMS</a:t>
                      </a:r>
                    </a:p>
                    <a:p>
                      <a:pPr marL="131445" indent="-118745">
                        <a:lnSpc>
                          <a:spcPct val="100000"/>
                        </a:lnSpc>
                        <a:spcBef>
                          <a:spcPts val="165"/>
                        </a:spcBef>
                        <a:buFont typeface="Univers for KPMG Light"/>
                        <a:buChar char="•"/>
                        <a:tabLst>
                          <a:tab pos="131445" algn="l"/>
                        </a:tabLst>
                      </a:pPr>
                      <a:r>
                        <a:rPr lang="en-US" sz="1000" dirty="0"/>
                        <a:t>Baseband attacks</a:t>
                      </a:r>
                    </a:p>
                    <a:p>
                      <a:pPr marL="131445" indent="-118745">
                        <a:lnSpc>
                          <a:spcPct val="100000"/>
                        </a:lnSpc>
                        <a:spcBef>
                          <a:spcPts val="165"/>
                        </a:spcBef>
                        <a:buFont typeface="Univers for KPMG Light"/>
                        <a:buChar char="•"/>
                        <a:tabLst>
                          <a:tab pos="131445" algn="l"/>
                        </a:tabLst>
                      </a:pPr>
                      <a:r>
                        <a:rPr lang="en-US" sz="1000" dirty="0"/>
                        <a:t>SMS phishing</a:t>
                      </a:r>
                      <a:endParaRPr lang="en-US" sz="1000" dirty="0">
                        <a:solidFill>
                          <a:schemeClr val="dk1"/>
                        </a:solidFill>
                        <a:latin typeface="Century Gothic" panose="020B0502020202020204" pitchFamily="34" charset="0"/>
                        <a:ea typeface="+mn-ea"/>
                        <a:cs typeface="+mn-cs"/>
                      </a:endParaRPr>
                    </a:p>
                  </a:txBody>
                  <a:tcPr/>
                </a:tc>
                <a:tc>
                  <a:txBody>
                    <a:bodyPr/>
                    <a:lstStyle/>
                    <a:p>
                      <a:endParaRPr lang="en-US" sz="1000" dirty="0">
                        <a:latin typeface="Century Gothic" panose="020B0502020202020204" pitchFamily="34" charset="0"/>
                      </a:endParaRPr>
                    </a:p>
                  </a:txBody>
                  <a:tcPr/>
                </a:tc>
                <a:tc>
                  <a:txBody>
                    <a:bodyPr/>
                    <a:lstStyle/>
                    <a:p>
                      <a:endParaRPr lang="en-US" sz="1000" dirty="0">
                        <a:latin typeface="Century Gothic" panose="020B0502020202020204" pitchFamily="34" charset="0"/>
                      </a:endParaRPr>
                    </a:p>
                  </a:txBody>
                  <a:tcPr/>
                </a:tc>
                <a:tc>
                  <a:txBody>
                    <a:bodyPr/>
                    <a:lstStyle/>
                    <a:p>
                      <a:endParaRPr lang="en-US" sz="1000" dirty="0">
                        <a:latin typeface="Century Gothic" panose="020B0502020202020204" pitchFamily="34" charset="0"/>
                      </a:endParaRPr>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7157420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5499" y="372194"/>
            <a:ext cx="8838951" cy="430887"/>
          </a:xfrm>
        </p:spPr>
        <p:txBody>
          <a:bodyPr>
            <a:normAutofit fontScale="90000"/>
          </a:bodyPr>
          <a:lstStyle/>
          <a:p>
            <a:r>
              <a:rPr lang="en-US" dirty="0"/>
              <a:t>Security Assessment – CLOUD APPLICATIONS </a:t>
            </a:r>
            <a:r>
              <a:rPr lang="en-US" sz="2800" b="1" dirty="0"/>
              <a:t>(cont’d…)</a:t>
            </a:r>
          </a:p>
        </p:txBody>
      </p:sp>
      <p:sp>
        <p:nvSpPr>
          <p:cNvPr id="5" name="Rectangle 4"/>
          <p:cNvSpPr/>
          <p:nvPr/>
        </p:nvSpPr>
        <p:spPr>
          <a:xfrm>
            <a:off x="732734" y="1521777"/>
            <a:ext cx="8848588" cy="1169551"/>
          </a:xfrm>
          <a:prstGeom prst="rect">
            <a:avLst/>
          </a:prstGeom>
        </p:spPr>
        <p:txBody>
          <a:bodyPr wrap="square">
            <a:spAutoFit/>
          </a:bodyPr>
          <a:lstStyle/>
          <a:p>
            <a:pPr algn="just"/>
            <a:r>
              <a:rPr lang="en-US" sz="1000" dirty="0">
                <a:solidFill>
                  <a:prstClr val="white"/>
                </a:solidFill>
              </a:rPr>
              <a:t>Cloud Application vulnerability assessment is become essential for those organization whose applications are hosted on cloud, Researchers found of </a:t>
            </a:r>
            <a:r>
              <a:rPr lang="en-US" sz="1000" b="1" dirty="0">
                <a:solidFill>
                  <a:prstClr val="white"/>
                </a:solidFill>
              </a:rPr>
              <a:t>the 82% of databases</a:t>
            </a:r>
            <a:r>
              <a:rPr lang="en-US" sz="1000" dirty="0">
                <a:solidFill>
                  <a:prstClr val="white"/>
                </a:solidFill>
              </a:rPr>
              <a:t> left unencrypted in the public cloud, </a:t>
            </a:r>
            <a:r>
              <a:rPr lang="en-US" sz="1000" b="1" dirty="0">
                <a:solidFill>
                  <a:prstClr val="white"/>
                </a:solidFill>
              </a:rPr>
              <a:t>31% were accepting inbound connection </a:t>
            </a:r>
            <a:r>
              <a:rPr lang="en-US" sz="1000" dirty="0">
                <a:solidFill>
                  <a:prstClr val="white"/>
                </a:solidFill>
              </a:rPr>
              <a:t>requests from the internet. More than half </a:t>
            </a:r>
            <a:r>
              <a:rPr lang="en-US" sz="1000" b="1" dirty="0">
                <a:solidFill>
                  <a:prstClr val="white"/>
                </a:solidFill>
              </a:rPr>
              <a:t>(51%) of network traffic </a:t>
            </a:r>
            <a:r>
              <a:rPr lang="en-US" sz="1000" dirty="0">
                <a:solidFill>
                  <a:prstClr val="white"/>
                </a:solidFill>
              </a:rPr>
              <a:t>in the public cloud is still on the default web port (port 80) for receiving unencrypted traffic. Nearly all </a:t>
            </a:r>
            <a:r>
              <a:rPr lang="en-US" sz="1000" b="1" dirty="0">
                <a:solidFill>
                  <a:prstClr val="white"/>
                </a:solidFill>
              </a:rPr>
              <a:t>(93%) public cloud </a:t>
            </a:r>
            <a:r>
              <a:rPr lang="en-US" sz="1000" dirty="0">
                <a:solidFill>
                  <a:prstClr val="white"/>
                </a:solidFill>
              </a:rPr>
              <a:t>resources have no outbound firewall rules.</a:t>
            </a:r>
          </a:p>
          <a:p>
            <a:pPr algn="just"/>
            <a:endParaRPr lang="en-US" sz="1000" dirty="0">
              <a:solidFill>
                <a:prstClr val="white"/>
              </a:solidFill>
            </a:endParaRPr>
          </a:p>
          <a:p>
            <a:pPr algn="just"/>
            <a:r>
              <a:rPr lang="en-US" sz="1000" dirty="0">
                <a:solidFill>
                  <a:prstClr val="white"/>
                </a:solidFill>
              </a:rPr>
              <a:t>Virtual Security has provides a unique approach for assessing the cloud based application(s), the approach covers all the critical aspects of Security which may lead towards compromise of information.</a:t>
            </a:r>
          </a:p>
        </p:txBody>
      </p:sp>
      <p:sp>
        <p:nvSpPr>
          <p:cNvPr id="13" name="Hexagon 12"/>
          <p:cNvSpPr/>
          <p:nvPr/>
        </p:nvSpPr>
        <p:spPr>
          <a:xfrm>
            <a:off x="1212760" y="3558146"/>
            <a:ext cx="1326524" cy="1171978"/>
          </a:xfrm>
          <a:prstGeom prst="hexagon">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en-US" sz="1050" dirty="0">
                <a:solidFill>
                  <a:prstClr val="white"/>
                </a:solidFill>
              </a:rPr>
              <a:t>Data Encryption at Rest</a:t>
            </a:r>
          </a:p>
        </p:txBody>
      </p:sp>
      <p:sp>
        <p:nvSpPr>
          <p:cNvPr id="16" name="Hexagon 15"/>
          <p:cNvSpPr/>
          <p:nvPr/>
        </p:nvSpPr>
        <p:spPr>
          <a:xfrm>
            <a:off x="2282780" y="2926367"/>
            <a:ext cx="1326524" cy="1171978"/>
          </a:xfrm>
          <a:prstGeom prst="hexagon">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en-US" sz="1050" dirty="0">
                <a:solidFill>
                  <a:prstClr val="white"/>
                </a:solidFill>
              </a:rPr>
              <a:t>Data Encryption in transit</a:t>
            </a:r>
          </a:p>
        </p:txBody>
      </p:sp>
      <p:sp>
        <p:nvSpPr>
          <p:cNvPr id="17" name="Hexagon 16"/>
          <p:cNvSpPr/>
          <p:nvPr/>
        </p:nvSpPr>
        <p:spPr>
          <a:xfrm>
            <a:off x="2292439" y="4144135"/>
            <a:ext cx="1326524" cy="1171978"/>
          </a:xfrm>
          <a:prstGeom prst="hexagon">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en-US" sz="1050" dirty="0">
                <a:solidFill>
                  <a:prstClr val="white"/>
                </a:solidFill>
              </a:rPr>
              <a:t>Data Encryption in Use</a:t>
            </a:r>
          </a:p>
        </p:txBody>
      </p:sp>
      <p:sp>
        <p:nvSpPr>
          <p:cNvPr id="18" name="Hexagon 17"/>
          <p:cNvSpPr/>
          <p:nvPr/>
        </p:nvSpPr>
        <p:spPr>
          <a:xfrm>
            <a:off x="3372118" y="3539903"/>
            <a:ext cx="1326524" cy="1171978"/>
          </a:xfrm>
          <a:prstGeom prst="hexagon">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en-US" sz="1050" dirty="0">
                <a:solidFill>
                  <a:prstClr val="white"/>
                </a:solidFill>
              </a:rPr>
              <a:t>Admin User Privileges</a:t>
            </a:r>
          </a:p>
        </p:txBody>
      </p:sp>
      <p:sp>
        <p:nvSpPr>
          <p:cNvPr id="19" name="Hexagon 18"/>
          <p:cNvSpPr/>
          <p:nvPr/>
        </p:nvSpPr>
        <p:spPr>
          <a:xfrm>
            <a:off x="4442138" y="2926367"/>
            <a:ext cx="1326524" cy="1171978"/>
          </a:xfrm>
          <a:prstGeom prst="hexagon">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en-US" sz="1050" dirty="0">
                <a:solidFill>
                  <a:prstClr val="white"/>
                </a:solidFill>
              </a:rPr>
              <a:t>Un-Necessary open ports</a:t>
            </a:r>
          </a:p>
        </p:txBody>
      </p:sp>
      <p:sp>
        <p:nvSpPr>
          <p:cNvPr id="20" name="Hexagon 19"/>
          <p:cNvSpPr/>
          <p:nvPr/>
        </p:nvSpPr>
        <p:spPr>
          <a:xfrm>
            <a:off x="4455070" y="4144135"/>
            <a:ext cx="1326524" cy="1171978"/>
          </a:xfrm>
          <a:prstGeom prst="hexagon">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en-US" sz="1050" dirty="0">
                <a:solidFill>
                  <a:prstClr val="white"/>
                </a:solidFill>
              </a:rPr>
              <a:t>Stress Testing</a:t>
            </a:r>
          </a:p>
        </p:txBody>
      </p:sp>
      <p:sp>
        <p:nvSpPr>
          <p:cNvPr id="21" name="Hexagon 20"/>
          <p:cNvSpPr/>
          <p:nvPr/>
        </p:nvSpPr>
        <p:spPr>
          <a:xfrm>
            <a:off x="5531476" y="3526934"/>
            <a:ext cx="1326524" cy="1171978"/>
          </a:xfrm>
          <a:prstGeom prst="hexagon">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en-US" sz="1050" dirty="0">
                <a:solidFill>
                  <a:prstClr val="white"/>
                </a:solidFill>
              </a:rPr>
              <a:t>Log assessment</a:t>
            </a:r>
          </a:p>
        </p:txBody>
      </p:sp>
      <p:sp>
        <p:nvSpPr>
          <p:cNvPr id="22" name="Hexagon 21"/>
          <p:cNvSpPr/>
          <p:nvPr/>
        </p:nvSpPr>
        <p:spPr>
          <a:xfrm>
            <a:off x="6611155" y="2940945"/>
            <a:ext cx="1326524" cy="1171978"/>
          </a:xfrm>
          <a:prstGeom prst="hexagon">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en-US" sz="1050" dirty="0">
                <a:solidFill>
                  <a:prstClr val="white"/>
                </a:solidFill>
              </a:rPr>
              <a:t>External Connections &amp; Restriction Applied in Cloud</a:t>
            </a:r>
          </a:p>
        </p:txBody>
      </p:sp>
      <p:sp>
        <p:nvSpPr>
          <p:cNvPr id="23" name="Hexagon 22"/>
          <p:cNvSpPr/>
          <p:nvPr/>
        </p:nvSpPr>
        <p:spPr>
          <a:xfrm>
            <a:off x="6620814" y="4144135"/>
            <a:ext cx="1326524" cy="1171978"/>
          </a:xfrm>
          <a:prstGeom prst="hexagon">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en-US" sz="1050" dirty="0">
                <a:solidFill>
                  <a:prstClr val="white"/>
                </a:solidFill>
              </a:rPr>
              <a:t>Roles &amp; Privilege ID’s </a:t>
            </a:r>
          </a:p>
        </p:txBody>
      </p:sp>
      <p:sp>
        <p:nvSpPr>
          <p:cNvPr id="24" name="Hexagon 23"/>
          <p:cNvSpPr/>
          <p:nvPr/>
        </p:nvSpPr>
        <p:spPr>
          <a:xfrm>
            <a:off x="7700493" y="3512356"/>
            <a:ext cx="1326524" cy="1171978"/>
          </a:xfrm>
          <a:prstGeom prst="hexagon">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en-US" sz="1050" dirty="0">
                <a:solidFill>
                  <a:prstClr val="white"/>
                </a:solidFill>
              </a:rPr>
              <a:t>Patches &amp; updates</a:t>
            </a:r>
          </a:p>
        </p:txBody>
      </p:sp>
    </p:spTree>
    <p:extLst>
      <p:ext uri="{BB962C8B-B14F-4D97-AF65-F5344CB8AC3E}">
        <p14:creationId xmlns:p14="http://schemas.microsoft.com/office/powerpoint/2010/main" val="18284137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9EBC38-BA9D-E518-E706-A639A7E4A8F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3FBF4C-1100-C0A3-4E65-AFB997AF92E4}"/>
              </a:ext>
            </a:extLst>
          </p:cNvPr>
          <p:cNvSpPr>
            <a:spLocks noGrp="1"/>
          </p:cNvSpPr>
          <p:nvPr>
            <p:ph type="title"/>
          </p:nvPr>
        </p:nvSpPr>
        <p:spPr>
          <a:xfrm>
            <a:off x="693420" y="2596960"/>
            <a:ext cx="7052085" cy="967123"/>
          </a:xfrm>
        </p:spPr>
        <p:txBody>
          <a:bodyPr/>
          <a:lstStyle/>
          <a:p>
            <a:r>
              <a:rPr lang="en-US" sz="4400" b="1" dirty="0">
                <a:solidFill>
                  <a:schemeClr val="tx1"/>
                </a:solidFill>
              </a:rPr>
              <a:t>INFORMATION SECURITY RISK ASSESSMENT</a:t>
            </a:r>
          </a:p>
        </p:txBody>
      </p:sp>
    </p:spTree>
    <p:extLst>
      <p:ext uri="{BB962C8B-B14F-4D97-AF65-F5344CB8AC3E}">
        <p14:creationId xmlns:p14="http://schemas.microsoft.com/office/powerpoint/2010/main" val="16759665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136B01-3783-DBD3-B16B-2DD109FAE7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B1724D-97CE-BEB7-6BF1-07A87808362B}"/>
              </a:ext>
            </a:extLst>
          </p:cNvPr>
          <p:cNvSpPr>
            <a:spLocks noGrp="1"/>
          </p:cNvSpPr>
          <p:nvPr>
            <p:ph type="title"/>
          </p:nvPr>
        </p:nvSpPr>
        <p:spPr>
          <a:xfrm>
            <a:off x="649769" y="0"/>
            <a:ext cx="8848588" cy="1524000"/>
          </a:xfrm>
        </p:spPr>
        <p:txBody>
          <a:bodyPr/>
          <a:lstStyle/>
          <a:p>
            <a:r>
              <a:rPr lang="en-US" sz="2800" b="1" dirty="0"/>
              <a:t>INFORMATION SECURITY – RISK ASSESSMENT (1/7) </a:t>
            </a:r>
          </a:p>
        </p:txBody>
      </p:sp>
      <p:sp>
        <p:nvSpPr>
          <p:cNvPr id="3" name="Rectangle 2">
            <a:extLst>
              <a:ext uri="{FF2B5EF4-FFF2-40B4-BE49-F238E27FC236}">
                <a16:creationId xmlns:a16="http://schemas.microsoft.com/office/drawing/2014/main" id="{52D5BF9F-E0D7-A235-4422-9C05C56E560F}"/>
              </a:ext>
            </a:extLst>
          </p:cNvPr>
          <p:cNvSpPr/>
          <p:nvPr/>
        </p:nvSpPr>
        <p:spPr>
          <a:xfrm>
            <a:off x="649769" y="1223756"/>
            <a:ext cx="8848588" cy="4708981"/>
          </a:xfrm>
          <a:prstGeom prst="rect">
            <a:avLst/>
          </a:prstGeom>
        </p:spPr>
        <p:txBody>
          <a:bodyPr wrap="square">
            <a:spAutoFit/>
          </a:bodyPr>
          <a:lstStyle/>
          <a:p>
            <a:pPr algn="just"/>
            <a:r>
              <a:rPr lang="en-US" sz="1200" dirty="0"/>
              <a:t>Information Security Risk Assessment is a crucial process for enterprises to identify and mitigate potential risks to their assets and data. The below list of assessments collectively contribute to a comprehensive understanding of the organization's risk landscape. By systematically analyzing assets, their </a:t>
            </a:r>
            <a:r>
              <a:rPr lang="en-US" sz="1200" b="1" dirty="0"/>
              <a:t>criticality, potential impacts, vulnerabilities</a:t>
            </a:r>
            <a:r>
              <a:rPr lang="en-US" sz="1200" dirty="0"/>
              <a:t>, and </a:t>
            </a:r>
            <a:r>
              <a:rPr lang="en-US" sz="1200" b="1" dirty="0"/>
              <a:t>threats</a:t>
            </a:r>
            <a:r>
              <a:rPr lang="en-US" sz="1200" dirty="0"/>
              <a:t>, enterprises can develop effective strategies to manage and mitigate risks to their information security. </a:t>
            </a:r>
          </a:p>
          <a:p>
            <a:pPr algn="just"/>
            <a:endParaRPr lang="en-US" sz="1200" dirty="0">
              <a:latin typeface="Arial" panose="020B0604020202020204" pitchFamily="34" charset="0"/>
              <a:cs typeface="Arial" panose="020B0604020202020204" pitchFamily="34" charset="0"/>
            </a:endParaRPr>
          </a:p>
          <a:p>
            <a:pPr marL="228600" indent="-228600" algn="just">
              <a:buFont typeface="+mj-lt"/>
              <a:buAutoNum type="arabicPeriod"/>
            </a:pPr>
            <a:r>
              <a:rPr lang="en-US" sz="1200" b="1" dirty="0"/>
              <a:t>Identify and prioritize assets: </a:t>
            </a:r>
            <a:r>
              <a:rPr lang="en-US" sz="1200" dirty="0"/>
              <a:t>IT assets include servers, printers, laptops and other devices, as well as data like client contact information, email messages and intellectual property. During this step, be sure to solicit input from all departments and business units; that approach helps ensure you get a complete understanding of the systems the organization uses and the data that it creates and collects.</a:t>
            </a:r>
          </a:p>
          <a:p>
            <a:pPr marL="228600" indent="-228600" algn="just">
              <a:buFont typeface="+mj-lt"/>
              <a:buAutoNum type="arabicPeriod"/>
            </a:pPr>
            <a:endParaRPr lang="en-US" sz="1200" dirty="0"/>
          </a:p>
          <a:p>
            <a:pPr marL="228600" indent="-228600" algn="just">
              <a:buFont typeface="+mj-lt"/>
              <a:buAutoNum type="arabicPeriod"/>
            </a:pPr>
            <a:r>
              <a:rPr lang="en-US" sz="1200" b="1" dirty="0"/>
              <a:t>Identify threats</a:t>
            </a:r>
            <a:r>
              <a:rPr lang="en-US" sz="1200" dirty="0"/>
              <a:t>: A threat is anything that could cause harm to your organization. Examples include outside threat actors, malware, malicious acts by business users and mistakes by insufficiently trained administrators.</a:t>
            </a:r>
          </a:p>
          <a:p>
            <a:pPr marL="228600" indent="-228600" algn="just">
              <a:buFont typeface="+mj-lt"/>
              <a:buAutoNum type="arabicPeriod"/>
            </a:pPr>
            <a:endParaRPr lang="en-US" sz="1200" dirty="0"/>
          </a:p>
          <a:p>
            <a:pPr marL="228600" indent="-228600" algn="just">
              <a:buFont typeface="+mj-lt"/>
              <a:buAutoNum type="arabicPeriod"/>
            </a:pPr>
            <a:endParaRPr lang="en-US" sz="1200" dirty="0"/>
          </a:p>
          <a:p>
            <a:pPr marL="228600" indent="-228600" algn="just">
              <a:buFont typeface="+mj-lt"/>
              <a:buAutoNum type="arabicPeriod"/>
            </a:pPr>
            <a:r>
              <a:rPr lang="en-US" sz="1200" b="1" dirty="0"/>
              <a:t>Identify vulnerabilities: </a:t>
            </a:r>
            <a:r>
              <a:rPr lang="en-US" sz="1200" dirty="0"/>
              <a:t>A vulnerability is a weakness that could enable a threat to harm your organization. Vulnerabilities can be identified using analysis, audit reports, the </a:t>
            </a:r>
            <a:r>
              <a:rPr lang="en-US" sz="1200" b="1" dirty="0"/>
              <a:t>NIST vulnerability d</a:t>
            </a:r>
            <a:r>
              <a:rPr lang="en-US" sz="1200" dirty="0"/>
              <a:t>atabase, vendor data, information security test and evaluation (ST&amp;E) procedures, penetration testing, and automated vulnerability scanning tools.</a:t>
            </a:r>
          </a:p>
          <a:p>
            <a:pPr marL="228600" indent="-228600" algn="just">
              <a:buFont typeface="+mj-lt"/>
              <a:buAutoNum type="arabicPeriod"/>
            </a:pPr>
            <a:endParaRPr lang="en-US" sz="1200" dirty="0"/>
          </a:p>
          <a:p>
            <a:pPr marL="228600" indent="-228600" algn="just">
              <a:buFont typeface="+mj-lt"/>
              <a:buAutoNum type="arabicPeriod"/>
            </a:pPr>
            <a:endParaRPr lang="en-US" sz="1200" dirty="0"/>
          </a:p>
          <a:p>
            <a:pPr marL="228600" indent="-228600" algn="just">
              <a:buFont typeface="+mj-lt"/>
              <a:buAutoNum type="arabicPeriod"/>
            </a:pPr>
            <a:r>
              <a:rPr lang="en-US" sz="1200" b="1" dirty="0"/>
              <a:t>Analyze existing controls: </a:t>
            </a:r>
            <a:r>
              <a:rPr lang="en-US" sz="1200" dirty="0"/>
              <a:t>Analyze the controls that are in place to reduce the probability that a threat will exploit a vulnerability. Examples of technical controls include encryption, intrusion detection systems, and multifactor authentication (MFA). Non-technical controls include security policies, administrative procedures, and physical or environmental protections. Both technical and non-technical controls can be subdivided into preventive or detective categories. Preventive controls, such as encryption and MFA, are designed to thwart attacks.</a:t>
            </a:r>
          </a:p>
        </p:txBody>
      </p:sp>
    </p:spTree>
    <p:extLst>
      <p:ext uri="{BB962C8B-B14F-4D97-AF65-F5344CB8AC3E}">
        <p14:creationId xmlns:p14="http://schemas.microsoft.com/office/powerpoint/2010/main" val="40744218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F75D69-65CC-DAC0-F863-D7C098B894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EE90CC-D563-C81D-63D5-62DFF481381D}"/>
              </a:ext>
            </a:extLst>
          </p:cNvPr>
          <p:cNvSpPr>
            <a:spLocks noGrp="1"/>
          </p:cNvSpPr>
          <p:nvPr>
            <p:ph type="title"/>
          </p:nvPr>
        </p:nvSpPr>
        <p:spPr>
          <a:xfrm>
            <a:off x="649769" y="0"/>
            <a:ext cx="8848588" cy="1524000"/>
          </a:xfrm>
        </p:spPr>
        <p:txBody>
          <a:bodyPr/>
          <a:lstStyle/>
          <a:p>
            <a:r>
              <a:rPr lang="en-US" sz="2800" b="1" dirty="0"/>
              <a:t>INFORMATION SECURITY – RISK ASSESSMENT (2/7) </a:t>
            </a:r>
          </a:p>
        </p:txBody>
      </p:sp>
      <p:sp>
        <p:nvSpPr>
          <p:cNvPr id="3" name="Rectangle 2">
            <a:extLst>
              <a:ext uri="{FF2B5EF4-FFF2-40B4-BE49-F238E27FC236}">
                <a16:creationId xmlns:a16="http://schemas.microsoft.com/office/drawing/2014/main" id="{A56624AF-D9AB-7DE3-581C-23AEEFF64EBD}"/>
              </a:ext>
            </a:extLst>
          </p:cNvPr>
          <p:cNvSpPr/>
          <p:nvPr/>
        </p:nvSpPr>
        <p:spPr>
          <a:xfrm>
            <a:off x="649769" y="1223756"/>
            <a:ext cx="8848588" cy="3970318"/>
          </a:xfrm>
          <a:prstGeom prst="rect">
            <a:avLst/>
          </a:prstGeom>
        </p:spPr>
        <p:txBody>
          <a:bodyPr wrap="square">
            <a:spAutoFit/>
          </a:bodyPr>
          <a:lstStyle/>
          <a:p>
            <a:pPr algn="just"/>
            <a:r>
              <a:rPr lang="en-US" sz="1200" dirty="0"/>
              <a:t>Information Security Risk Assessment is a crucial process for enterprises to identify and mitigate potential risks to their assets and data. The below list of assessments collectively contribute to a comprehensive understanding of the organization's risk landscape. By systematically analyzing assets, their </a:t>
            </a:r>
            <a:r>
              <a:rPr lang="en-US" sz="1200" b="1" dirty="0"/>
              <a:t>criticality, potential impacts, vulnerabilities</a:t>
            </a:r>
            <a:r>
              <a:rPr lang="en-US" sz="1200" dirty="0"/>
              <a:t>, and </a:t>
            </a:r>
            <a:r>
              <a:rPr lang="en-US" sz="1200" b="1" dirty="0"/>
              <a:t>threats</a:t>
            </a:r>
            <a:r>
              <a:rPr lang="en-US" sz="1200" dirty="0"/>
              <a:t>, enterprises can develop effective strategies to manage and mitigate risks to their information security. </a:t>
            </a:r>
          </a:p>
          <a:p>
            <a:pPr algn="just"/>
            <a:endParaRPr lang="en-US" sz="1200" dirty="0">
              <a:latin typeface="Arial" panose="020B0604020202020204" pitchFamily="34" charset="0"/>
              <a:cs typeface="Arial" panose="020B0604020202020204" pitchFamily="34" charset="0"/>
            </a:endParaRPr>
          </a:p>
          <a:p>
            <a:pPr marL="228600" indent="-228600" algn="just">
              <a:buFont typeface="+mj-lt"/>
              <a:buAutoNum type="arabicPeriod" startAt="5"/>
            </a:pPr>
            <a:r>
              <a:rPr lang="en-US" sz="1200" b="1" dirty="0"/>
              <a:t>Determine the likelihood of an incident: </a:t>
            </a:r>
            <a:r>
              <a:rPr lang="en-US" sz="1200" dirty="0"/>
              <a:t>Assess the probability that each vulnerability might be exploited using factors such as the nature of the vulnerability, the capacity and intent of the threat source, and the presence and efficacy of your controls. Instead of a numeric score, many organizations use labels such as high, medium and low to denote the probability of a threat.</a:t>
            </a:r>
          </a:p>
          <a:p>
            <a:pPr marL="228600" indent="-228600" algn="just">
              <a:buFont typeface="+mj-lt"/>
              <a:buAutoNum type="arabicPeriod" startAt="5"/>
            </a:pPr>
            <a:endParaRPr lang="en-US" sz="1200" dirty="0"/>
          </a:p>
          <a:p>
            <a:pPr marL="228600" indent="-228600" algn="just">
              <a:buFont typeface="+mj-lt"/>
              <a:buAutoNum type="arabicPeriod" startAt="5"/>
            </a:pPr>
            <a:endParaRPr lang="en-US" sz="1200" dirty="0"/>
          </a:p>
          <a:p>
            <a:pPr marL="228600" indent="-228600" algn="just">
              <a:buFont typeface="+mj-lt"/>
              <a:buAutoNum type="arabicPeriod" startAt="5"/>
            </a:pPr>
            <a:r>
              <a:rPr lang="en-US" sz="1200" b="1" dirty="0"/>
              <a:t>Assess the impact a threat could have: </a:t>
            </a:r>
            <a:r>
              <a:rPr lang="en-US" sz="1200" dirty="0"/>
              <a:t>Assess the potential consequences of an incident in which an asset is lost or compromised. Key factors to consider include:</a:t>
            </a:r>
          </a:p>
          <a:p>
            <a:pPr marL="228600" indent="-228600" algn="just">
              <a:buFont typeface="+mj-lt"/>
              <a:buAutoNum type="arabicPeriod" startAt="5"/>
            </a:pPr>
            <a:endParaRPr lang="en-US" sz="1200" dirty="0"/>
          </a:p>
          <a:p>
            <a:pPr marL="228600" indent="-228600" algn="just">
              <a:buFont typeface="Arial" panose="020B0604020202020204" pitchFamily="34" charset="0"/>
              <a:buChar char="•"/>
            </a:pPr>
            <a:r>
              <a:rPr lang="en-US" sz="1200" dirty="0"/>
              <a:t>The role of the asset and any dependent processes</a:t>
            </a:r>
          </a:p>
          <a:p>
            <a:pPr marL="228600" indent="-228600" algn="just">
              <a:buFont typeface="Arial" panose="020B0604020202020204" pitchFamily="34" charset="0"/>
              <a:buChar char="•"/>
            </a:pPr>
            <a:r>
              <a:rPr lang="en-US" sz="1200" dirty="0"/>
              <a:t>The asset’s value to the organization</a:t>
            </a:r>
          </a:p>
          <a:p>
            <a:pPr marL="228600" indent="-228600" algn="just">
              <a:buFont typeface="Arial" panose="020B0604020202020204" pitchFamily="34" charset="0"/>
              <a:buChar char="•"/>
            </a:pPr>
            <a:r>
              <a:rPr lang="en-US" sz="1200" dirty="0"/>
              <a:t>The asset’s sensitivity</a:t>
            </a:r>
          </a:p>
          <a:p>
            <a:pPr lvl="1" algn="just"/>
            <a:r>
              <a:rPr lang="en-US" sz="1200" dirty="0"/>
              <a:t>For this step, start with a business impact analysis (BIA) or a mission impact analysis report. These documents use quantitative or qualitative measures to assess the repercussions of damage to the organization’s information assets, including impacts on their confidentiality, integrity and availability. The impact can be categorized qualitatively as high, medium or low.</a:t>
            </a:r>
          </a:p>
        </p:txBody>
      </p:sp>
    </p:spTree>
    <p:extLst>
      <p:ext uri="{BB962C8B-B14F-4D97-AF65-F5344CB8AC3E}">
        <p14:creationId xmlns:p14="http://schemas.microsoft.com/office/powerpoint/2010/main" val="2231009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E94A16-7A52-3E94-324C-F47CF2089C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941A39-E0DA-B6A5-4015-DFC7E5BA6327}"/>
              </a:ext>
            </a:extLst>
          </p:cNvPr>
          <p:cNvSpPr>
            <a:spLocks noGrp="1"/>
          </p:cNvSpPr>
          <p:nvPr>
            <p:ph type="title"/>
          </p:nvPr>
        </p:nvSpPr>
        <p:spPr>
          <a:xfrm>
            <a:off x="649769" y="0"/>
            <a:ext cx="8848588" cy="1524000"/>
          </a:xfrm>
        </p:spPr>
        <p:txBody>
          <a:bodyPr/>
          <a:lstStyle/>
          <a:p>
            <a:r>
              <a:rPr lang="en-US" sz="2800" b="1" dirty="0"/>
              <a:t>INFORMATION SECURITY – RISK ASSESSMENT (3/7) </a:t>
            </a:r>
          </a:p>
        </p:txBody>
      </p:sp>
      <p:sp>
        <p:nvSpPr>
          <p:cNvPr id="3" name="Rectangle 2">
            <a:extLst>
              <a:ext uri="{FF2B5EF4-FFF2-40B4-BE49-F238E27FC236}">
                <a16:creationId xmlns:a16="http://schemas.microsoft.com/office/drawing/2014/main" id="{B14DA049-6F62-FB64-0AED-C69C17CF36B0}"/>
              </a:ext>
            </a:extLst>
          </p:cNvPr>
          <p:cNvSpPr/>
          <p:nvPr/>
        </p:nvSpPr>
        <p:spPr>
          <a:xfrm>
            <a:off x="649769" y="1223756"/>
            <a:ext cx="8848588" cy="4893647"/>
          </a:xfrm>
          <a:prstGeom prst="rect">
            <a:avLst/>
          </a:prstGeom>
        </p:spPr>
        <p:txBody>
          <a:bodyPr wrap="square">
            <a:spAutoFit/>
          </a:bodyPr>
          <a:lstStyle/>
          <a:p>
            <a:pPr marL="228600" indent="-228600" algn="just">
              <a:buFont typeface="+mj-lt"/>
              <a:buAutoNum type="arabicPeriod" startAt="7"/>
            </a:pPr>
            <a:r>
              <a:rPr lang="en-US" sz="1200" b="1" dirty="0"/>
              <a:t>Prioritize the risks: </a:t>
            </a:r>
            <a:r>
              <a:rPr lang="en-US" sz="1200" dirty="0"/>
              <a:t>For each threat/vulnerability pair, determine the level of risk to the IT system, based on the following:</a:t>
            </a:r>
          </a:p>
          <a:p>
            <a:pPr marL="228600" indent="-228600" algn="just">
              <a:buFont typeface="+mj-lt"/>
              <a:buAutoNum type="arabicPeriod" startAt="7"/>
            </a:pPr>
            <a:endParaRPr lang="en-US" sz="1200" dirty="0"/>
          </a:p>
          <a:p>
            <a:pPr marL="228600" indent="-228600" algn="just">
              <a:buFont typeface="Arial" panose="020B0604020202020204" pitchFamily="34" charset="0"/>
              <a:buChar char="•"/>
            </a:pPr>
            <a:r>
              <a:rPr lang="en-US" sz="1200" dirty="0"/>
              <a:t>The likelihood that the threat will exploit the vulnerability</a:t>
            </a:r>
          </a:p>
          <a:p>
            <a:pPr marL="228600" indent="-228600" algn="just">
              <a:buFont typeface="Arial" panose="020B0604020202020204" pitchFamily="34" charset="0"/>
              <a:buChar char="•"/>
            </a:pPr>
            <a:r>
              <a:rPr lang="en-US" sz="1200" dirty="0"/>
              <a:t>The approximate cost of each of these occurrences</a:t>
            </a:r>
          </a:p>
          <a:p>
            <a:pPr marL="228600" indent="-228600" algn="just">
              <a:buFont typeface="Arial" panose="020B0604020202020204" pitchFamily="34" charset="0"/>
              <a:buChar char="•"/>
            </a:pPr>
            <a:r>
              <a:rPr lang="en-US" sz="1200" dirty="0"/>
              <a:t>The adequacy of the existing or planned information system security controls for eliminating or reducing the risk</a:t>
            </a:r>
          </a:p>
          <a:p>
            <a:pPr lvl="1" algn="just"/>
            <a:endParaRPr lang="en-US" sz="1200" dirty="0"/>
          </a:p>
          <a:p>
            <a:pPr algn="just"/>
            <a:r>
              <a:rPr lang="en-US" sz="1200" dirty="0"/>
              <a:t>A useful tool for estimating risk in this manner is a risk-level matrix. A high likelihood that the threat will occur is given a value of 1.0; a medium likelihood is assigned a value of 0.5; and a low likelihood of occurrence is given a rating of 0.1. Similarly, a high impact level is assigned a value of 100, a medium impact level 50 and a low impact level 10. Risk is calculated by multiplying the threat likelihood value by the impact value, and the risks are categorized as high, medium or low based on the result.</a:t>
            </a:r>
          </a:p>
          <a:p>
            <a:pPr marL="228600" indent="-228600" algn="just">
              <a:buFont typeface="+mj-lt"/>
              <a:buAutoNum type="arabicPeriod" startAt="7"/>
            </a:pPr>
            <a:endParaRPr lang="en-US" sz="1200" dirty="0"/>
          </a:p>
          <a:p>
            <a:pPr marL="228600" indent="-228600" algn="just">
              <a:buFont typeface="+mj-lt"/>
              <a:buAutoNum type="arabicPeriod" startAt="7"/>
            </a:pPr>
            <a:endParaRPr lang="en-US" sz="1200" dirty="0"/>
          </a:p>
          <a:p>
            <a:pPr marL="228600" indent="-228600" algn="just">
              <a:buFont typeface="+mj-lt"/>
              <a:buAutoNum type="arabicPeriod" startAt="8"/>
            </a:pPr>
            <a:r>
              <a:rPr lang="en-US" sz="1200" b="1" dirty="0"/>
              <a:t>Recommend controls:</a:t>
            </a:r>
            <a:r>
              <a:rPr lang="en-US" sz="1200" dirty="0"/>
              <a:t> Using the risk level as a basis, determine the actions needed to mitigate the risk. Here are some general guidelines for each level of risk:</a:t>
            </a:r>
          </a:p>
          <a:p>
            <a:pPr marL="228600" indent="-228600" algn="just">
              <a:buFont typeface="+mj-lt"/>
              <a:buAutoNum type="arabicPeriod" startAt="8"/>
            </a:pPr>
            <a:endParaRPr lang="en-US" sz="1200" dirty="0"/>
          </a:p>
          <a:p>
            <a:pPr marL="228600" indent="-228600" algn="just">
              <a:buFont typeface="Arial" panose="020B0604020202020204" pitchFamily="34" charset="0"/>
              <a:buChar char="•"/>
            </a:pPr>
            <a:r>
              <a:rPr lang="en-US" sz="1200" b="1" dirty="0">
                <a:solidFill>
                  <a:srgbClr val="FF0000"/>
                </a:solidFill>
              </a:rPr>
              <a:t>High </a:t>
            </a:r>
            <a:r>
              <a:rPr lang="en-US" sz="1200" dirty="0"/>
              <a:t>— A plan for corrective measures should be developed as soon as possible.</a:t>
            </a:r>
          </a:p>
          <a:p>
            <a:pPr marL="228600" indent="-228600" algn="just">
              <a:buFont typeface="Arial" panose="020B0604020202020204" pitchFamily="34" charset="0"/>
              <a:buChar char="•"/>
            </a:pPr>
            <a:r>
              <a:rPr lang="en-US" sz="1200" b="1" dirty="0">
                <a:solidFill>
                  <a:srgbClr val="FFC000"/>
                </a:solidFill>
              </a:rPr>
              <a:t>Medium </a:t>
            </a:r>
            <a:r>
              <a:rPr lang="en-US" sz="1200" dirty="0"/>
              <a:t>— A plan for corrective measures should be developed within a reasonable time window.</a:t>
            </a:r>
          </a:p>
          <a:p>
            <a:pPr marL="228600" indent="-228600" algn="just">
              <a:buFont typeface="Arial" panose="020B0604020202020204" pitchFamily="34" charset="0"/>
              <a:buChar char="•"/>
            </a:pPr>
            <a:r>
              <a:rPr lang="en-US" sz="1200" b="1" dirty="0">
                <a:solidFill>
                  <a:srgbClr val="00B050"/>
                </a:solidFill>
              </a:rPr>
              <a:t>Low </a:t>
            </a:r>
            <a:r>
              <a:rPr lang="en-US" sz="1200" dirty="0"/>
              <a:t>— The team must decide whether to accept the risk or implement corrective actions.</a:t>
            </a:r>
          </a:p>
          <a:p>
            <a:pPr marL="228600" indent="-228600" algn="just">
              <a:buFont typeface="Arial" panose="020B0604020202020204" pitchFamily="34" charset="0"/>
              <a:buChar char="•"/>
            </a:pPr>
            <a:endParaRPr lang="en-US" sz="1200" dirty="0"/>
          </a:p>
          <a:p>
            <a:pPr marL="228600" indent="-228600" algn="just">
              <a:buFont typeface="+mj-lt"/>
              <a:buAutoNum type="arabicPeriod" startAt="9"/>
            </a:pPr>
            <a:r>
              <a:rPr lang="en-US" sz="1200" dirty="0"/>
              <a:t>Document the assessment results: The final step of the risk assessment process is to create a comprehensive report that aids management in making informed decisions on budget, policies, procedures and more. The report should delineate each threat, associated vulnerabilities, at-risk assets, potential impact on your IT infrastructure, probability of occurrence, and recommended control measures and cost. Often, a risk assessment report will identify key remediation steps that can mitigate multiple risks</a:t>
            </a:r>
          </a:p>
        </p:txBody>
      </p:sp>
    </p:spTree>
    <p:extLst>
      <p:ext uri="{BB962C8B-B14F-4D97-AF65-F5344CB8AC3E}">
        <p14:creationId xmlns:p14="http://schemas.microsoft.com/office/powerpoint/2010/main" val="36076637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CE1C91-B4C4-0311-0EF1-BF1843123C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3189BE-856F-4625-B0DB-58D3AD513F8E}"/>
              </a:ext>
            </a:extLst>
          </p:cNvPr>
          <p:cNvSpPr>
            <a:spLocks noGrp="1"/>
          </p:cNvSpPr>
          <p:nvPr>
            <p:ph type="title"/>
          </p:nvPr>
        </p:nvSpPr>
        <p:spPr>
          <a:xfrm>
            <a:off x="649769" y="0"/>
            <a:ext cx="8848588" cy="1524000"/>
          </a:xfrm>
        </p:spPr>
        <p:txBody>
          <a:bodyPr/>
          <a:lstStyle/>
          <a:p>
            <a:r>
              <a:rPr lang="en-US" sz="2800" b="1" dirty="0"/>
              <a:t>INFORMATION SECURITY – RISK ASSESSMENT (4/7) </a:t>
            </a:r>
          </a:p>
        </p:txBody>
      </p:sp>
      <p:sp>
        <p:nvSpPr>
          <p:cNvPr id="3" name="Rectangle 2">
            <a:extLst>
              <a:ext uri="{FF2B5EF4-FFF2-40B4-BE49-F238E27FC236}">
                <a16:creationId xmlns:a16="http://schemas.microsoft.com/office/drawing/2014/main" id="{C3CB7E7E-69F5-2FF5-5092-5D289A529AD5}"/>
              </a:ext>
            </a:extLst>
          </p:cNvPr>
          <p:cNvSpPr/>
          <p:nvPr/>
        </p:nvSpPr>
        <p:spPr>
          <a:xfrm>
            <a:off x="649769" y="1223756"/>
            <a:ext cx="8848588" cy="4154984"/>
          </a:xfrm>
          <a:prstGeom prst="rect">
            <a:avLst/>
          </a:prstGeom>
        </p:spPr>
        <p:txBody>
          <a:bodyPr wrap="square">
            <a:spAutoFit/>
          </a:bodyPr>
          <a:lstStyle/>
          <a:p>
            <a:pPr algn="just"/>
            <a:r>
              <a:rPr lang="en-US" sz="1200" dirty="0"/>
              <a:t>A comprehensive Information Security Risk Assessment is a crucial process for enterprises to identify and mitigate potential risks to their assets and data. The below list of assessments collectively contribute to a comprehensive understanding of the organization's risk landscape. By systematically analyzing </a:t>
            </a:r>
            <a:r>
              <a:rPr lang="en-US" sz="1200" b="1" dirty="0"/>
              <a:t>assets</a:t>
            </a:r>
            <a:r>
              <a:rPr lang="en-US" sz="1200" dirty="0"/>
              <a:t>, their </a:t>
            </a:r>
            <a:r>
              <a:rPr lang="en-US" sz="1200" b="1" dirty="0"/>
              <a:t>criticality, potential impacts, vulnerabilities</a:t>
            </a:r>
            <a:r>
              <a:rPr lang="en-US" sz="1200" dirty="0"/>
              <a:t>, and </a:t>
            </a:r>
            <a:r>
              <a:rPr lang="en-US" sz="1200" b="1" dirty="0"/>
              <a:t>threats</a:t>
            </a:r>
            <a:r>
              <a:rPr lang="en-US" sz="1200" dirty="0"/>
              <a:t>, enterprises can develop effective strategies to manage and mitigate risks to their information security. </a:t>
            </a:r>
          </a:p>
          <a:p>
            <a:pPr algn="just"/>
            <a:endParaRPr lang="en-US" sz="1200" dirty="0">
              <a:latin typeface="Arial" panose="020B0604020202020204" pitchFamily="34" charset="0"/>
              <a:cs typeface="Arial" panose="020B0604020202020204" pitchFamily="34" charset="0"/>
            </a:endParaRPr>
          </a:p>
          <a:p>
            <a:pPr algn="just"/>
            <a:r>
              <a:rPr lang="en-US" sz="1200" dirty="0">
                <a:latin typeface="Arial" panose="020B0604020202020204" pitchFamily="34" charset="0"/>
                <a:cs typeface="Arial" panose="020B0604020202020204" pitchFamily="34" charset="0"/>
              </a:rPr>
              <a:t>Perform Asset Classification: </a:t>
            </a:r>
            <a:r>
              <a:rPr lang="en-US" sz="1200" dirty="0"/>
              <a:t>Identifying and categorizing all the assets within the organization. This includes both physical assets (hardware, equipment) and digital assets (data, software).</a:t>
            </a:r>
          </a:p>
          <a:p>
            <a:pPr algn="just"/>
            <a:endParaRPr lang="en-US" sz="1200" dirty="0"/>
          </a:p>
          <a:p>
            <a:pPr algn="just"/>
            <a:r>
              <a:rPr lang="en-US" sz="1200" b="1" dirty="0"/>
              <a:t>Process:</a:t>
            </a:r>
            <a:r>
              <a:rPr lang="en-US" sz="1200" dirty="0"/>
              <a:t> Classify assets based on their importance to the organization's operations and the sensitivity of the information they handle.</a:t>
            </a:r>
          </a:p>
          <a:p>
            <a:pPr algn="just"/>
            <a:endParaRPr lang="en-US" sz="1200" dirty="0"/>
          </a:p>
          <a:p>
            <a:pPr algn="l"/>
            <a:r>
              <a:rPr lang="en-US" sz="1200" b="1" dirty="0"/>
              <a:t>Criticality Assessment: </a:t>
            </a:r>
            <a:r>
              <a:rPr lang="en-US" sz="1200" dirty="0"/>
              <a:t>Evaluating the criticality of each asset to the organization's business processes and objectives.</a:t>
            </a:r>
          </a:p>
          <a:p>
            <a:pPr algn="l"/>
            <a:endParaRPr lang="en-US" sz="1200" dirty="0"/>
          </a:p>
          <a:p>
            <a:pPr algn="l"/>
            <a:r>
              <a:rPr lang="en-US" sz="1200" b="1" dirty="0"/>
              <a:t>Process:</a:t>
            </a:r>
            <a:r>
              <a:rPr lang="en-US" sz="1200" dirty="0"/>
              <a:t> Assigning a criticality level to each asset based on factors such as its role in operations, impact on business continuity, and importance to achieving business goals.</a:t>
            </a:r>
          </a:p>
          <a:p>
            <a:pPr algn="l"/>
            <a:endParaRPr lang="en-US" sz="1200" dirty="0"/>
          </a:p>
          <a:p>
            <a:pPr algn="just"/>
            <a:r>
              <a:rPr lang="en-US" sz="1200" b="1" dirty="0"/>
              <a:t>Impact Assessment: </a:t>
            </a:r>
            <a:r>
              <a:rPr lang="en-US" sz="1200" dirty="0"/>
              <a:t>Assessing the potential impact of security incidents on the confidentiality, integrity, and availability of assets.</a:t>
            </a:r>
          </a:p>
          <a:p>
            <a:pPr algn="l"/>
            <a:endParaRPr lang="en-US" sz="1200" dirty="0"/>
          </a:p>
          <a:p>
            <a:pPr algn="l"/>
            <a:r>
              <a:rPr lang="en-US" sz="1200" b="1" dirty="0"/>
              <a:t>Process:</a:t>
            </a:r>
            <a:r>
              <a:rPr lang="en-US" sz="1200" dirty="0"/>
              <a:t> Determine the severity of consequences resulting from various security incidents, considering factors such as financial loss, reputational damage, and regulatory compliance issues.</a:t>
            </a:r>
          </a:p>
        </p:txBody>
      </p:sp>
    </p:spTree>
    <p:extLst>
      <p:ext uri="{BB962C8B-B14F-4D97-AF65-F5344CB8AC3E}">
        <p14:creationId xmlns:p14="http://schemas.microsoft.com/office/powerpoint/2010/main" val="5033098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168EB5-1D80-E8C5-1621-CEBAB08B360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364AD5-A0BD-75C6-E9D9-8F47E88D7D0E}"/>
              </a:ext>
            </a:extLst>
          </p:cNvPr>
          <p:cNvSpPr>
            <a:spLocks noGrp="1"/>
          </p:cNvSpPr>
          <p:nvPr>
            <p:ph type="title"/>
          </p:nvPr>
        </p:nvSpPr>
        <p:spPr>
          <a:xfrm>
            <a:off x="649769" y="0"/>
            <a:ext cx="8606461" cy="1524000"/>
          </a:xfrm>
        </p:spPr>
        <p:txBody>
          <a:bodyPr/>
          <a:lstStyle/>
          <a:p>
            <a:r>
              <a:rPr lang="en-US" sz="2800" b="1" dirty="0"/>
              <a:t>INFORMATION SECURITY – RISK ASSESSMENT (5/7)</a:t>
            </a:r>
          </a:p>
        </p:txBody>
      </p:sp>
      <p:sp>
        <p:nvSpPr>
          <p:cNvPr id="3" name="Rectangle 2">
            <a:extLst>
              <a:ext uri="{FF2B5EF4-FFF2-40B4-BE49-F238E27FC236}">
                <a16:creationId xmlns:a16="http://schemas.microsoft.com/office/drawing/2014/main" id="{E9FBF986-D3BF-8088-2F8E-7216FEF69A6F}"/>
              </a:ext>
            </a:extLst>
          </p:cNvPr>
          <p:cNvSpPr/>
          <p:nvPr/>
        </p:nvSpPr>
        <p:spPr>
          <a:xfrm>
            <a:off x="649769" y="1264097"/>
            <a:ext cx="8848588" cy="4708981"/>
          </a:xfrm>
          <a:prstGeom prst="rect">
            <a:avLst/>
          </a:prstGeom>
        </p:spPr>
        <p:txBody>
          <a:bodyPr wrap="square">
            <a:spAutoFit/>
          </a:bodyPr>
          <a:lstStyle/>
          <a:p>
            <a:pPr algn="just"/>
            <a:r>
              <a:rPr lang="en-US" sz="1200" b="1" dirty="0"/>
              <a:t>Vulnerability Assessment: </a:t>
            </a:r>
            <a:r>
              <a:rPr lang="en-US" sz="1200" dirty="0"/>
              <a:t>Identifying and evaluating weaknesses or vulnerabilities in the organization's systems, networks, and processes.</a:t>
            </a:r>
          </a:p>
          <a:p>
            <a:pPr algn="just"/>
            <a:endParaRPr lang="en-US" sz="1200" dirty="0"/>
          </a:p>
          <a:p>
            <a:pPr algn="just"/>
            <a:r>
              <a:rPr lang="en-US" sz="1200" b="1" dirty="0"/>
              <a:t>Process:</a:t>
            </a:r>
            <a:r>
              <a:rPr lang="en-US" sz="1200" dirty="0"/>
              <a:t> Conducting regular scans and assessments to discover vulnerabilities, assess their potential impact, and prioritize them based on risk.</a:t>
            </a:r>
          </a:p>
          <a:p>
            <a:pPr algn="just"/>
            <a:endParaRPr lang="en-US" sz="1200" dirty="0"/>
          </a:p>
          <a:p>
            <a:pPr algn="just"/>
            <a:r>
              <a:rPr lang="en-US" sz="1200" b="1" dirty="0"/>
              <a:t>Threat Assessment: </a:t>
            </a:r>
            <a:r>
              <a:rPr lang="en-US" sz="1200" dirty="0"/>
              <a:t>Analyzing potential threats and risks that could exploit vulnerabilities and harm the organization.</a:t>
            </a:r>
          </a:p>
          <a:p>
            <a:pPr algn="just"/>
            <a:endParaRPr lang="en-US" sz="1200" dirty="0"/>
          </a:p>
          <a:p>
            <a:pPr algn="just"/>
            <a:r>
              <a:rPr lang="en-US" sz="1200" b="1" dirty="0"/>
              <a:t>Process: </a:t>
            </a:r>
            <a:r>
              <a:rPr lang="en-US" sz="1200" dirty="0"/>
              <a:t>Identify and assess various types of threats, including cyber threats, natural disasters, human errors, and malicious activities. Evaluate the likelihood of these threats occurring and their potential impact on the organization.</a:t>
            </a:r>
          </a:p>
          <a:p>
            <a:pPr algn="just"/>
            <a:endParaRPr lang="en-US" sz="1200" dirty="0"/>
          </a:p>
          <a:p>
            <a:pPr algn="just"/>
            <a:r>
              <a:rPr lang="en-US" sz="1200" b="1" dirty="0"/>
              <a:t>Review Policies and Procedures: </a:t>
            </a:r>
            <a:r>
              <a:rPr lang="en-US" sz="1200" dirty="0"/>
              <a:t>Assess the organization's existing information security policies and procedures to ensure they align with industry standards, legal requirements, and business objectives.</a:t>
            </a:r>
          </a:p>
          <a:p>
            <a:pPr algn="just"/>
            <a:endParaRPr lang="en-US" sz="1200" dirty="0"/>
          </a:p>
          <a:p>
            <a:pPr algn="just"/>
            <a:r>
              <a:rPr lang="en-US" sz="1200" b="1" dirty="0"/>
              <a:t>Process:</a:t>
            </a:r>
            <a:r>
              <a:rPr lang="en-US" sz="1200" dirty="0"/>
              <a:t> Evaluate the content, relevance, and effectiveness of policies and procedures. Identify any gaps or inconsistencies that may exist. Ensure that policies cover areas such as data protection, access control, incident response, and more.</a:t>
            </a:r>
          </a:p>
          <a:p>
            <a:pPr algn="just"/>
            <a:endParaRPr lang="en-US" sz="1200" dirty="0"/>
          </a:p>
          <a:p>
            <a:pPr algn="just"/>
            <a:r>
              <a:rPr lang="en-US" sz="1200" b="1" dirty="0"/>
              <a:t>Security Awareness &amp; Training: </a:t>
            </a:r>
            <a:r>
              <a:rPr lang="en-US" sz="1200" dirty="0"/>
              <a:t>Evaluate the effectiveness of the organization's security awareness and training programs for employees.</a:t>
            </a:r>
          </a:p>
          <a:p>
            <a:pPr algn="just"/>
            <a:endParaRPr lang="en-US" sz="1200" dirty="0"/>
          </a:p>
          <a:p>
            <a:pPr algn="just"/>
            <a:r>
              <a:rPr lang="en-US" sz="1200" b="1" dirty="0"/>
              <a:t>Process:</a:t>
            </a:r>
            <a:r>
              <a:rPr lang="en-US" sz="1200" dirty="0"/>
              <a:t> Review the content and delivery of security awareness training. Assess whether employees are well-informed about security policies, best practices, and potential risks. Evaluate the frequency and methods of training delivery. This may include phishing simulation exercises to test employees' ability to recognize and respond to security threats.</a:t>
            </a:r>
          </a:p>
          <a:p>
            <a:pPr algn="l"/>
            <a:endParaRPr lang="en-US" sz="1200" dirty="0"/>
          </a:p>
        </p:txBody>
      </p:sp>
    </p:spTree>
    <p:extLst>
      <p:ext uri="{BB962C8B-B14F-4D97-AF65-F5344CB8AC3E}">
        <p14:creationId xmlns:p14="http://schemas.microsoft.com/office/powerpoint/2010/main" val="32883436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6B9843-6AC4-4C92-810F-1B2674EE8C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578D98-4535-4BB8-DBCE-F774E632D8B8}"/>
              </a:ext>
            </a:extLst>
          </p:cNvPr>
          <p:cNvSpPr>
            <a:spLocks noGrp="1"/>
          </p:cNvSpPr>
          <p:nvPr>
            <p:ph type="title"/>
          </p:nvPr>
        </p:nvSpPr>
        <p:spPr>
          <a:xfrm>
            <a:off x="649769" y="0"/>
            <a:ext cx="8606461" cy="1524000"/>
          </a:xfrm>
        </p:spPr>
        <p:txBody>
          <a:bodyPr/>
          <a:lstStyle/>
          <a:p>
            <a:r>
              <a:rPr lang="en-US" sz="2800" b="1" dirty="0"/>
              <a:t>INFORMATION SECURITY – RISK ASSESSMENT (6/7)</a:t>
            </a:r>
          </a:p>
        </p:txBody>
      </p:sp>
      <p:sp>
        <p:nvSpPr>
          <p:cNvPr id="3" name="Rectangle 2">
            <a:extLst>
              <a:ext uri="{FF2B5EF4-FFF2-40B4-BE49-F238E27FC236}">
                <a16:creationId xmlns:a16="http://schemas.microsoft.com/office/drawing/2014/main" id="{56E40BD5-0233-05B4-4CA8-4DAC6B696BE2}"/>
              </a:ext>
            </a:extLst>
          </p:cNvPr>
          <p:cNvSpPr/>
          <p:nvPr/>
        </p:nvSpPr>
        <p:spPr>
          <a:xfrm>
            <a:off x="649769" y="1264097"/>
            <a:ext cx="8848588" cy="830997"/>
          </a:xfrm>
          <a:prstGeom prst="rect">
            <a:avLst/>
          </a:prstGeom>
        </p:spPr>
        <p:txBody>
          <a:bodyPr wrap="square">
            <a:spAutoFit/>
          </a:bodyPr>
          <a:lstStyle/>
          <a:p>
            <a:pPr algn="just"/>
            <a:r>
              <a:rPr lang="en-US" sz="1200" b="1" dirty="0"/>
              <a:t>Risk Assessment Matrix:</a:t>
            </a:r>
          </a:p>
          <a:p>
            <a:pPr algn="just"/>
            <a:endParaRPr lang="en-US" sz="1200" dirty="0"/>
          </a:p>
          <a:p>
            <a:pPr algn="just"/>
            <a:endParaRPr lang="en-US" sz="1200" dirty="0"/>
          </a:p>
          <a:p>
            <a:pPr algn="l"/>
            <a:endParaRPr lang="en-US" sz="1200" dirty="0"/>
          </a:p>
        </p:txBody>
      </p:sp>
      <p:pic>
        <p:nvPicPr>
          <p:cNvPr id="5" name="Picture 4">
            <a:extLst>
              <a:ext uri="{FF2B5EF4-FFF2-40B4-BE49-F238E27FC236}">
                <a16:creationId xmlns:a16="http://schemas.microsoft.com/office/drawing/2014/main" id="{0AB793C7-367C-A6C7-231A-39F696F09A69}"/>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11200"/>
                    </a14:imgEffect>
                  </a14:imgLayer>
                </a14:imgProps>
              </a:ext>
            </a:extLst>
          </a:blip>
          <a:stretch>
            <a:fillRect/>
          </a:stretch>
        </p:blipFill>
        <p:spPr>
          <a:xfrm>
            <a:off x="1103446" y="1775011"/>
            <a:ext cx="7941234" cy="4466944"/>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6499860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3FC832-8951-F45F-6CA1-BCF6815086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8C0EB6-FAC3-7BB2-E3CB-367D7C87B191}"/>
              </a:ext>
            </a:extLst>
          </p:cNvPr>
          <p:cNvSpPr>
            <a:spLocks noGrp="1"/>
          </p:cNvSpPr>
          <p:nvPr>
            <p:ph type="title"/>
          </p:nvPr>
        </p:nvSpPr>
        <p:spPr>
          <a:xfrm>
            <a:off x="649769" y="0"/>
            <a:ext cx="8606461" cy="1524000"/>
          </a:xfrm>
        </p:spPr>
        <p:txBody>
          <a:bodyPr/>
          <a:lstStyle/>
          <a:p>
            <a:r>
              <a:rPr lang="en-US" sz="2800" b="1" dirty="0"/>
              <a:t>INFORMATION SECURITY – RISK ASSESSMENT (7/7)</a:t>
            </a:r>
          </a:p>
        </p:txBody>
      </p:sp>
      <p:sp>
        <p:nvSpPr>
          <p:cNvPr id="3" name="Rectangle 2">
            <a:extLst>
              <a:ext uri="{FF2B5EF4-FFF2-40B4-BE49-F238E27FC236}">
                <a16:creationId xmlns:a16="http://schemas.microsoft.com/office/drawing/2014/main" id="{84DD9033-A73D-CFA0-62D8-06165942BBB8}"/>
              </a:ext>
            </a:extLst>
          </p:cNvPr>
          <p:cNvSpPr/>
          <p:nvPr/>
        </p:nvSpPr>
        <p:spPr>
          <a:xfrm>
            <a:off x="649769" y="1264097"/>
            <a:ext cx="8848588" cy="1384995"/>
          </a:xfrm>
          <a:prstGeom prst="rect">
            <a:avLst/>
          </a:prstGeom>
        </p:spPr>
        <p:txBody>
          <a:bodyPr wrap="square">
            <a:spAutoFit/>
          </a:bodyPr>
          <a:lstStyle/>
          <a:p>
            <a:pPr algn="just"/>
            <a:r>
              <a:rPr lang="en-US" sz="1200" b="1" dirty="0"/>
              <a:t>Risk Assessment Report: </a:t>
            </a:r>
            <a:r>
              <a:rPr lang="en-US" sz="1200" b="0" i="0" dirty="0">
                <a:effectLst/>
                <a:latin typeface="Open sans" panose="020B0606030504020204" pitchFamily="34" charset="0"/>
              </a:rPr>
              <a:t>The final step of the risk assessment process is to </a:t>
            </a:r>
            <a:r>
              <a:rPr lang="en-US" sz="1200" b="1" i="0" dirty="0">
                <a:effectLst/>
                <a:latin typeface="Open sans" panose="020B0606030504020204" pitchFamily="34" charset="0"/>
              </a:rPr>
              <a:t>create</a:t>
            </a:r>
            <a:r>
              <a:rPr lang="en-US" sz="1200" b="0" i="0" dirty="0">
                <a:effectLst/>
                <a:latin typeface="Open sans" panose="020B0606030504020204" pitchFamily="34" charset="0"/>
              </a:rPr>
              <a:t> a comprehensive report that aids management in making informed decisions on budget, policies, procedures and more. The report should delineate each threat, associated vulnerabilities, at-risk assets, potential impact on your IT infrastructure, probability of occurrence, and recommended control measures and cost.</a:t>
            </a:r>
            <a:endParaRPr lang="en-US" sz="1200" b="1" dirty="0"/>
          </a:p>
          <a:p>
            <a:pPr algn="just"/>
            <a:endParaRPr lang="en-US" sz="1200" dirty="0"/>
          </a:p>
          <a:p>
            <a:pPr algn="just"/>
            <a:endParaRPr lang="en-US" sz="1200" dirty="0"/>
          </a:p>
          <a:p>
            <a:pPr algn="l"/>
            <a:endParaRPr lang="en-US" sz="1200" dirty="0"/>
          </a:p>
        </p:txBody>
      </p:sp>
      <p:pic>
        <p:nvPicPr>
          <p:cNvPr id="1026" name="Picture 2" descr="The Importance of Security Risk Assessments">
            <a:extLst>
              <a:ext uri="{FF2B5EF4-FFF2-40B4-BE49-F238E27FC236}">
                <a16:creationId xmlns:a16="http://schemas.microsoft.com/office/drawing/2014/main" id="{FB39347B-22EB-2EEC-2A49-318C8CF3B03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24023" y="2007334"/>
            <a:ext cx="6457952" cy="44031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50298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3421" y="2596960"/>
            <a:ext cx="6559434" cy="967123"/>
          </a:xfrm>
        </p:spPr>
        <p:txBody>
          <a:bodyPr/>
          <a:lstStyle/>
          <a:p>
            <a:r>
              <a:rPr lang="en-US" sz="4400" b="1" dirty="0">
                <a:solidFill>
                  <a:schemeClr val="tx1"/>
                </a:solidFill>
              </a:rPr>
              <a:t>Digital Forensics</a:t>
            </a:r>
          </a:p>
        </p:txBody>
      </p:sp>
    </p:spTree>
    <p:extLst>
      <p:ext uri="{BB962C8B-B14F-4D97-AF65-F5344CB8AC3E}">
        <p14:creationId xmlns:p14="http://schemas.microsoft.com/office/powerpoint/2010/main" val="7626200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1" dirty="0"/>
              <a:t>Digital Forensics</a:t>
            </a:r>
          </a:p>
        </p:txBody>
      </p:sp>
      <p:sp>
        <p:nvSpPr>
          <p:cNvPr id="3" name="Rectangle 2"/>
          <p:cNvSpPr/>
          <p:nvPr/>
        </p:nvSpPr>
        <p:spPr>
          <a:xfrm>
            <a:off x="649770" y="1048944"/>
            <a:ext cx="8848588" cy="646331"/>
          </a:xfrm>
          <a:prstGeom prst="rect">
            <a:avLst/>
          </a:prstGeom>
        </p:spPr>
        <p:txBody>
          <a:bodyPr wrap="square">
            <a:spAutoFit/>
          </a:bodyPr>
          <a:lstStyle/>
          <a:p>
            <a:pPr algn="just"/>
            <a:r>
              <a:rPr lang="en-US" sz="1200" dirty="0"/>
              <a:t>Digital evidence features in just about every part of our personal and business lives. Legal and business decisions hinge on having timely data about what people have actually done. We generally performed Network based forensics, Computer Forensics, Mobile Forensics, Email Forensics, and Database Forensics.</a:t>
            </a:r>
            <a:endParaRPr lang="en-US" sz="1200" dirty="0">
              <a:latin typeface="Arial" panose="020B0604020202020204" pitchFamily="34" charset="0"/>
              <a:cs typeface="Arial" panose="020B0604020202020204" pitchFamily="34" charset="0"/>
            </a:endParaRPr>
          </a:p>
        </p:txBody>
      </p:sp>
      <p:graphicFrame>
        <p:nvGraphicFramePr>
          <p:cNvPr id="4" name="Table 3"/>
          <p:cNvGraphicFramePr>
            <a:graphicFrameLocks noGrp="1"/>
          </p:cNvGraphicFramePr>
          <p:nvPr>
            <p:extLst>
              <p:ext uri="{D42A27DB-BD31-4B8C-83A1-F6EECF244321}">
                <p14:modId xmlns:p14="http://schemas.microsoft.com/office/powerpoint/2010/main" val="551917913"/>
              </p:ext>
            </p:extLst>
          </p:nvPr>
        </p:nvGraphicFramePr>
        <p:xfrm>
          <a:off x="742536" y="1695275"/>
          <a:ext cx="8755822" cy="4486584"/>
        </p:xfrm>
        <a:graphic>
          <a:graphicData uri="http://schemas.openxmlformats.org/drawingml/2006/table">
            <a:tbl>
              <a:tblPr firstRow="1" bandRow="1">
                <a:tableStyleId>{7E9639D4-E3E2-4D34-9284-5A2195B3D0D7}</a:tableStyleId>
              </a:tblPr>
              <a:tblGrid>
                <a:gridCol w="635256">
                  <a:extLst>
                    <a:ext uri="{9D8B030D-6E8A-4147-A177-3AD203B41FA5}">
                      <a16:colId xmlns:a16="http://schemas.microsoft.com/office/drawing/2014/main" val="20000"/>
                    </a:ext>
                  </a:extLst>
                </a:gridCol>
                <a:gridCol w="2685218">
                  <a:extLst>
                    <a:ext uri="{9D8B030D-6E8A-4147-A177-3AD203B41FA5}">
                      <a16:colId xmlns:a16="http://schemas.microsoft.com/office/drawing/2014/main" val="20001"/>
                    </a:ext>
                  </a:extLst>
                </a:gridCol>
                <a:gridCol w="2774372">
                  <a:extLst>
                    <a:ext uri="{9D8B030D-6E8A-4147-A177-3AD203B41FA5}">
                      <a16:colId xmlns:a16="http://schemas.microsoft.com/office/drawing/2014/main" val="20002"/>
                    </a:ext>
                  </a:extLst>
                </a:gridCol>
                <a:gridCol w="2660976">
                  <a:extLst>
                    <a:ext uri="{9D8B030D-6E8A-4147-A177-3AD203B41FA5}">
                      <a16:colId xmlns:a16="http://schemas.microsoft.com/office/drawing/2014/main" val="20003"/>
                    </a:ext>
                  </a:extLst>
                </a:gridCol>
              </a:tblGrid>
              <a:tr h="288071">
                <a:tc rowSpan="4">
                  <a:txBody>
                    <a:bodyPr/>
                    <a:lstStyle/>
                    <a:p>
                      <a:pPr algn="ctr"/>
                      <a:r>
                        <a:rPr lang="en-US" sz="1400" dirty="0"/>
                        <a:t>MOBILE</a:t>
                      </a:r>
                    </a:p>
                  </a:txBody>
                  <a:tcPr vert="vert270">
                    <a:solidFill>
                      <a:srgbClr val="00338D"/>
                    </a:solidFill>
                  </a:tcPr>
                </a:tc>
                <a:tc>
                  <a:txBody>
                    <a:bodyPr/>
                    <a:lstStyle/>
                    <a:p>
                      <a:r>
                        <a:rPr lang="en-US" sz="1400" dirty="0"/>
                        <a:t>Physical</a:t>
                      </a:r>
                    </a:p>
                  </a:txBody>
                  <a:tcPr/>
                </a:tc>
                <a:tc>
                  <a:txBody>
                    <a:bodyPr/>
                    <a:lstStyle/>
                    <a:p>
                      <a:r>
                        <a:rPr lang="en-US" sz="1400" dirty="0"/>
                        <a:t>Logical / Live Analysis</a:t>
                      </a:r>
                    </a:p>
                  </a:txBody>
                  <a:tcPr/>
                </a:tc>
                <a:tc>
                  <a:txBody>
                    <a:bodyPr/>
                    <a:lstStyle/>
                    <a:p>
                      <a:r>
                        <a:rPr lang="en-US" sz="1400" dirty="0"/>
                        <a:t>File System</a:t>
                      </a:r>
                    </a:p>
                  </a:txBody>
                  <a:tcPr/>
                </a:tc>
                <a:extLst>
                  <a:ext uri="{0D108BD9-81ED-4DB2-BD59-A6C34878D82A}">
                    <a16:rowId xmlns:a16="http://schemas.microsoft.com/office/drawing/2014/main" val="10000"/>
                  </a:ext>
                </a:extLst>
              </a:tr>
              <a:tr h="370840">
                <a:tc vMerge="1">
                  <a:txBody>
                    <a:bodyPr/>
                    <a:lstStyle/>
                    <a:p>
                      <a:endParaRPr lang="en-US" sz="1100" dirty="0">
                        <a:solidFill>
                          <a:schemeClr val="bg1"/>
                        </a:solidFill>
                      </a:endParaRPr>
                    </a:p>
                  </a:txBody>
                  <a:tcPr>
                    <a:solidFill>
                      <a:srgbClr val="00338D"/>
                    </a:solidFill>
                  </a:tcPr>
                </a:tc>
                <a:tc>
                  <a:txBody>
                    <a:bodyPr/>
                    <a:lstStyle/>
                    <a:p>
                      <a:r>
                        <a:rPr lang="en-US" sz="1050" dirty="0"/>
                        <a:t>Bit-by-Bit</a:t>
                      </a:r>
                      <a:r>
                        <a:rPr lang="en-US" sz="1050" baseline="0" dirty="0"/>
                        <a:t> imaging of the mobile/tablet device</a:t>
                      </a:r>
                      <a:endParaRPr lang="en-US" sz="1050" dirty="0">
                        <a:solidFill>
                          <a:schemeClr val="bg1"/>
                        </a:solidFill>
                      </a:endParaRPr>
                    </a:p>
                  </a:txBody>
                  <a:tcPr/>
                </a:tc>
                <a:tc>
                  <a:txBody>
                    <a:bodyPr/>
                    <a:lstStyle/>
                    <a:p>
                      <a:r>
                        <a:rPr lang="en-US" sz="1050" dirty="0"/>
                        <a:t>Active Content (User accessible)</a:t>
                      </a:r>
                      <a:endParaRPr lang="en-US" sz="1050" dirty="0">
                        <a:solidFill>
                          <a:schemeClr val="bg1"/>
                        </a:solidFill>
                      </a:endParaRPr>
                    </a:p>
                  </a:txBody>
                  <a:tcPr/>
                </a:tc>
                <a:tc>
                  <a:txBody>
                    <a:bodyPr/>
                    <a:lstStyle/>
                    <a:p>
                      <a:r>
                        <a:rPr lang="en-US" sz="1050" dirty="0"/>
                        <a:t>Active content with application/tool support</a:t>
                      </a:r>
                      <a:endParaRPr lang="en-US" sz="1050" dirty="0">
                        <a:solidFill>
                          <a:schemeClr val="bg1"/>
                        </a:solidFill>
                      </a:endParaRPr>
                    </a:p>
                  </a:txBody>
                  <a:tcPr/>
                </a:tc>
                <a:extLst>
                  <a:ext uri="{0D108BD9-81ED-4DB2-BD59-A6C34878D82A}">
                    <a16:rowId xmlns:a16="http://schemas.microsoft.com/office/drawing/2014/main" val="10001"/>
                  </a:ext>
                </a:extLst>
              </a:tr>
              <a:tr h="370840">
                <a:tc vMerge="1">
                  <a:txBody>
                    <a:bodyPr/>
                    <a:lstStyle/>
                    <a:p>
                      <a:endParaRPr lang="en-US" sz="1100" dirty="0">
                        <a:solidFill>
                          <a:schemeClr val="bg1"/>
                        </a:solidFill>
                      </a:endParaRPr>
                    </a:p>
                  </a:txBody>
                  <a:tcPr>
                    <a:solidFill>
                      <a:srgbClr val="00338D"/>
                    </a:solidFill>
                  </a:tcPr>
                </a:tc>
                <a:tc>
                  <a:txBody>
                    <a:bodyPr/>
                    <a:lstStyle/>
                    <a:p>
                      <a:r>
                        <a:rPr lang="en-US" sz="1050" dirty="0"/>
                        <a:t>Includes deleted</a:t>
                      </a:r>
                      <a:r>
                        <a:rPr lang="en-US" sz="1050" baseline="0" dirty="0"/>
                        <a:t> data</a:t>
                      </a:r>
                      <a:endParaRPr lang="en-US" sz="1050" dirty="0">
                        <a:solidFill>
                          <a:schemeClr val="bg1"/>
                        </a:solidFill>
                      </a:endParaRPr>
                    </a:p>
                  </a:txBody>
                  <a:tcPr/>
                </a:tc>
                <a:tc>
                  <a:txBody>
                    <a:bodyPr/>
                    <a:lstStyle/>
                    <a:p>
                      <a:r>
                        <a:rPr lang="en-US" sz="1050" dirty="0"/>
                        <a:t>Does not includes deleted</a:t>
                      </a:r>
                      <a:r>
                        <a:rPr lang="en-US" sz="1050" baseline="0" dirty="0"/>
                        <a:t> data</a:t>
                      </a:r>
                      <a:endParaRPr lang="en-US" sz="1050" dirty="0">
                        <a:solidFill>
                          <a:schemeClr val="bg1"/>
                        </a:solidFill>
                      </a:endParaRPr>
                    </a:p>
                  </a:txBody>
                  <a:tcPr/>
                </a:tc>
                <a:tc>
                  <a:txBody>
                    <a:bodyPr/>
                    <a:lstStyle/>
                    <a:p>
                      <a:r>
                        <a:rPr lang="en-US" sz="1050" dirty="0"/>
                        <a:t>Partially recovers deleted data</a:t>
                      </a:r>
                      <a:endParaRPr lang="en-US" sz="1050" dirty="0">
                        <a:solidFill>
                          <a:schemeClr val="bg1"/>
                        </a:solidFill>
                      </a:endParaRPr>
                    </a:p>
                  </a:txBody>
                  <a:tcPr/>
                </a:tc>
                <a:extLst>
                  <a:ext uri="{0D108BD9-81ED-4DB2-BD59-A6C34878D82A}">
                    <a16:rowId xmlns:a16="http://schemas.microsoft.com/office/drawing/2014/main" val="10002"/>
                  </a:ext>
                </a:extLst>
              </a:tr>
              <a:tr h="370840">
                <a:tc vMerge="1">
                  <a:txBody>
                    <a:bodyPr/>
                    <a:lstStyle/>
                    <a:p>
                      <a:endParaRPr lang="en-US" sz="1100" dirty="0">
                        <a:solidFill>
                          <a:schemeClr val="bg1"/>
                        </a:solidFill>
                      </a:endParaRPr>
                    </a:p>
                  </a:txBody>
                  <a:tcPr>
                    <a:solidFill>
                      <a:srgbClr val="00338D"/>
                    </a:solidFill>
                  </a:tcPr>
                </a:tc>
                <a:tc>
                  <a:txBody>
                    <a:bodyPr/>
                    <a:lstStyle/>
                    <a:p>
                      <a:r>
                        <a:rPr lang="en-US" sz="1050" dirty="0"/>
                        <a:t>Captures</a:t>
                      </a:r>
                      <a:r>
                        <a:rPr lang="en-US" sz="1050" baseline="0" dirty="0"/>
                        <a:t> call logs, SMS, mails, Application data, gallery, videos</a:t>
                      </a:r>
                      <a:endParaRPr lang="en-US" sz="1050" dirty="0">
                        <a:solidFill>
                          <a:schemeClr val="bg1"/>
                        </a:solidFill>
                      </a:endParaRPr>
                    </a:p>
                  </a:txBody>
                  <a:tcPr/>
                </a:tc>
                <a:tc>
                  <a:txBody>
                    <a:bodyPr/>
                    <a:lstStyle/>
                    <a:p>
                      <a:r>
                        <a:rPr lang="en-US" sz="1050" dirty="0"/>
                        <a:t>Captures active content i.e.</a:t>
                      </a:r>
                      <a:r>
                        <a:rPr lang="en-US" sz="1050" baseline="0" dirty="0"/>
                        <a:t> (contacts, call logs, images, videos)</a:t>
                      </a:r>
                      <a:endParaRPr lang="en-US" sz="1050" dirty="0">
                        <a:solidFill>
                          <a:schemeClr val="bg1"/>
                        </a:solidFill>
                      </a:endParaRPr>
                    </a:p>
                  </a:txBody>
                  <a:tcPr/>
                </a:tc>
                <a:tc>
                  <a:txBody>
                    <a:bodyPr/>
                    <a:lstStyle/>
                    <a:p>
                      <a:r>
                        <a:rPr lang="en-US" sz="1050" dirty="0"/>
                        <a:t>Capture contacts, call logs, images, application data, videos)</a:t>
                      </a:r>
                      <a:endParaRPr lang="en-US" sz="1050" dirty="0">
                        <a:solidFill>
                          <a:schemeClr val="bg1"/>
                        </a:solidFill>
                      </a:endParaRPr>
                    </a:p>
                  </a:txBody>
                  <a:tcPr/>
                </a:tc>
                <a:extLst>
                  <a:ext uri="{0D108BD9-81ED-4DB2-BD59-A6C34878D82A}">
                    <a16:rowId xmlns:a16="http://schemas.microsoft.com/office/drawing/2014/main" val="10003"/>
                  </a:ext>
                </a:extLst>
              </a:tr>
              <a:tr h="370840">
                <a:tc rowSpan="3">
                  <a:txBody>
                    <a:bodyPr/>
                    <a:lstStyle/>
                    <a:p>
                      <a:pPr algn="ctr"/>
                      <a:r>
                        <a:rPr lang="en-US" sz="1400" b="1" dirty="0">
                          <a:solidFill>
                            <a:schemeClr val="bg1"/>
                          </a:solidFill>
                        </a:rPr>
                        <a:t>SYSTEM</a:t>
                      </a:r>
                    </a:p>
                  </a:txBody>
                  <a:tcPr vert="vert270">
                    <a:solidFill>
                      <a:srgbClr val="00338D"/>
                    </a:solidFill>
                  </a:tcPr>
                </a:tc>
                <a:tc>
                  <a:txBody>
                    <a:bodyPr/>
                    <a:lstStyle/>
                    <a:p>
                      <a:pPr marL="0" marR="0" indent="0" defTabSz="914400" eaLnBrk="1" fontAlgn="auto" latinLnBrk="0" hangingPunct="1">
                        <a:lnSpc>
                          <a:spcPct val="100000"/>
                        </a:lnSpc>
                        <a:spcBef>
                          <a:spcPts val="0"/>
                        </a:spcBef>
                        <a:spcAft>
                          <a:spcPts val="0"/>
                        </a:spcAft>
                        <a:buClrTx/>
                        <a:buSzTx/>
                        <a:buFontTx/>
                        <a:buNone/>
                        <a:tabLst/>
                        <a:defRPr/>
                      </a:pPr>
                      <a:r>
                        <a:rPr lang="en-US" sz="1050" dirty="0"/>
                        <a:t>Bit-by-Bit</a:t>
                      </a:r>
                      <a:r>
                        <a:rPr lang="en-US" sz="1050" baseline="0" dirty="0"/>
                        <a:t> imaging of the disk</a:t>
                      </a:r>
                      <a:endParaRPr lang="en-US" sz="1050" dirty="0">
                        <a:solidFill>
                          <a:schemeClr val="bg1"/>
                        </a:solidFill>
                      </a:endParaRPr>
                    </a:p>
                  </a:txBody>
                  <a:tcPr/>
                </a:tc>
                <a:tc>
                  <a:txBody>
                    <a:bodyPr/>
                    <a:lstStyle/>
                    <a:p>
                      <a:pPr marL="0" marR="0" indent="0" defTabSz="914400" eaLnBrk="1" fontAlgn="auto" latinLnBrk="0" hangingPunct="1">
                        <a:lnSpc>
                          <a:spcPct val="100000"/>
                        </a:lnSpc>
                        <a:spcBef>
                          <a:spcPts val="0"/>
                        </a:spcBef>
                        <a:spcAft>
                          <a:spcPts val="0"/>
                        </a:spcAft>
                        <a:buClrTx/>
                        <a:buSzTx/>
                        <a:buFontTx/>
                        <a:buNone/>
                        <a:tabLst/>
                        <a:defRPr/>
                      </a:pPr>
                      <a:r>
                        <a:rPr lang="en-US" sz="1050" dirty="0"/>
                        <a:t>Active Content (User accessible)</a:t>
                      </a:r>
                      <a:endParaRPr lang="en-US" sz="1050" dirty="0">
                        <a:solidFill>
                          <a:schemeClr val="bg1"/>
                        </a:solidFill>
                      </a:endParaRPr>
                    </a:p>
                  </a:txBody>
                  <a:tcPr/>
                </a:tc>
                <a:tc>
                  <a:txBody>
                    <a:bodyPr/>
                    <a:lstStyle/>
                    <a:p>
                      <a:pPr marL="0" marR="0" indent="0" defTabSz="914400" eaLnBrk="1" fontAlgn="auto" latinLnBrk="0" hangingPunct="1">
                        <a:lnSpc>
                          <a:spcPct val="100000"/>
                        </a:lnSpc>
                        <a:spcBef>
                          <a:spcPts val="0"/>
                        </a:spcBef>
                        <a:spcAft>
                          <a:spcPts val="0"/>
                        </a:spcAft>
                        <a:buClrTx/>
                        <a:buSzTx/>
                        <a:buFontTx/>
                        <a:buNone/>
                        <a:tabLst/>
                        <a:defRPr/>
                      </a:pPr>
                      <a:r>
                        <a:rPr lang="en-US" sz="1050" dirty="0"/>
                        <a:t>Active content with application/tool support</a:t>
                      </a:r>
                      <a:endParaRPr lang="en-US" sz="1050" dirty="0">
                        <a:solidFill>
                          <a:schemeClr val="bg1"/>
                        </a:solidFill>
                      </a:endParaRPr>
                    </a:p>
                  </a:txBody>
                  <a:tcPr/>
                </a:tc>
                <a:extLst>
                  <a:ext uri="{0D108BD9-81ED-4DB2-BD59-A6C34878D82A}">
                    <a16:rowId xmlns:a16="http://schemas.microsoft.com/office/drawing/2014/main" val="10004"/>
                  </a:ext>
                </a:extLst>
              </a:tr>
              <a:tr h="370840">
                <a:tc vMerge="1">
                  <a:txBody>
                    <a:bodyPr/>
                    <a:lstStyle/>
                    <a:p>
                      <a:pPr algn="ctr"/>
                      <a:endParaRPr lang="en-US" dirty="0"/>
                    </a:p>
                  </a:txBody>
                  <a:tcPr vert="vert270">
                    <a:solidFill>
                      <a:srgbClr val="00338D"/>
                    </a:solidFill>
                  </a:tcPr>
                </a:tc>
                <a:tc>
                  <a:txBody>
                    <a:bodyPr/>
                    <a:lstStyle/>
                    <a:p>
                      <a:r>
                        <a:rPr lang="en-US" sz="1050" dirty="0">
                          <a:solidFill>
                            <a:schemeClr val="tx1"/>
                          </a:solidFill>
                          <a:latin typeface="+mn-lt"/>
                          <a:ea typeface="+mn-ea"/>
                          <a:cs typeface="+mn-cs"/>
                        </a:rPr>
                        <a:t>Includes</a:t>
                      </a:r>
                      <a:r>
                        <a:rPr lang="en-US" sz="1050" baseline="0" dirty="0">
                          <a:solidFill>
                            <a:schemeClr val="tx1"/>
                          </a:solidFill>
                          <a:latin typeface="+mn-lt"/>
                          <a:ea typeface="+mn-ea"/>
                          <a:cs typeface="+mn-cs"/>
                        </a:rPr>
                        <a:t> deleted data from the FAT/NTFS file system</a:t>
                      </a:r>
                      <a:endParaRPr lang="en-US" sz="1050" dirty="0">
                        <a:solidFill>
                          <a:schemeClr val="tx1"/>
                        </a:solidFill>
                        <a:latin typeface="+mn-lt"/>
                        <a:ea typeface="+mn-ea"/>
                        <a:cs typeface="+mn-cs"/>
                      </a:endParaRPr>
                    </a:p>
                  </a:txBody>
                  <a:tcPr/>
                </a:tc>
                <a:tc>
                  <a:txBody>
                    <a:bodyPr/>
                    <a:lstStyle/>
                    <a:p>
                      <a:r>
                        <a:rPr lang="en-US" sz="1050" dirty="0">
                          <a:solidFill>
                            <a:schemeClr val="tx1"/>
                          </a:solidFill>
                          <a:latin typeface="+mn-lt"/>
                          <a:ea typeface="+mn-ea"/>
                          <a:cs typeface="+mn-cs"/>
                        </a:rPr>
                        <a:t>Includes deleted data partially from the file</a:t>
                      </a:r>
                      <a:r>
                        <a:rPr lang="en-US" sz="1050" baseline="0" dirty="0">
                          <a:solidFill>
                            <a:schemeClr val="tx1"/>
                          </a:solidFill>
                          <a:latin typeface="+mn-lt"/>
                          <a:ea typeface="+mn-ea"/>
                          <a:cs typeface="+mn-cs"/>
                        </a:rPr>
                        <a:t> systems</a:t>
                      </a:r>
                      <a:endParaRPr lang="en-US" sz="1050" dirty="0">
                        <a:solidFill>
                          <a:schemeClr val="tx1"/>
                        </a:solidFill>
                        <a:latin typeface="+mn-lt"/>
                        <a:ea typeface="+mn-ea"/>
                        <a:cs typeface="+mn-cs"/>
                      </a:endParaRPr>
                    </a:p>
                  </a:txBody>
                  <a:tcPr/>
                </a:tc>
                <a:tc>
                  <a:txBody>
                    <a:bodyPr/>
                    <a:lstStyle/>
                    <a:p>
                      <a:r>
                        <a:rPr lang="en-US" sz="1050" dirty="0">
                          <a:solidFill>
                            <a:schemeClr val="tx1"/>
                          </a:solidFill>
                          <a:latin typeface="+mn-lt"/>
                          <a:ea typeface="+mn-ea"/>
                          <a:cs typeface="+mn-cs"/>
                        </a:rPr>
                        <a:t>Partially recover data</a:t>
                      </a:r>
                    </a:p>
                  </a:txBody>
                  <a:tcPr/>
                </a:tc>
                <a:extLst>
                  <a:ext uri="{0D108BD9-81ED-4DB2-BD59-A6C34878D82A}">
                    <a16:rowId xmlns:a16="http://schemas.microsoft.com/office/drawing/2014/main" val="10005"/>
                  </a:ext>
                </a:extLst>
              </a:tr>
              <a:tr h="370840">
                <a:tc vMerge="1">
                  <a:txBody>
                    <a:bodyPr/>
                    <a:lstStyle/>
                    <a:p>
                      <a:pPr algn="ctr"/>
                      <a:endParaRPr lang="en-US" dirty="0"/>
                    </a:p>
                  </a:txBody>
                  <a:tcPr vert="vert270">
                    <a:solidFill>
                      <a:srgbClr val="00338D"/>
                    </a:solidFill>
                  </a:tcPr>
                </a:tc>
                <a:tc>
                  <a:txBody>
                    <a:bodyPr/>
                    <a:lstStyle/>
                    <a:p>
                      <a:r>
                        <a:rPr lang="en-US" sz="1050" dirty="0">
                          <a:solidFill>
                            <a:schemeClr val="tx1"/>
                          </a:solidFill>
                          <a:latin typeface="+mn-lt"/>
                          <a:ea typeface="+mn-ea"/>
                          <a:cs typeface="+mn-cs"/>
                        </a:rPr>
                        <a:t>Capture deleted/formatted file</a:t>
                      </a:r>
                      <a:r>
                        <a:rPr lang="en-US" sz="1050" baseline="0" dirty="0">
                          <a:solidFill>
                            <a:schemeClr val="tx1"/>
                          </a:solidFill>
                          <a:latin typeface="+mn-lt"/>
                          <a:ea typeface="+mn-ea"/>
                          <a:cs typeface="+mn-cs"/>
                        </a:rPr>
                        <a:t> of maximum file size of 4 G.B</a:t>
                      </a:r>
                      <a:endParaRPr lang="en-US" sz="1050" dirty="0">
                        <a:solidFill>
                          <a:schemeClr val="tx1"/>
                        </a:solidFill>
                        <a:latin typeface="+mn-lt"/>
                        <a:ea typeface="+mn-ea"/>
                        <a:cs typeface="+mn-cs"/>
                      </a:endParaRPr>
                    </a:p>
                  </a:txBody>
                  <a:tcPr/>
                </a:tc>
                <a:tc>
                  <a:txBody>
                    <a:bodyPr/>
                    <a:lstStyle/>
                    <a:p>
                      <a:r>
                        <a:rPr lang="en-US" sz="1050" dirty="0">
                          <a:solidFill>
                            <a:schemeClr val="tx1"/>
                          </a:solidFill>
                          <a:latin typeface="+mn-lt"/>
                          <a:ea typeface="+mn-ea"/>
                          <a:cs typeface="+mn-cs"/>
                        </a:rPr>
                        <a:t>Capture deleted</a:t>
                      </a:r>
                      <a:r>
                        <a:rPr lang="en-US" sz="1050" baseline="0" dirty="0">
                          <a:solidFill>
                            <a:schemeClr val="tx1"/>
                          </a:solidFill>
                          <a:latin typeface="+mn-lt"/>
                          <a:ea typeface="+mn-ea"/>
                          <a:cs typeface="+mn-cs"/>
                        </a:rPr>
                        <a:t> files from the system and needs to perform on the live system that requires forensic software installation(s) on the suspected system.</a:t>
                      </a:r>
                      <a:endParaRPr lang="en-US" sz="1050" dirty="0">
                        <a:solidFill>
                          <a:schemeClr val="tx1"/>
                        </a:solidFill>
                        <a:latin typeface="+mn-lt"/>
                        <a:ea typeface="+mn-ea"/>
                        <a:cs typeface="+mn-cs"/>
                      </a:endParaRPr>
                    </a:p>
                  </a:txBody>
                  <a:tcPr/>
                </a:tc>
                <a:tc>
                  <a:txBody>
                    <a:bodyPr/>
                    <a:lstStyle/>
                    <a:p>
                      <a:pPr marL="0" marR="0" indent="0" defTabSz="91440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ea typeface="+mn-ea"/>
                          <a:cs typeface="+mn-cs"/>
                        </a:rPr>
                        <a:t>Capture deleted</a:t>
                      </a:r>
                      <a:r>
                        <a:rPr lang="en-US" sz="1050" baseline="0" dirty="0">
                          <a:solidFill>
                            <a:schemeClr val="tx1"/>
                          </a:solidFill>
                          <a:latin typeface="+mn-lt"/>
                          <a:ea typeface="+mn-ea"/>
                          <a:cs typeface="+mn-cs"/>
                        </a:rPr>
                        <a:t> files from the system and needs to perform on the connected/disconnected system that requires forensic software installation(s) on the suspected system.</a:t>
                      </a:r>
                      <a:endParaRPr lang="en-US" sz="1050" dirty="0">
                        <a:solidFill>
                          <a:schemeClr val="tx1"/>
                        </a:solidFill>
                        <a:latin typeface="+mn-lt"/>
                        <a:ea typeface="+mn-ea"/>
                        <a:cs typeface="+mn-cs"/>
                      </a:endParaRPr>
                    </a:p>
                  </a:txBody>
                  <a:tcPr/>
                </a:tc>
                <a:extLst>
                  <a:ext uri="{0D108BD9-81ED-4DB2-BD59-A6C34878D82A}">
                    <a16:rowId xmlns:a16="http://schemas.microsoft.com/office/drawing/2014/main" val="10006"/>
                  </a:ext>
                </a:extLst>
              </a:tr>
              <a:tr h="370840">
                <a:tc rowSpan="2">
                  <a:txBody>
                    <a:bodyPr/>
                    <a:lstStyle/>
                    <a:p>
                      <a:pPr algn="ctr"/>
                      <a:r>
                        <a:rPr lang="en-US" sz="1400" b="1" dirty="0">
                          <a:solidFill>
                            <a:schemeClr val="bg1"/>
                          </a:solidFill>
                        </a:rPr>
                        <a:t>DATABASE</a:t>
                      </a:r>
                    </a:p>
                  </a:txBody>
                  <a:tcPr vert="vert270">
                    <a:solidFill>
                      <a:srgbClr val="00338D"/>
                    </a:solidFill>
                  </a:tcPr>
                </a:tc>
                <a:tc>
                  <a:txBody>
                    <a:bodyPr/>
                    <a:lstStyle/>
                    <a:p>
                      <a:r>
                        <a:rPr lang="en-US" sz="1050" dirty="0">
                          <a:solidFill>
                            <a:schemeClr val="tx1"/>
                          </a:solidFill>
                          <a:latin typeface="+mn-lt"/>
                          <a:ea typeface="+mn-ea"/>
                          <a:cs typeface="+mn-cs"/>
                        </a:rPr>
                        <a:t>Include recovery of the backup</a:t>
                      </a:r>
                      <a:r>
                        <a:rPr lang="en-US" sz="1050" baseline="0" dirty="0">
                          <a:solidFill>
                            <a:schemeClr val="tx1"/>
                          </a:solidFill>
                          <a:latin typeface="+mn-lt"/>
                          <a:ea typeface="+mn-ea"/>
                          <a:cs typeface="+mn-cs"/>
                        </a:rPr>
                        <a:t> database file i.e. (MDF, LDF, ACCDB, MDB)</a:t>
                      </a:r>
                      <a:endParaRPr lang="en-US" sz="1050" dirty="0">
                        <a:solidFill>
                          <a:schemeClr val="tx1"/>
                        </a:solidFill>
                        <a:latin typeface="+mn-lt"/>
                        <a:ea typeface="+mn-ea"/>
                        <a:cs typeface="+mn-cs"/>
                      </a:endParaRPr>
                    </a:p>
                  </a:txBody>
                  <a:tcPr/>
                </a:tc>
                <a:tc>
                  <a:txBody>
                    <a:bodyPr/>
                    <a:lstStyle/>
                    <a:p>
                      <a:r>
                        <a:rPr lang="en-US" sz="1050" dirty="0">
                          <a:solidFill>
                            <a:schemeClr val="tx1"/>
                          </a:solidFill>
                          <a:latin typeface="+mn-lt"/>
                          <a:ea typeface="+mn-ea"/>
                          <a:cs typeface="+mn-cs"/>
                        </a:rPr>
                        <a:t>Capturing</a:t>
                      </a:r>
                      <a:r>
                        <a:rPr lang="en-US" sz="1050" baseline="0" dirty="0">
                          <a:solidFill>
                            <a:schemeClr val="tx1"/>
                          </a:solidFill>
                          <a:latin typeface="+mn-lt"/>
                          <a:ea typeface="+mn-ea"/>
                          <a:cs typeface="+mn-cs"/>
                        </a:rPr>
                        <a:t> of DML queries such as (SELECT, UPDATE, DELETE, INSERT) triggered on the system.</a:t>
                      </a:r>
                      <a:endParaRPr lang="en-US" sz="1050" dirty="0">
                        <a:solidFill>
                          <a:schemeClr val="tx1"/>
                        </a:solidFill>
                        <a:latin typeface="+mn-lt"/>
                        <a:ea typeface="+mn-ea"/>
                        <a:cs typeface="+mn-cs"/>
                      </a:endParaRPr>
                    </a:p>
                  </a:txBody>
                  <a:tcPr/>
                </a:tc>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ea typeface="+mn-ea"/>
                          <a:cs typeface="+mn-cs"/>
                        </a:rPr>
                        <a:t>N/A</a:t>
                      </a:r>
                    </a:p>
                  </a:txBody>
                  <a:tcPr/>
                </a:tc>
                <a:extLst>
                  <a:ext uri="{0D108BD9-81ED-4DB2-BD59-A6C34878D82A}">
                    <a16:rowId xmlns:a16="http://schemas.microsoft.com/office/drawing/2014/main" val="10007"/>
                  </a:ext>
                </a:extLst>
              </a:tr>
              <a:tr h="541964">
                <a:tc vMerge="1">
                  <a:txBody>
                    <a:bodyPr/>
                    <a:lstStyle/>
                    <a:p>
                      <a:pPr algn="ctr"/>
                      <a:endParaRPr lang="en-US" b="1" dirty="0">
                        <a:solidFill>
                          <a:schemeClr val="bg1"/>
                        </a:solidFill>
                      </a:endParaRPr>
                    </a:p>
                  </a:txBody>
                  <a:tcPr vert="vert270">
                    <a:solidFill>
                      <a:srgbClr val="00338D"/>
                    </a:solidFill>
                  </a:tcPr>
                </a:tc>
                <a:tc>
                  <a:txBody>
                    <a:bodyPr/>
                    <a:lstStyle/>
                    <a:p>
                      <a:r>
                        <a:rPr lang="en-US" sz="1050" dirty="0">
                          <a:solidFill>
                            <a:schemeClr val="tx1"/>
                          </a:solidFill>
                          <a:latin typeface="+mn-lt"/>
                          <a:ea typeface="+mn-ea"/>
                          <a:cs typeface="+mn-cs"/>
                        </a:rPr>
                        <a:t>Recover database</a:t>
                      </a:r>
                      <a:r>
                        <a:rPr lang="en-US" sz="1050" baseline="0" dirty="0">
                          <a:solidFill>
                            <a:schemeClr val="tx1"/>
                          </a:solidFill>
                          <a:latin typeface="+mn-lt"/>
                          <a:ea typeface="+mn-ea"/>
                          <a:cs typeface="+mn-cs"/>
                        </a:rPr>
                        <a:t> i.e. of 6-8 GB of file size</a:t>
                      </a:r>
                      <a:endParaRPr lang="en-US" sz="1050" dirty="0">
                        <a:solidFill>
                          <a:schemeClr val="tx1"/>
                        </a:solidFill>
                        <a:latin typeface="+mn-lt"/>
                        <a:ea typeface="+mn-ea"/>
                        <a:cs typeface="+mn-cs"/>
                      </a:endParaRPr>
                    </a:p>
                  </a:txBody>
                  <a:tcPr/>
                </a:tc>
                <a:tc>
                  <a:txBody>
                    <a:bodyPr/>
                    <a:lstStyle/>
                    <a:p>
                      <a:r>
                        <a:rPr lang="en-US" sz="1050" dirty="0">
                          <a:solidFill>
                            <a:schemeClr val="tx1"/>
                          </a:solidFill>
                          <a:latin typeface="+mn-lt"/>
                          <a:ea typeface="+mn-ea"/>
                          <a:cs typeface="+mn-cs"/>
                        </a:rPr>
                        <a:t>Does not recover</a:t>
                      </a:r>
                      <a:r>
                        <a:rPr lang="en-US" sz="1050" baseline="0" dirty="0">
                          <a:solidFill>
                            <a:schemeClr val="tx1"/>
                          </a:solidFill>
                          <a:latin typeface="+mn-lt"/>
                          <a:ea typeface="+mn-ea"/>
                          <a:cs typeface="+mn-cs"/>
                        </a:rPr>
                        <a:t> deleted data from the database</a:t>
                      </a:r>
                      <a:endParaRPr lang="en-US" sz="1050" dirty="0">
                        <a:solidFill>
                          <a:schemeClr val="tx1"/>
                        </a:solidFill>
                        <a:latin typeface="+mn-lt"/>
                        <a:ea typeface="+mn-ea"/>
                        <a:cs typeface="+mn-cs"/>
                      </a:endParaRPr>
                    </a:p>
                  </a:txBody>
                  <a:tcPr/>
                </a:tc>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ea typeface="+mn-ea"/>
                          <a:cs typeface="+mn-cs"/>
                        </a:rPr>
                        <a:t>N/A</a:t>
                      </a:r>
                    </a:p>
                  </a:txBody>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30600429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1" dirty="0"/>
              <a:t>Digital Forensics - Approach</a:t>
            </a:r>
          </a:p>
        </p:txBody>
      </p:sp>
      <p:sp>
        <p:nvSpPr>
          <p:cNvPr id="9" name="Rectangle 8"/>
          <p:cNvSpPr/>
          <p:nvPr/>
        </p:nvSpPr>
        <p:spPr>
          <a:xfrm>
            <a:off x="732734" y="1280763"/>
            <a:ext cx="8364964" cy="461665"/>
          </a:xfrm>
          <a:prstGeom prst="rect">
            <a:avLst/>
          </a:prstGeom>
        </p:spPr>
        <p:txBody>
          <a:bodyPr wrap="square">
            <a:spAutoFit/>
          </a:bodyPr>
          <a:lstStyle/>
          <a:p>
            <a:pPr algn="just"/>
            <a:r>
              <a:rPr lang="en-US" sz="1200" dirty="0">
                <a:latin typeface="Century Gothic" panose="020B0502020202020204" pitchFamily="34" charset="0"/>
              </a:rPr>
              <a:t>Processes that involved while performing the Digital forensics investigation using virtual security forensics evaluation methodology which can be defined as:</a:t>
            </a:r>
          </a:p>
        </p:txBody>
      </p:sp>
      <p:sp>
        <p:nvSpPr>
          <p:cNvPr id="8" name="Rectangle 7"/>
          <p:cNvSpPr/>
          <p:nvPr/>
        </p:nvSpPr>
        <p:spPr>
          <a:xfrm>
            <a:off x="828762" y="4325630"/>
            <a:ext cx="8268936" cy="1154162"/>
          </a:xfrm>
          <a:prstGeom prst="rect">
            <a:avLst/>
          </a:prstGeom>
        </p:spPr>
        <p:txBody>
          <a:bodyPr wrap="square">
            <a:spAutoFit/>
          </a:bodyPr>
          <a:lstStyle/>
          <a:p>
            <a:pPr algn="just">
              <a:lnSpc>
                <a:spcPct val="115000"/>
              </a:lnSpc>
            </a:pPr>
            <a:r>
              <a:rPr lang="en-US" sz="1200" dirty="0">
                <a:latin typeface="Century Gothic" panose="020B0502020202020204" pitchFamily="34" charset="0"/>
                <a:ea typeface="Times New Roman" panose="02020603050405020304" pitchFamily="18" charset="0"/>
                <a:cs typeface="Times New Roman" panose="02020603050405020304" pitchFamily="18" charset="0"/>
              </a:rPr>
              <a:t>Virtual security follows an international standard which were globally accepted in the field of digital Forensic is ISO/IEC 27037:2012 (Information technology — Guidelines for identification, collection, acquisition, and preservation of digital evidence). This standard provides guidance on identifying, gathering/collecting/acquiring, handling and protecting/preserving digital forensic evidence i.e. “digital data that may be of evidential value” for use in court of law.</a:t>
            </a:r>
            <a:endParaRPr lang="en-US" sz="1600" dirty="0">
              <a:effectLst/>
              <a:latin typeface="Univers for KPMG Light" panose="020B0403020202020204"/>
              <a:ea typeface="Times New Roman" panose="02020603050405020304" pitchFamily="18" charset="0"/>
              <a:cs typeface="Times New Roman" panose="02020603050405020304" pitchFamily="18" charset="0"/>
            </a:endParaRPr>
          </a:p>
        </p:txBody>
      </p:sp>
      <p:sp>
        <p:nvSpPr>
          <p:cNvPr id="16" name="Parallelogram 15"/>
          <p:cNvSpPr/>
          <p:nvPr/>
        </p:nvSpPr>
        <p:spPr>
          <a:xfrm>
            <a:off x="1655185" y="1919074"/>
            <a:ext cx="1806719" cy="2181225"/>
          </a:xfrm>
          <a:prstGeom prst="parallelogram">
            <a:avLst/>
          </a:prstGeom>
          <a:solidFill>
            <a:srgbClr val="FFC000"/>
          </a:solidFill>
        </p:spPr>
        <p:style>
          <a:lnRef idx="1">
            <a:schemeClr val="dk1"/>
          </a:lnRef>
          <a:fillRef idx="2">
            <a:schemeClr val="dk1"/>
          </a:fillRef>
          <a:effectRef idx="1">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spcBef>
                <a:spcPts val="0"/>
              </a:spcBef>
              <a:spcAft>
                <a:spcPts val="0"/>
              </a:spcAft>
            </a:pPr>
            <a:endParaRPr lang="en-US" sz="900" b="1" i="1"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endParaRPr>
          </a:p>
          <a:p>
            <a:pPr marL="0" marR="0" algn="r">
              <a:spcBef>
                <a:spcPts val="0"/>
              </a:spcBef>
              <a:spcAft>
                <a:spcPts val="0"/>
              </a:spcAft>
            </a:pPr>
            <a:endParaRPr lang="en-US" sz="900" b="1" i="1"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endParaRPr>
          </a:p>
          <a:p>
            <a:pPr marL="0" marR="0" algn="r">
              <a:spcBef>
                <a:spcPts val="0"/>
              </a:spcBef>
              <a:spcAft>
                <a:spcPts val="0"/>
              </a:spcAft>
            </a:pPr>
            <a:endParaRPr lang="en-US" sz="900" b="1" i="1" dirty="0">
              <a:solidFill>
                <a:srgbClr val="000000"/>
              </a:solidFill>
              <a:latin typeface="Century Gothic" panose="020B0502020202020204" pitchFamily="34" charset="0"/>
              <a:ea typeface="Times New Roman" panose="02020603050405020304" pitchFamily="18" charset="0"/>
              <a:cs typeface="Times New Roman" panose="02020603050405020304" pitchFamily="18" charset="0"/>
            </a:endParaRPr>
          </a:p>
          <a:p>
            <a:pPr marL="0" marR="0" algn="r">
              <a:spcBef>
                <a:spcPts val="0"/>
              </a:spcBef>
              <a:spcAft>
                <a:spcPts val="0"/>
              </a:spcAft>
            </a:pPr>
            <a:endParaRPr lang="en-US" sz="900" b="1" i="1"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endParaRPr>
          </a:p>
          <a:p>
            <a:pPr marL="0" marR="0" algn="r">
              <a:spcBef>
                <a:spcPts val="0"/>
              </a:spcBef>
              <a:spcAft>
                <a:spcPts val="0"/>
              </a:spcAft>
            </a:pPr>
            <a:r>
              <a:rPr lang="en-US" sz="900" b="1" i="1"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rPr>
              <a:t>Identification</a:t>
            </a:r>
            <a:endParaRPr lang="en-US" sz="900" dirty="0">
              <a:effectLst/>
              <a:latin typeface="Univers for KPMG Light"/>
              <a:ea typeface="Times New Roman" panose="02020603050405020304" pitchFamily="18" charset="0"/>
              <a:cs typeface="Times New Roman" panose="02020603050405020304" pitchFamily="18" charset="0"/>
            </a:endParaRPr>
          </a:p>
          <a:p>
            <a:pPr marL="0" marR="0" algn="ctr">
              <a:spcBef>
                <a:spcPts val="0"/>
              </a:spcBef>
              <a:spcAft>
                <a:spcPts val="0"/>
              </a:spcAft>
            </a:pPr>
            <a:r>
              <a:rPr lang="en-US" sz="900" i="1"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rPr>
              <a:t>Determine the type of incident occurred in an organization in term of digital identification of the system(s) and the devices</a:t>
            </a:r>
          </a:p>
          <a:p>
            <a:pPr marL="0" marR="0" algn="ctr">
              <a:spcBef>
                <a:spcPts val="0"/>
              </a:spcBef>
              <a:spcAft>
                <a:spcPts val="0"/>
              </a:spcAft>
            </a:pPr>
            <a:endParaRPr lang="en-US" sz="900" dirty="0">
              <a:latin typeface="Univers for KPMG Light"/>
              <a:ea typeface="Times New Roman" panose="02020603050405020304" pitchFamily="18" charset="0"/>
              <a:cs typeface="Times New Roman" panose="02020603050405020304" pitchFamily="18" charset="0"/>
            </a:endParaRPr>
          </a:p>
          <a:p>
            <a:pPr marL="0" marR="0" algn="ctr">
              <a:spcBef>
                <a:spcPts val="0"/>
              </a:spcBef>
              <a:spcAft>
                <a:spcPts val="0"/>
              </a:spcAft>
            </a:pPr>
            <a:endParaRPr lang="en-US" sz="900" dirty="0">
              <a:effectLst/>
              <a:latin typeface="Univers for KPMG Light"/>
              <a:ea typeface="Times New Roman" panose="02020603050405020304" pitchFamily="18" charset="0"/>
              <a:cs typeface="Times New Roman" panose="02020603050405020304" pitchFamily="18" charset="0"/>
            </a:endParaRPr>
          </a:p>
          <a:p>
            <a:pPr marL="0" marR="0" algn="ctr">
              <a:spcBef>
                <a:spcPts val="0"/>
              </a:spcBef>
              <a:spcAft>
                <a:spcPts val="0"/>
              </a:spcAft>
            </a:pPr>
            <a:endParaRPr lang="en-US" sz="900" dirty="0">
              <a:effectLst/>
              <a:latin typeface="Univers for KPMG Light"/>
              <a:ea typeface="Times New Roman" panose="02020603050405020304" pitchFamily="18" charset="0"/>
              <a:cs typeface="Times New Roman" panose="02020603050405020304" pitchFamily="18" charset="0"/>
            </a:endParaRPr>
          </a:p>
          <a:p>
            <a:pPr marL="0" marR="0" algn="ctr">
              <a:spcBef>
                <a:spcPts val="0"/>
              </a:spcBef>
              <a:spcAft>
                <a:spcPts val="0"/>
              </a:spcAft>
            </a:pPr>
            <a:r>
              <a:rPr lang="en-US" sz="900" b="1" i="1"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rPr>
              <a:t> </a:t>
            </a:r>
            <a:endParaRPr lang="en-US" sz="900" dirty="0">
              <a:effectLst/>
              <a:latin typeface="Univers for KPMG Light"/>
              <a:ea typeface="Times New Roman" panose="02020603050405020304" pitchFamily="18" charset="0"/>
              <a:cs typeface="Times New Roman" panose="02020603050405020304" pitchFamily="18" charset="0"/>
            </a:endParaRPr>
          </a:p>
          <a:p>
            <a:pPr marL="0" marR="0" algn="ctr">
              <a:spcBef>
                <a:spcPts val="0"/>
              </a:spcBef>
              <a:spcAft>
                <a:spcPts val="0"/>
              </a:spcAft>
            </a:pPr>
            <a:r>
              <a:rPr lang="en-US" sz="900" b="1" i="1"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rPr>
              <a:t> </a:t>
            </a:r>
            <a:endParaRPr lang="en-US" sz="900" dirty="0">
              <a:effectLst/>
              <a:latin typeface="Univers for KPMG Light"/>
              <a:ea typeface="Times New Roman" panose="02020603050405020304" pitchFamily="18" charset="0"/>
              <a:cs typeface="Times New Roman" panose="02020603050405020304" pitchFamily="18" charset="0"/>
            </a:endParaRPr>
          </a:p>
          <a:p>
            <a:pPr marL="0" marR="0" algn="ctr">
              <a:spcBef>
                <a:spcPts val="0"/>
              </a:spcBef>
              <a:spcAft>
                <a:spcPts val="0"/>
              </a:spcAft>
            </a:pPr>
            <a:r>
              <a:rPr lang="en-US" sz="900" b="1" i="1"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rPr>
              <a:t> </a:t>
            </a:r>
            <a:endParaRPr lang="en-US" sz="900" dirty="0">
              <a:effectLst/>
              <a:latin typeface="Univers for KPMG Light"/>
              <a:ea typeface="Times New Roman" panose="02020603050405020304" pitchFamily="18" charset="0"/>
              <a:cs typeface="Times New Roman" panose="02020603050405020304" pitchFamily="18" charset="0"/>
            </a:endParaRPr>
          </a:p>
        </p:txBody>
      </p:sp>
      <p:sp>
        <p:nvSpPr>
          <p:cNvPr id="17" name="Parallelogram 16"/>
          <p:cNvSpPr/>
          <p:nvPr/>
        </p:nvSpPr>
        <p:spPr>
          <a:xfrm>
            <a:off x="2922010" y="1919075"/>
            <a:ext cx="1806719" cy="2171700"/>
          </a:xfrm>
          <a:prstGeom prst="parallelogram">
            <a:avLst/>
          </a:prstGeom>
          <a:solidFill>
            <a:srgbClr val="FFC000"/>
          </a:solidFill>
        </p:spPr>
        <p:style>
          <a:lnRef idx="1">
            <a:schemeClr val="dk1"/>
          </a:lnRef>
          <a:fillRef idx="2">
            <a:schemeClr val="dk1"/>
          </a:fillRef>
          <a:effectRef idx="1">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spcBef>
                <a:spcPts val="0"/>
              </a:spcBef>
              <a:spcAft>
                <a:spcPts val="0"/>
              </a:spcAft>
            </a:pPr>
            <a:endParaRPr lang="en-US" sz="900" b="1" i="1"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endParaRPr>
          </a:p>
          <a:p>
            <a:pPr marL="0" marR="0" algn="r">
              <a:spcBef>
                <a:spcPts val="0"/>
              </a:spcBef>
              <a:spcAft>
                <a:spcPts val="0"/>
              </a:spcAft>
            </a:pPr>
            <a:endParaRPr lang="en-US" sz="900" b="1" i="1" dirty="0">
              <a:solidFill>
                <a:srgbClr val="000000"/>
              </a:solidFill>
              <a:latin typeface="Century Gothic" panose="020B0502020202020204" pitchFamily="34" charset="0"/>
              <a:ea typeface="Times New Roman" panose="02020603050405020304" pitchFamily="18" charset="0"/>
              <a:cs typeface="Times New Roman" panose="02020603050405020304" pitchFamily="18" charset="0"/>
            </a:endParaRPr>
          </a:p>
          <a:p>
            <a:pPr marL="0" marR="0" algn="r">
              <a:spcBef>
                <a:spcPts val="0"/>
              </a:spcBef>
              <a:spcAft>
                <a:spcPts val="0"/>
              </a:spcAft>
            </a:pPr>
            <a:endParaRPr lang="en-US" sz="900" b="1" i="1"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endParaRPr>
          </a:p>
          <a:p>
            <a:pPr marL="0" marR="0" algn="r">
              <a:spcBef>
                <a:spcPts val="0"/>
              </a:spcBef>
              <a:spcAft>
                <a:spcPts val="0"/>
              </a:spcAft>
            </a:pPr>
            <a:endParaRPr lang="en-US" sz="900" b="1" i="1"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endParaRPr>
          </a:p>
          <a:p>
            <a:pPr marL="0" marR="0" algn="r">
              <a:spcBef>
                <a:spcPts val="0"/>
              </a:spcBef>
              <a:spcAft>
                <a:spcPts val="0"/>
              </a:spcAft>
            </a:pPr>
            <a:endParaRPr lang="en-US" sz="900" b="1" i="1" dirty="0">
              <a:solidFill>
                <a:srgbClr val="000000"/>
              </a:solidFill>
              <a:latin typeface="Century Gothic" panose="020B0502020202020204" pitchFamily="34" charset="0"/>
              <a:ea typeface="Times New Roman" panose="02020603050405020304" pitchFamily="18" charset="0"/>
              <a:cs typeface="Times New Roman" panose="02020603050405020304" pitchFamily="18" charset="0"/>
            </a:endParaRPr>
          </a:p>
          <a:p>
            <a:pPr marL="0" marR="0" algn="r">
              <a:spcBef>
                <a:spcPts val="0"/>
              </a:spcBef>
              <a:spcAft>
                <a:spcPts val="0"/>
              </a:spcAft>
            </a:pPr>
            <a:endParaRPr lang="en-US" sz="900" b="1" i="1"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endParaRPr>
          </a:p>
          <a:p>
            <a:pPr marL="0" marR="0" algn="r">
              <a:spcBef>
                <a:spcPts val="0"/>
              </a:spcBef>
              <a:spcAft>
                <a:spcPts val="0"/>
              </a:spcAft>
            </a:pPr>
            <a:r>
              <a:rPr lang="en-US" sz="900" b="1" i="1"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rPr>
              <a:t>Preservation</a:t>
            </a:r>
            <a:endParaRPr lang="en-US" sz="900" dirty="0">
              <a:effectLst/>
              <a:latin typeface="Univers for KPMG Light"/>
              <a:ea typeface="Times New Roman" panose="02020603050405020304" pitchFamily="18" charset="0"/>
              <a:cs typeface="Times New Roman" panose="02020603050405020304" pitchFamily="18" charset="0"/>
            </a:endParaRPr>
          </a:p>
          <a:p>
            <a:pPr marL="0" marR="0" algn="ctr">
              <a:spcBef>
                <a:spcPts val="0"/>
              </a:spcBef>
              <a:spcAft>
                <a:spcPts val="0"/>
              </a:spcAft>
            </a:pPr>
            <a:r>
              <a:rPr lang="en-US" sz="900" i="1"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rPr>
              <a:t>Perform the initial steps to fill the Chain of Custody form which includes </a:t>
            </a:r>
            <a:r>
              <a:rPr lang="en-US" sz="900" i="1" dirty="0">
                <a:solidFill>
                  <a:srgbClr val="000000"/>
                </a:solidFill>
                <a:latin typeface="Century Gothic" panose="020B0502020202020204" pitchFamily="34" charset="0"/>
                <a:ea typeface="Times New Roman" panose="02020603050405020304" pitchFamily="18" charset="0"/>
                <a:cs typeface="Times New Roman" panose="02020603050405020304" pitchFamily="18" charset="0"/>
              </a:rPr>
              <a:t>key personnel name, sign &amp; date/time </a:t>
            </a:r>
            <a:r>
              <a:rPr lang="en-US" sz="900" i="1"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rPr>
              <a:t>while taking the device in custody.</a:t>
            </a:r>
          </a:p>
          <a:p>
            <a:pPr marL="0" marR="0" algn="ctr">
              <a:spcBef>
                <a:spcPts val="0"/>
              </a:spcBef>
              <a:spcAft>
                <a:spcPts val="0"/>
              </a:spcAft>
            </a:pPr>
            <a:endParaRPr lang="en-US" sz="900" dirty="0">
              <a:effectLst/>
              <a:latin typeface="Univers for KPMG Light"/>
              <a:ea typeface="Times New Roman" panose="02020603050405020304" pitchFamily="18" charset="0"/>
              <a:cs typeface="Times New Roman" panose="02020603050405020304" pitchFamily="18" charset="0"/>
            </a:endParaRPr>
          </a:p>
          <a:p>
            <a:pPr marL="0" marR="0">
              <a:spcBef>
                <a:spcPts val="0"/>
              </a:spcBef>
              <a:spcAft>
                <a:spcPts val="0"/>
              </a:spcAft>
            </a:pPr>
            <a:r>
              <a:rPr lang="en-US" sz="900" i="1"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rPr>
              <a:t> </a:t>
            </a:r>
            <a:endParaRPr lang="en-US" sz="900" dirty="0">
              <a:effectLst/>
              <a:latin typeface="Univers for KPMG Light"/>
              <a:ea typeface="Times New Roman" panose="02020603050405020304" pitchFamily="18" charset="0"/>
              <a:cs typeface="Times New Roman" panose="02020603050405020304" pitchFamily="18" charset="0"/>
            </a:endParaRPr>
          </a:p>
          <a:p>
            <a:pPr marL="0" marR="0" algn="ctr">
              <a:spcBef>
                <a:spcPts val="0"/>
              </a:spcBef>
              <a:spcAft>
                <a:spcPts val="0"/>
              </a:spcAft>
            </a:pPr>
            <a:r>
              <a:rPr lang="en-US" sz="900" b="1" i="1"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rPr>
              <a:t> </a:t>
            </a:r>
            <a:endParaRPr lang="en-US" sz="900" dirty="0">
              <a:effectLst/>
              <a:latin typeface="Univers for KPMG Light"/>
              <a:ea typeface="Times New Roman" panose="02020603050405020304" pitchFamily="18" charset="0"/>
              <a:cs typeface="Times New Roman" panose="02020603050405020304" pitchFamily="18" charset="0"/>
            </a:endParaRPr>
          </a:p>
          <a:p>
            <a:pPr marL="0" marR="0" algn="ctr">
              <a:spcBef>
                <a:spcPts val="0"/>
              </a:spcBef>
              <a:spcAft>
                <a:spcPts val="0"/>
              </a:spcAft>
            </a:pPr>
            <a:r>
              <a:rPr lang="en-US" sz="900" b="1" i="1"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rPr>
              <a:t> </a:t>
            </a:r>
            <a:endParaRPr lang="en-US" sz="900" dirty="0">
              <a:effectLst/>
              <a:latin typeface="Univers for KPMG Light"/>
              <a:ea typeface="Times New Roman" panose="02020603050405020304" pitchFamily="18" charset="0"/>
              <a:cs typeface="Times New Roman" panose="02020603050405020304" pitchFamily="18" charset="0"/>
            </a:endParaRPr>
          </a:p>
        </p:txBody>
      </p:sp>
      <p:sp>
        <p:nvSpPr>
          <p:cNvPr id="18" name="Parallelogram 17"/>
          <p:cNvSpPr/>
          <p:nvPr/>
        </p:nvSpPr>
        <p:spPr>
          <a:xfrm>
            <a:off x="4188835" y="1919075"/>
            <a:ext cx="1806719" cy="2171700"/>
          </a:xfrm>
          <a:prstGeom prst="parallelogram">
            <a:avLst/>
          </a:prstGeom>
          <a:solidFill>
            <a:srgbClr val="FFC000"/>
          </a:solidFill>
        </p:spPr>
        <p:style>
          <a:lnRef idx="1">
            <a:schemeClr val="dk1"/>
          </a:lnRef>
          <a:fillRef idx="2">
            <a:schemeClr val="dk1"/>
          </a:fillRef>
          <a:effectRef idx="1">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900" b="1" i="1"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rPr>
              <a:t>Collection</a:t>
            </a:r>
            <a:endParaRPr lang="en-US" sz="900" dirty="0">
              <a:effectLst/>
              <a:latin typeface="Univers for KPMG Light"/>
              <a:ea typeface="Times New Roman" panose="02020603050405020304" pitchFamily="18" charset="0"/>
              <a:cs typeface="Times New Roman" panose="02020603050405020304" pitchFamily="18" charset="0"/>
            </a:endParaRPr>
          </a:p>
          <a:p>
            <a:pPr marL="0" marR="0" algn="ctr">
              <a:spcBef>
                <a:spcPts val="0"/>
              </a:spcBef>
              <a:spcAft>
                <a:spcPts val="0"/>
              </a:spcAft>
            </a:pPr>
            <a:r>
              <a:rPr lang="en-US" sz="900" i="1"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rPr>
              <a:t>Perform the Imaging of the devices which includes (Master &amp; Working Copies) that are tagged with unique serial numbers and hashes</a:t>
            </a:r>
            <a:endParaRPr lang="en-US" sz="900" dirty="0">
              <a:effectLst/>
              <a:latin typeface="Univers for KPMG Light"/>
              <a:ea typeface="Times New Roman" panose="02020603050405020304" pitchFamily="18" charset="0"/>
              <a:cs typeface="Times New Roman" panose="02020603050405020304" pitchFamily="18" charset="0"/>
            </a:endParaRPr>
          </a:p>
        </p:txBody>
      </p:sp>
      <p:sp>
        <p:nvSpPr>
          <p:cNvPr id="19" name="Parallelogram 18"/>
          <p:cNvSpPr/>
          <p:nvPr/>
        </p:nvSpPr>
        <p:spPr>
          <a:xfrm>
            <a:off x="5455660" y="1919075"/>
            <a:ext cx="1714067" cy="2162175"/>
          </a:xfrm>
          <a:prstGeom prst="parallelogram">
            <a:avLst/>
          </a:prstGeom>
          <a:solidFill>
            <a:srgbClr val="FFC000"/>
          </a:solidFill>
        </p:spPr>
        <p:style>
          <a:lnRef idx="1">
            <a:schemeClr val="dk1"/>
          </a:lnRef>
          <a:fillRef idx="2">
            <a:schemeClr val="dk1"/>
          </a:fillRef>
          <a:effectRef idx="1">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endParaRPr lang="en-US" sz="900" b="1" i="1"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endParaRPr>
          </a:p>
          <a:p>
            <a:pPr marL="0" marR="0" algn="ctr">
              <a:spcBef>
                <a:spcPts val="0"/>
              </a:spcBef>
              <a:spcAft>
                <a:spcPts val="0"/>
              </a:spcAft>
            </a:pPr>
            <a:r>
              <a:rPr lang="en-US" sz="900" b="1" i="1"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rPr>
              <a:t>Analysis</a:t>
            </a:r>
            <a:endParaRPr lang="en-US" sz="900" dirty="0">
              <a:effectLst/>
              <a:latin typeface="Univers for KPMG Light"/>
              <a:ea typeface="Times New Roman" panose="02020603050405020304" pitchFamily="18" charset="0"/>
              <a:cs typeface="Times New Roman" panose="02020603050405020304" pitchFamily="18" charset="0"/>
            </a:endParaRPr>
          </a:p>
          <a:p>
            <a:pPr marL="0" marR="0" algn="ctr">
              <a:spcBef>
                <a:spcPts val="0"/>
              </a:spcBef>
              <a:spcAft>
                <a:spcPts val="0"/>
              </a:spcAft>
            </a:pPr>
            <a:r>
              <a:rPr lang="en-US" sz="900" i="1"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rPr>
              <a:t>Examine the data which is deleted/ formatted and perform keyword based searching</a:t>
            </a:r>
            <a:endParaRPr lang="en-US" sz="900" dirty="0">
              <a:effectLst/>
              <a:latin typeface="Univers for KPMG Light"/>
              <a:ea typeface="Times New Roman" panose="02020603050405020304" pitchFamily="18" charset="0"/>
              <a:cs typeface="Times New Roman" panose="02020603050405020304" pitchFamily="18" charset="0"/>
            </a:endParaRPr>
          </a:p>
          <a:p>
            <a:pPr marL="0" marR="0" algn="ctr">
              <a:spcBef>
                <a:spcPts val="0"/>
              </a:spcBef>
              <a:spcAft>
                <a:spcPts val="0"/>
              </a:spcAft>
            </a:pPr>
            <a:r>
              <a:rPr lang="en-US" sz="900" i="1"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rPr>
              <a:t>for potential evidences</a:t>
            </a:r>
            <a:endParaRPr lang="en-US" sz="900" dirty="0">
              <a:effectLst/>
              <a:latin typeface="Univers for KPMG Light"/>
              <a:ea typeface="Times New Roman" panose="02020603050405020304" pitchFamily="18" charset="0"/>
              <a:cs typeface="Times New Roman" panose="02020603050405020304" pitchFamily="18" charset="0"/>
            </a:endParaRPr>
          </a:p>
          <a:p>
            <a:pPr marL="0" marR="0" algn="ctr">
              <a:spcBef>
                <a:spcPts val="0"/>
              </a:spcBef>
              <a:spcAft>
                <a:spcPts val="0"/>
              </a:spcAft>
            </a:pPr>
            <a:r>
              <a:rPr lang="en-US" sz="900" i="1"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rPr>
              <a:t> </a:t>
            </a:r>
            <a:endParaRPr lang="en-US" sz="900" dirty="0">
              <a:effectLst/>
              <a:latin typeface="Univers for KPMG Light"/>
              <a:ea typeface="Times New Roman" panose="02020603050405020304" pitchFamily="18" charset="0"/>
              <a:cs typeface="Times New Roman" panose="02020603050405020304" pitchFamily="18" charset="0"/>
            </a:endParaRPr>
          </a:p>
        </p:txBody>
      </p:sp>
      <p:sp>
        <p:nvSpPr>
          <p:cNvPr id="20" name="Parallelogram 19"/>
          <p:cNvSpPr/>
          <p:nvPr/>
        </p:nvSpPr>
        <p:spPr>
          <a:xfrm>
            <a:off x="6722485" y="1919075"/>
            <a:ext cx="1735715" cy="2162175"/>
          </a:xfrm>
          <a:prstGeom prst="parallelogram">
            <a:avLst/>
          </a:prstGeom>
          <a:solidFill>
            <a:srgbClr val="FFC000"/>
          </a:solidFill>
        </p:spPr>
        <p:style>
          <a:lnRef idx="1">
            <a:schemeClr val="dk1"/>
          </a:lnRef>
          <a:fillRef idx="2">
            <a:schemeClr val="dk1"/>
          </a:fillRef>
          <a:effectRef idx="1">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endParaRPr lang="en-US" sz="900" b="1" i="1"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endParaRPr>
          </a:p>
          <a:p>
            <a:pPr marL="0" marR="0" algn="ctr">
              <a:spcBef>
                <a:spcPts val="0"/>
              </a:spcBef>
              <a:spcAft>
                <a:spcPts val="0"/>
              </a:spcAft>
            </a:pPr>
            <a:endParaRPr lang="en-US" sz="900" b="1" i="1" dirty="0">
              <a:solidFill>
                <a:srgbClr val="000000"/>
              </a:solidFill>
              <a:latin typeface="Century Gothic" panose="020B0502020202020204" pitchFamily="34" charset="0"/>
              <a:ea typeface="Times New Roman" panose="02020603050405020304" pitchFamily="18" charset="0"/>
              <a:cs typeface="Times New Roman" panose="02020603050405020304" pitchFamily="18" charset="0"/>
            </a:endParaRPr>
          </a:p>
          <a:p>
            <a:pPr marL="0" marR="0" algn="ctr">
              <a:spcBef>
                <a:spcPts val="0"/>
              </a:spcBef>
              <a:spcAft>
                <a:spcPts val="0"/>
              </a:spcAft>
            </a:pPr>
            <a:r>
              <a:rPr lang="en-US" sz="900" b="1" i="1"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rPr>
              <a:t>Reporting</a:t>
            </a:r>
            <a:endParaRPr lang="en-US" sz="900" dirty="0">
              <a:effectLst/>
              <a:latin typeface="Univers for KPMG Light"/>
              <a:ea typeface="Times New Roman" panose="02020603050405020304" pitchFamily="18" charset="0"/>
              <a:cs typeface="Times New Roman" panose="02020603050405020304" pitchFamily="18" charset="0"/>
            </a:endParaRPr>
          </a:p>
          <a:p>
            <a:pPr marL="0" marR="0" algn="ctr">
              <a:spcBef>
                <a:spcPts val="0"/>
              </a:spcBef>
              <a:spcAft>
                <a:spcPts val="0"/>
              </a:spcAft>
            </a:pPr>
            <a:r>
              <a:rPr lang="en-US" sz="900" i="1"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rPr>
              <a:t>The report contains the factual findings, summary of evidences, tools used during the assessment and a testimony</a:t>
            </a:r>
          </a:p>
          <a:p>
            <a:pPr marL="0" marR="0" algn="ctr">
              <a:spcBef>
                <a:spcPts val="0"/>
              </a:spcBef>
              <a:spcAft>
                <a:spcPts val="0"/>
              </a:spcAft>
            </a:pPr>
            <a:endParaRPr lang="en-US" sz="900" dirty="0">
              <a:effectLst/>
              <a:latin typeface="Univers for KPMG Light"/>
              <a:ea typeface="Times New Roman" panose="02020603050405020304" pitchFamily="18" charset="0"/>
              <a:cs typeface="Times New Roman" panose="02020603050405020304" pitchFamily="18" charset="0"/>
            </a:endParaRPr>
          </a:p>
          <a:p>
            <a:pPr marL="0" marR="0" algn="ctr">
              <a:spcBef>
                <a:spcPts val="0"/>
              </a:spcBef>
              <a:spcAft>
                <a:spcPts val="0"/>
              </a:spcAft>
            </a:pPr>
            <a:r>
              <a:rPr lang="en-US" sz="900" i="1"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rPr>
              <a:t> </a:t>
            </a:r>
            <a:endParaRPr lang="en-US" sz="900" dirty="0">
              <a:effectLst/>
              <a:latin typeface="Univers for KPMG Light"/>
              <a:ea typeface="Times New Roman" panose="02020603050405020304" pitchFamily="18" charset="0"/>
              <a:cs typeface="Times New Roman" panose="02020603050405020304" pitchFamily="18" charset="0"/>
            </a:endParaRPr>
          </a:p>
          <a:p>
            <a:pPr marL="0" marR="0" algn="ctr">
              <a:spcBef>
                <a:spcPts val="0"/>
              </a:spcBef>
              <a:spcAft>
                <a:spcPts val="0"/>
              </a:spcAft>
            </a:pPr>
            <a:r>
              <a:rPr lang="en-US" sz="900" i="1"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rPr>
              <a:t> </a:t>
            </a:r>
            <a:endParaRPr lang="en-US" sz="900" dirty="0">
              <a:effectLst/>
              <a:latin typeface="Univers for KPMG Light"/>
              <a:ea typeface="Times New Roman" panose="02020603050405020304" pitchFamily="18" charset="0"/>
              <a:cs typeface="Times New Roman" panose="02020603050405020304" pitchFamily="18" charset="0"/>
            </a:endParaRPr>
          </a:p>
          <a:p>
            <a:pPr marL="0" marR="0" algn="ctr">
              <a:spcBef>
                <a:spcPts val="0"/>
              </a:spcBef>
              <a:spcAft>
                <a:spcPts val="0"/>
              </a:spcAft>
            </a:pPr>
            <a:r>
              <a:rPr lang="en-US" sz="900" i="1"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rPr>
              <a:t> </a:t>
            </a:r>
            <a:endParaRPr lang="en-US" sz="900" dirty="0">
              <a:effectLst/>
              <a:latin typeface="Univers for KPMG Ligh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640183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9769" y="0"/>
            <a:ext cx="8571503" cy="1524000"/>
          </a:xfrm>
        </p:spPr>
        <p:txBody>
          <a:bodyPr/>
          <a:lstStyle/>
          <a:p>
            <a:r>
              <a:rPr lang="en-US" sz="2800" b="1" dirty="0"/>
              <a:t>Manage Digital Forensics – </a:t>
            </a:r>
          </a:p>
        </p:txBody>
      </p:sp>
      <p:sp>
        <p:nvSpPr>
          <p:cNvPr id="9" name="Rectangle 8"/>
          <p:cNvSpPr/>
          <p:nvPr/>
        </p:nvSpPr>
        <p:spPr>
          <a:xfrm>
            <a:off x="649770" y="1151977"/>
            <a:ext cx="8829082" cy="3936975"/>
          </a:xfrm>
          <a:prstGeom prst="rect">
            <a:avLst/>
          </a:prstGeom>
        </p:spPr>
        <p:txBody>
          <a:bodyPr wrap="square">
            <a:spAutoFit/>
          </a:bodyPr>
          <a:lstStyle/>
          <a:p>
            <a:pPr>
              <a:lnSpc>
                <a:spcPct val="150000"/>
              </a:lnSpc>
              <a:spcAft>
                <a:spcPts val="125"/>
              </a:spcAft>
            </a:pPr>
            <a:r>
              <a:rPr lang="en-US" sz="1200" dirty="0"/>
              <a:t>Digital forensic management involves overseeing and coordinating digital forensic investigations to ensure efficiency, accuracy, and adherence to legal and organizational.</a:t>
            </a:r>
          </a:p>
          <a:p>
            <a:pPr>
              <a:lnSpc>
                <a:spcPct val="150000"/>
              </a:lnSpc>
            </a:pPr>
            <a:r>
              <a:rPr lang="en-US" sz="1400" b="1" dirty="0"/>
              <a:t>Key Components of Digital Forensic Management:</a:t>
            </a:r>
          </a:p>
          <a:p>
            <a:pPr marL="171450" indent="-171450">
              <a:lnSpc>
                <a:spcPct val="150000"/>
              </a:lnSpc>
              <a:buFont typeface="Arial" panose="020B0604020202020204" pitchFamily="34" charset="0"/>
              <a:buChar char="•"/>
            </a:pPr>
            <a:r>
              <a:rPr lang="en-US" sz="1200" b="1" dirty="0"/>
              <a:t>Case Intake: </a:t>
            </a:r>
            <a:r>
              <a:rPr lang="en-US" sz="1200" dirty="0"/>
              <a:t>Receiving and prioritizing requests for digital forensic analysis, assessing the scope and requirements of each case.</a:t>
            </a:r>
          </a:p>
          <a:p>
            <a:pPr marL="171450" indent="-171450">
              <a:lnSpc>
                <a:spcPct val="150000"/>
              </a:lnSpc>
              <a:buFont typeface="Arial" panose="020B0604020202020204" pitchFamily="34" charset="0"/>
              <a:buChar char="•"/>
            </a:pPr>
            <a:r>
              <a:rPr lang="en-US" sz="1200" b="1" dirty="0"/>
              <a:t>Resource Allocation:</a:t>
            </a:r>
            <a:r>
              <a:rPr lang="en-US" sz="1200" dirty="0"/>
              <a:t> Allocating personnel, tools, and equipment based on the complexity and urgency of investigations.</a:t>
            </a:r>
          </a:p>
          <a:p>
            <a:pPr marL="171450" indent="-171450">
              <a:lnSpc>
                <a:spcPct val="150000"/>
              </a:lnSpc>
              <a:buFont typeface="Arial" panose="020B0604020202020204" pitchFamily="34" charset="0"/>
              <a:buChar char="•"/>
            </a:pPr>
            <a:r>
              <a:rPr lang="en-US" sz="1200" b="1" dirty="0"/>
              <a:t>Case Management: </a:t>
            </a:r>
            <a:r>
              <a:rPr lang="en-US" sz="1200" dirty="0"/>
              <a:t>Establishing protocols for case documentation, evidence handling, and chain of custody to maintain integrity and accountability.</a:t>
            </a:r>
          </a:p>
          <a:p>
            <a:pPr marL="171450" indent="-171450">
              <a:lnSpc>
                <a:spcPct val="150000"/>
              </a:lnSpc>
              <a:buFont typeface="Arial" panose="020B0604020202020204" pitchFamily="34" charset="0"/>
              <a:buChar char="•"/>
            </a:pPr>
            <a:r>
              <a:rPr lang="en-US" sz="1200" b="1" dirty="0"/>
              <a:t>Timely Response: </a:t>
            </a:r>
            <a:r>
              <a:rPr lang="en-US" sz="1200" dirty="0"/>
              <a:t>Implementing procedures for timely response and resolution of digital forensic requests to minimize impact and mitigate risks.</a:t>
            </a:r>
          </a:p>
          <a:p>
            <a:pPr marL="171450" indent="-171450">
              <a:lnSpc>
                <a:spcPct val="150000"/>
              </a:lnSpc>
              <a:buFont typeface="Arial" panose="020B0604020202020204" pitchFamily="34" charset="0"/>
              <a:buChar char="•"/>
            </a:pPr>
            <a:r>
              <a:rPr lang="en-US" sz="1200" b="1" dirty="0"/>
              <a:t>Collaboration: </a:t>
            </a:r>
            <a:r>
              <a:rPr lang="en-US" sz="1200" dirty="0"/>
              <a:t>Facilitating collaboration between digital forensic analysts, law enforcement agencies, legal teams, and other stakeholders involved in investigations.</a:t>
            </a:r>
          </a:p>
          <a:p>
            <a:pPr>
              <a:spcAft>
                <a:spcPts val="125"/>
              </a:spcAft>
            </a:pPr>
            <a:endParaRPr lang="en-US" sz="1200" dirty="0">
              <a:latin typeface="Century Gothic" panose="020B0502020202020204" pitchFamily="34" charset="0"/>
            </a:endParaRPr>
          </a:p>
        </p:txBody>
      </p:sp>
    </p:spTree>
    <p:extLst>
      <p:ext uri="{BB962C8B-B14F-4D97-AF65-F5344CB8AC3E}">
        <p14:creationId xmlns:p14="http://schemas.microsoft.com/office/powerpoint/2010/main" val="21817920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9769" y="0"/>
            <a:ext cx="8571503" cy="1524000"/>
          </a:xfrm>
        </p:spPr>
        <p:txBody>
          <a:bodyPr/>
          <a:lstStyle/>
          <a:p>
            <a:r>
              <a:rPr lang="en-US" sz="2800" b="1" dirty="0"/>
              <a:t>Manage Digital Forensics – </a:t>
            </a:r>
          </a:p>
        </p:txBody>
      </p:sp>
      <p:sp>
        <p:nvSpPr>
          <p:cNvPr id="9" name="Rectangle 8"/>
          <p:cNvSpPr/>
          <p:nvPr/>
        </p:nvSpPr>
        <p:spPr>
          <a:xfrm>
            <a:off x="649770" y="1151977"/>
            <a:ext cx="8829082" cy="3462486"/>
          </a:xfrm>
          <a:prstGeom prst="rect">
            <a:avLst/>
          </a:prstGeom>
        </p:spPr>
        <p:txBody>
          <a:bodyPr wrap="square">
            <a:spAutoFit/>
          </a:bodyPr>
          <a:lstStyle/>
          <a:p>
            <a:pPr>
              <a:lnSpc>
                <a:spcPct val="150000"/>
              </a:lnSpc>
            </a:pPr>
            <a:r>
              <a:rPr lang="en-US" sz="1400" b="1" dirty="0"/>
              <a:t>Best Practices in Digital Forensic Management:</a:t>
            </a:r>
            <a:endParaRPr lang="en-US" sz="1400" dirty="0"/>
          </a:p>
          <a:p>
            <a:pPr marL="171450" indent="-171450">
              <a:lnSpc>
                <a:spcPct val="150000"/>
              </a:lnSpc>
              <a:buFont typeface="Arial" panose="020B0604020202020204" pitchFamily="34" charset="0"/>
              <a:buChar char="•"/>
            </a:pPr>
            <a:r>
              <a:rPr lang="en-US" sz="1200" b="1" dirty="0"/>
              <a:t>Standard Operating Procedures (SOPs): </a:t>
            </a:r>
            <a:r>
              <a:rPr lang="en-US" sz="1200" dirty="0"/>
              <a:t>Developing and implementing SOPs for consistent and standardized digital forensic processes, ensuring quality and reliability of investigations.</a:t>
            </a:r>
          </a:p>
          <a:p>
            <a:pPr marL="171450" indent="-171450">
              <a:lnSpc>
                <a:spcPct val="150000"/>
              </a:lnSpc>
              <a:buFont typeface="Arial" panose="020B0604020202020204" pitchFamily="34" charset="0"/>
              <a:buChar char="•"/>
            </a:pPr>
            <a:r>
              <a:rPr lang="en-US" sz="1200" b="1" dirty="0"/>
              <a:t>Training and Development: </a:t>
            </a:r>
            <a:r>
              <a:rPr lang="en-US" sz="1200" dirty="0"/>
              <a:t>Providing ongoing training and professional development opportunities for digital forensic personnel to enhance skills, knowledge, and proficiency in emerging technologies and methodologies.</a:t>
            </a:r>
          </a:p>
          <a:p>
            <a:pPr marL="171450" indent="-171450">
              <a:lnSpc>
                <a:spcPct val="150000"/>
              </a:lnSpc>
              <a:buFont typeface="Arial" panose="020B0604020202020204" pitchFamily="34" charset="0"/>
              <a:buChar char="•"/>
            </a:pPr>
            <a:r>
              <a:rPr lang="en-US" sz="1200" b="1" dirty="0"/>
              <a:t>Technology Integration: </a:t>
            </a:r>
            <a:r>
              <a:rPr lang="en-US" sz="1200" dirty="0"/>
              <a:t>Leveraging advanced digital forensic tools, software, and technologies to streamline processes, automate tasks, and improve efficiency and effectiveness.</a:t>
            </a:r>
          </a:p>
          <a:p>
            <a:pPr marL="171450" indent="-171450">
              <a:lnSpc>
                <a:spcPct val="150000"/>
              </a:lnSpc>
              <a:buFont typeface="Arial" panose="020B0604020202020204" pitchFamily="34" charset="0"/>
              <a:buChar char="•"/>
            </a:pPr>
            <a:r>
              <a:rPr lang="en-US" sz="1200" b="1" dirty="0"/>
              <a:t>Quality Assurance: </a:t>
            </a:r>
            <a:r>
              <a:rPr lang="en-US" sz="1200" dirty="0"/>
              <a:t>Implementing quality assurance measures, such as peer reviews, audits, and validation checks, to verify the accuracy and reliability of findings and reports.</a:t>
            </a:r>
          </a:p>
          <a:p>
            <a:pPr marL="171450" indent="-171450">
              <a:lnSpc>
                <a:spcPct val="150000"/>
              </a:lnSpc>
              <a:buFont typeface="Arial" panose="020B0604020202020204" pitchFamily="34" charset="0"/>
              <a:buChar char="•"/>
            </a:pPr>
            <a:r>
              <a:rPr lang="en-US" sz="1200" b="1" dirty="0"/>
              <a:t>Continuous Improvement</a:t>
            </a:r>
            <a:r>
              <a:rPr lang="en-US" sz="1200" dirty="0"/>
              <a:t>: Encouraging feedback, evaluating performance metrics, and identifying areas for improvement to enhance the overall effectiveness and efficiency of digital forensic operations.</a:t>
            </a:r>
          </a:p>
          <a:p>
            <a:pPr>
              <a:lnSpc>
                <a:spcPct val="150000"/>
              </a:lnSpc>
              <a:spcAft>
                <a:spcPts val="125"/>
              </a:spcAft>
            </a:pPr>
            <a:endParaRPr lang="en-US" sz="1200" dirty="0">
              <a:latin typeface="Century Gothic" panose="020B0502020202020204" pitchFamily="34" charset="0"/>
            </a:endParaRPr>
          </a:p>
        </p:txBody>
      </p:sp>
    </p:spTree>
    <p:extLst>
      <p:ext uri="{BB962C8B-B14F-4D97-AF65-F5344CB8AC3E}">
        <p14:creationId xmlns:p14="http://schemas.microsoft.com/office/powerpoint/2010/main" val="14408439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9769" y="0"/>
            <a:ext cx="8571503" cy="1524000"/>
          </a:xfrm>
        </p:spPr>
        <p:txBody>
          <a:bodyPr/>
          <a:lstStyle/>
          <a:p>
            <a:r>
              <a:rPr lang="en-US" sz="2800" b="1" dirty="0"/>
              <a:t>Manage Digital Forensics – </a:t>
            </a:r>
          </a:p>
        </p:txBody>
      </p:sp>
      <p:sp>
        <p:nvSpPr>
          <p:cNvPr id="9" name="Rectangle 8"/>
          <p:cNvSpPr/>
          <p:nvPr/>
        </p:nvSpPr>
        <p:spPr>
          <a:xfrm>
            <a:off x="649770" y="1151977"/>
            <a:ext cx="8829082" cy="3462486"/>
          </a:xfrm>
          <a:prstGeom prst="rect">
            <a:avLst/>
          </a:prstGeom>
        </p:spPr>
        <p:txBody>
          <a:bodyPr wrap="square">
            <a:spAutoFit/>
          </a:bodyPr>
          <a:lstStyle/>
          <a:p>
            <a:pPr>
              <a:lnSpc>
                <a:spcPct val="150000"/>
              </a:lnSpc>
            </a:pPr>
            <a:r>
              <a:rPr lang="en-US" sz="1400" b="1" dirty="0"/>
              <a:t>Challenges in Digital Forensic Management:</a:t>
            </a:r>
          </a:p>
          <a:p>
            <a:pPr marL="171450" indent="-171450">
              <a:lnSpc>
                <a:spcPct val="150000"/>
              </a:lnSpc>
              <a:buFont typeface="Arial" panose="020B0604020202020204" pitchFamily="34" charset="0"/>
              <a:buChar char="•"/>
            </a:pPr>
            <a:r>
              <a:rPr lang="en-US" sz="1200" b="1" dirty="0"/>
              <a:t>Resource Constraints: </a:t>
            </a:r>
            <a:r>
              <a:rPr lang="en-US" sz="1200" dirty="0"/>
              <a:t>Limited budgets, staffing shortages, and access to specialized equipment and tools may pose challenges in managing digital forensic investigations effectively.</a:t>
            </a:r>
          </a:p>
          <a:p>
            <a:pPr marL="171450" indent="-171450">
              <a:lnSpc>
                <a:spcPct val="150000"/>
              </a:lnSpc>
              <a:buFont typeface="Arial" panose="020B0604020202020204" pitchFamily="34" charset="0"/>
              <a:buChar char="•"/>
            </a:pPr>
            <a:r>
              <a:rPr lang="en-US" sz="1200" b="1" dirty="0"/>
              <a:t>Legal and Regulatory Compliance: </a:t>
            </a:r>
            <a:r>
              <a:rPr lang="en-US" sz="1200" dirty="0"/>
              <a:t>Navigating complex legal and regulatory frameworks, including privacy laws, evidence rules, and jurisdictional requirements, can be challenging and require careful consideration.</a:t>
            </a:r>
          </a:p>
          <a:p>
            <a:pPr marL="171450" indent="-171450">
              <a:lnSpc>
                <a:spcPct val="150000"/>
              </a:lnSpc>
              <a:buFont typeface="Arial" panose="020B0604020202020204" pitchFamily="34" charset="0"/>
              <a:buChar char="•"/>
            </a:pPr>
            <a:r>
              <a:rPr lang="en-US" sz="1200" b="1" dirty="0"/>
              <a:t>Technology Complexity: </a:t>
            </a:r>
            <a:r>
              <a:rPr lang="en-US" sz="1200" dirty="0"/>
              <a:t>Rapid advancements in technology, encryption, and digital devices present challenges in keeping pace with evolving forensic techniques and tools.</a:t>
            </a:r>
          </a:p>
          <a:p>
            <a:pPr marL="171450" indent="-171450">
              <a:lnSpc>
                <a:spcPct val="150000"/>
              </a:lnSpc>
              <a:buFont typeface="Arial" panose="020B0604020202020204" pitchFamily="34" charset="0"/>
              <a:buChar char="•"/>
            </a:pPr>
            <a:r>
              <a:rPr lang="en-US" sz="1200" b="1" dirty="0"/>
              <a:t>Case Backlogs: </a:t>
            </a:r>
            <a:r>
              <a:rPr lang="en-US" sz="1200" dirty="0"/>
              <a:t>High caseloads, resource limitations, and the complexity of digital investigations may lead to case backlogs and delays in resolving cases, impacting operational efficiency and responsiveness.</a:t>
            </a:r>
          </a:p>
          <a:p>
            <a:pPr marL="171450" indent="-171450">
              <a:lnSpc>
                <a:spcPct val="150000"/>
              </a:lnSpc>
              <a:buFont typeface="Arial" panose="020B0604020202020204" pitchFamily="34" charset="0"/>
              <a:buChar char="•"/>
            </a:pPr>
            <a:r>
              <a:rPr lang="en-US" sz="1200" b="1" dirty="0"/>
              <a:t>Data Volume and Diversity: </a:t>
            </a:r>
            <a:r>
              <a:rPr lang="en-US" sz="1200" dirty="0"/>
              <a:t>Managing large volumes of digital data, diverse data sources, and complex data formats require robust storage, processing, and analysis capabilities to extract actionable insights effectively.</a:t>
            </a:r>
          </a:p>
          <a:p>
            <a:pPr>
              <a:lnSpc>
                <a:spcPct val="150000"/>
              </a:lnSpc>
              <a:spcAft>
                <a:spcPts val="125"/>
              </a:spcAft>
            </a:pPr>
            <a:endParaRPr lang="en-US" sz="1200" dirty="0">
              <a:latin typeface="Century Gothic" panose="020B0502020202020204" pitchFamily="34" charset="0"/>
            </a:endParaRPr>
          </a:p>
        </p:txBody>
      </p:sp>
    </p:spTree>
    <p:extLst>
      <p:ext uri="{BB962C8B-B14F-4D97-AF65-F5344CB8AC3E}">
        <p14:creationId xmlns:p14="http://schemas.microsoft.com/office/powerpoint/2010/main" val="5405996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9769" y="0"/>
            <a:ext cx="8571503" cy="1524000"/>
          </a:xfrm>
        </p:spPr>
        <p:txBody>
          <a:bodyPr/>
          <a:lstStyle/>
          <a:p>
            <a:r>
              <a:rPr lang="en-US" sz="2800" b="1" dirty="0"/>
              <a:t>Digital Forensics – use cases &amp; list of tools</a:t>
            </a:r>
          </a:p>
        </p:txBody>
      </p:sp>
      <p:sp>
        <p:nvSpPr>
          <p:cNvPr id="9" name="Rectangle 8"/>
          <p:cNvSpPr/>
          <p:nvPr/>
        </p:nvSpPr>
        <p:spPr>
          <a:xfrm>
            <a:off x="649769" y="1151977"/>
            <a:ext cx="9776427" cy="5611793"/>
          </a:xfrm>
          <a:prstGeom prst="rect">
            <a:avLst/>
          </a:prstGeom>
        </p:spPr>
        <p:txBody>
          <a:bodyPr wrap="square">
            <a:spAutoFit/>
          </a:bodyPr>
          <a:lstStyle/>
          <a:p>
            <a:pPr>
              <a:spcAft>
                <a:spcPts val="125"/>
              </a:spcAft>
            </a:pPr>
            <a:r>
              <a:rPr lang="en-US" sz="1250" b="1" dirty="0"/>
              <a:t>Data Recovery:</a:t>
            </a:r>
            <a:endParaRPr lang="en-US" sz="1250" dirty="0"/>
          </a:p>
          <a:p>
            <a:pPr lvl="1">
              <a:lnSpc>
                <a:spcPct val="150000"/>
              </a:lnSpc>
              <a:spcAft>
                <a:spcPts val="125"/>
              </a:spcAft>
            </a:pPr>
            <a:r>
              <a:rPr lang="en-US" sz="1200" b="1" dirty="0"/>
              <a:t>Scenario: </a:t>
            </a:r>
            <a:r>
              <a:rPr lang="en-US" sz="1200" dirty="0"/>
              <a:t>A company's critical data has been accidentally deleted or lost due to a cyber attack.</a:t>
            </a:r>
          </a:p>
          <a:p>
            <a:pPr lvl="1">
              <a:lnSpc>
                <a:spcPct val="150000"/>
              </a:lnSpc>
              <a:spcAft>
                <a:spcPts val="125"/>
              </a:spcAft>
            </a:pPr>
            <a:r>
              <a:rPr lang="en-US" sz="1200" b="1" dirty="0"/>
              <a:t>Tools:</a:t>
            </a:r>
          </a:p>
          <a:p>
            <a:pPr lvl="2">
              <a:spcAft>
                <a:spcPts val="125"/>
              </a:spcAft>
            </a:pPr>
            <a:r>
              <a:rPr lang="en-US" sz="1200" dirty="0" err="1"/>
              <a:t>EnCase</a:t>
            </a:r>
            <a:r>
              <a:rPr lang="en-US" sz="1200" dirty="0"/>
              <a:t> Forensic</a:t>
            </a:r>
          </a:p>
          <a:p>
            <a:pPr lvl="2">
              <a:lnSpc>
                <a:spcPct val="150000"/>
              </a:lnSpc>
              <a:spcAft>
                <a:spcPts val="125"/>
              </a:spcAft>
            </a:pPr>
            <a:r>
              <a:rPr lang="en-US" sz="1200" dirty="0"/>
              <a:t>FTK (Forensic Toolkit)</a:t>
            </a:r>
          </a:p>
          <a:p>
            <a:pPr lvl="2">
              <a:lnSpc>
                <a:spcPct val="150000"/>
              </a:lnSpc>
              <a:spcAft>
                <a:spcPts val="125"/>
              </a:spcAft>
            </a:pPr>
            <a:r>
              <a:rPr lang="en-US" sz="1200" dirty="0" err="1"/>
              <a:t>Recuva</a:t>
            </a:r>
            <a:endParaRPr lang="en-US" sz="1200" dirty="0"/>
          </a:p>
          <a:p>
            <a:pPr lvl="2">
              <a:lnSpc>
                <a:spcPct val="150000"/>
              </a:lnSpc>
              <a:spcAft>
                <a:spcPts val="125"/>
              </a:spcAft>
            </a:pPr>
            <a:r>
              <a:rPr lang="en-US" sz="1200" dirty="0"/>
              <a:t>Sleuth Kit</a:t>
            </a:r>
          </a:p>
          <a:p>
            <a:pPr>
              <a:spcAft>
                <a:spcPts val="125"/>
              </a:spcAft>
            </a:pPr>
            <a:r>
              <a:rPr lang="en-US" sz="1250" b="1" dirty="0"/>
              <a:t>Malware Analysis:</a:t>
            </a:r>
            <a:endParaRPr lang="en-US" sz="1250" dirty="0"/>
          </a:p>
          <a:p>
            <a:pPr lvl="1">
              <a:lnSpc>
                <a:spcPct val="150000"/>
              </a:lnSpc>
              <a:spcAft>
                <a:spcPts val="125"/>
              </a:spcAft>
            </a:pPr>
            <a:r>
              <a:rPr lang="en-US" sz="1200" b="1" dirty="0"/>
              <a:t>Scenario: </a:t>
            </a:r>
            <a:r>
              <a:rPr lang="en-US" sz="1200" dirty="0"/>
              <a:t>Investigating the behavior, origins, and impact of a malware infection on a computer system.</a:t>
            </a:r>
          </a:p>
          <a:p>
            <a:pPr lvl="1">
              <a:lnSpc>
                <a:spcPct val="150000"/>
              </a:lnSpc>
              <a:spcAft>
                <a:spcPts val="125"/>
              </a:spcAft>
            </a:pPr>
            <a:r>
              <a:rPr lang="en-US" sz="1200" b="1" dirty="0"/>
              <a:t>Tools:</a:t>
            </a:r>
          </a:p>
          <a:p>
            <a:pPr lvl="2">
              <a:spcAft>
                <a:spcPts val="125"/>
              </a:spcAft>
            </a:pPr>
            <a:r>
              <a:rPr lang="en-US" sz="1200" dirty="0"/>
              <a:t>IDA Pro</a:t>
            </a:r>
          </a:p>
          <a:p>
            <a:pPr lvl="2">
              <a:lnSpc>
                <a:spcPct val="150000"/>
              </a:lnSpc>
              <a:spcAft>
                <a:spcPts val="125"/>
              </a:spcAft>
            </a:pPr>
            <a:r>
              <a:rPr lang="en-US" sz="1200" dirty="0" err="1"/>
              <a:t>OllyDbg</a:t>
            </a:r>
            <a:endParaRPr lang="en-US" sz="1200" dirty="0"/>
          </a:p>
          <a:p>
            <a:pPr lvl="2">
              <a:lnSpc>
                <a:spcPct val="150000"/>
              </a:lnSpc>
              <a:spcAft>
                <a:spcPts val="125"/>
              </a:spcAft>
            </a:pPr>
            <a:r>
              <a:rPr lang="en-US" sz="1200" dirty="0" err="1"/>
              <a:t>Wireshark</a:t>
            </a:r>
            <a:endParaRPr lang="en-US" sz="1200" dirty="0"/>
          </a:p>
          <a:p>
            <a:pPr lvl="2">
              <a:lnSpc>
                <a:spcPct val="150000"/>
              </a:lnSpc>
              <a:spcAft>
                <a:spcPts val="125"/>
              </a:spcAft>
            </a:pPr>
            <a:r>
              <a:rPr lang="en-US" sz="1200" dirty="0" err="1"/>
              <a:t>VirusTotal</a:t>
            </a:r>
            <a:endParaRPr lang="en-US" sz="1200" dirty="0"/>
          </a:p>
          <a:p>
            <a:pPr>
              <a:spcAft>
                <a:spcPts val="125"/>
              </a:spcAft>
            </a:pPr>
            <a:r>
              <a:rPr lang="en-US" sz="1250" b="1" dirty="0"/>
              <a:t>Network Forensics:</a:t>
            </a:r>
            <a:endParaRPr lang="en-US" sz="1250" dirty="0"/>
          </a:p>
          <a:p>
            <a:pPr lvl="1">
              <a:lnSpc>
                <a:spcPct val="150000"/>
              </a:lnSpc>
              <a:spcAft>
                <a:spcPts val="125"/>
              </a:spcAft>
            </a:pPr>
            <a:r>
              <a:rPr lang="en-US" sz="1200" b="1" dirty="0"/>
              <a:t>Scenario: </a:t>
            </a:r>
            <a:r>
              <a:rPr lang="en-US" sz="1200" dirty="0"/>
              <a:t>Analyzing network traffic to identify unauthorized access, data breaches, or suspicious activities.</a:t>
            </a:r>
          </a:p>
          <a:p>
            <a:pPr lvl="1">
              <a:lnSpc>
                <a:spcPct val="150000"/>
              </a:lnSpc>
              <a:spcAft>
                <a:spcPts val="125"/>
              </a:spcAft>
            </a:pPr>
            <a:r>
              <a:rPr lang="en-US" sz="1200" b="1" dirty="0"/>
              <a:t>Tools:</a:t>
            </a:r>
          </a:p>
          <a:p>
            <a:pPr lvl="2">
              <a:spcAft>
                <a:spcPts val="125"/>
              </a:spcAft>
            </a:pPr>
            <a:r>
              <a:rPr lang="en-US" sz="1200" dirty="0" err="1"/>
              <a:t>Wireshark</a:t>
            </a:r>
            <a:endParaRPr lang="en-US" sz="1200" dirty="0"/>
          </a:p>
          <a:p>
            <a:pPr lvl="2">
              <a:lnSpc>
                <a:spcPct val="150000"/>
              </a:lnSpc>
              <a:spcAft>
                <a:spcPts val="125"/>
              </a:spcAft>
            </a:pPr>
            <a:r>
              <a:rPr lang="en-US" sz="1200" dirty="0" err="1"/>
              <a:t>tcpdump</a:t>
            </a:r>
            <a:endParaRPr lang="en-US" sz="1200" dirty="0"/>
          </a:p>
          <a:p>
            <a:pPr lvl="2">
              <a:lnSpc>
                <a:spcPct val="150000"/>
              </a:lnSpc>
              <a:spcAft>
                <a:spcPts val="125"/>
              </a:spcAft>
            </a:pPr>
            <a:r>
              <a:rPr lang="en-US" sz="1200" dirty="0"/>
              <a:t>NetworkMiner</a:t>
            </a:r>
          </a:p>
          <a:p>
            <a:pPr algn="just"/>
            <a:endParaRPr lang="en-US" sz="1200" dirty="0">
              <a:latin typeface="Century Gothic" panose="020B0502020202020204" pitchFamily="34" charset="0"/>
            </a:endParaRPr>
          </a:p>
        </p:txBody>
      </p:sp>
    </p:spTree>
    <p:extLst>
      <p:ext uri="{BB962C8B-B14F-4D97-AF65-F5344CB8AC3E}">
        <p14:creationId xmlns:p14="http://schemas.microsoft.com/office/powerpoint/2010/main" val="28638786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9769" y="0"/>
            <a:ext cx="8571503" cy="1524000"/>
          </a:xfrm>
        </p:spPr>
        <p:txBody>
          <a:bodyPr/>
          <a:lstStyle/>
          <a:p>
            <a:r>
              <a:rPr lang="en-US" sz="2800" b="1" dirty="0"/>
              <a:t>Digital Forensics – use cases &amp; list of tools</a:t>
            </a:r>
          </a:p>
        </p:txBody>
      </p:sp>
      <p:sp>
        <p:nvSpPr>
          <p:cNvPr id="9" name="Rectangle 8"/>
          <p:cNvSpPr/>
          <p:nvPr/>
        </p:nvSpPr>
        <p:spPr>
          <a:xfrm>
            <a:off x="649770" y="907276"/>
            <a:ext cx="8944992" cy="5886227"/>
          </a:xfrm>
          <a:prstGeom prst="rect">
            <a:avLst/>
          </a:prstGeom>
        </p:spPr>
        <p:txBody>
          <a:bodyPr wrap="square">
            <a:spAutoFit/>
          </a:bodyPr>
          <a:lstStyle/>
          <a:p>
            <a:pPr>
              <a:lnSpc>
                <a:spcPct val="150000"/>
              </a:lnSpc>
            </a:pPr>
            <a:r>
              <a:rPr lang="en-US" sz="1250" b="1" dirty="0"/>
              <a:t>Mobile Device Forensics:</a:t>
            </a:r>
            <a:endParaRPr lang="en-US" sz="1250" dirty="0"/>
          </a:p>
          <a:p>
            <a:pPr lvl="1"/>
            <a:r>
              <a:rPr lang="en-US" sz="1200" b="1" dirty="0"/>
              <a:t>Scenario: </a:t>
            </a:r>
            <a:r>
              <a:rPr lang="en-US" sz="1200" dirty="0"/>
              <a:t>Extracting data from smartphones or tablets for investigations related to cybercrimes, thefts, or corporate espionage.</a:t>
            </a:r>
          </a:p>
          <a:p>
            <a:pPr lvl="1">
              <a:lnSpc>
                <a:spcPct val="150000"/>
              </a:lnSpc>
            </a:pPr>
            <a:r>
              <a:rPr lang="en-US" sz="1200" b="1" dirty="0"/>
              <a:t>Tools:</a:t>
            </a:r>
          </a:p>
          <a:p>
            <a:pPr lvl="2"/>
            <a:r>
              <a:rPr lang="en-US" sz="1200" dirty="0" err="1"/>
              <a:t>Cellebrite</a:t>
            </a:r>
            <a:r>
              <a:rPr lang="en-US" sz="1200" dirty="0"/>
              <a:t> UFED</a:t>
            </a:r>
          </a:p>
          <a:p>
            <a:pPr lvl="2">
              <a:lnSpc>
                <a:spcPct val="150000"/>
              </a:lnSpc>
            </a:pPr>
            <a:r>
              <a:rPr lang="en-US" sz="1200" dirty="0"/>
              <a:t>Oxygen Forensic Detective</a:t>
            </a:r>
          </a:p>
          <a:p>
            <a:pPr lvl="2">
              <a:lnSpc>
                <a:spcPct val="150000"/>
              </a:lnSpc>
            </a:pPr>
            <a:r>
              <a:rPr lang="en-US" sz="1200" dirty="0"/>
              <a:t>XRY</a:t>
            </a:r>
          </a:p>
          <a:p>
            <a:pPr lvl="2">
              <a:lnSpc>
                <a:spcPct val="150000"/>
              </a:lnSpc>
            </a:pPr>
            <a:r>
              <a:rPr lang="en-US" sz="1200" dirty="0"/>
              <a:t>Magnet AXIOM</a:t>
            </a:r>
          </a:p>
          <a:p>
            <a:pPr>
              <a:lnSpc>
                <a:spcPct val="150000"/>
              </a:lnSpc>
            </a:pPr>
            <a:r>
              <a:rPr lang="en-US" sz="1250" b="1" dirty="0"/>
              <a:t>Memory Forensics:</a:t>
            </a:r>
            <a:endParaRPr lang="en-US" sz="1250" dirty="0"/>
          </a:p>
          <a:p>
            <a:pPr lvl="1"/>
            <a:r>
              <a:rPr lang="en-US" sz="1200" b="1" dirty="0"/>
              <a:t>Scenario: </a:t>
            </a:r>
            <a:r>
              <a:rPr lang="en-US" sz="1200" dirty="0"/>
              <a:t>Investigating volatile memory (RAM) to identify running processes, open network connections, and malware artifacts.</a:t>
            </a:r>
          </a:p>
          <a:p>
            <a:pPr lvl="1">
              <a:lnSpc>
                <a:spcPct val="150000"/>
              </a:lnSpc>
            </a:pPr>
            <a:r>
              <a:rPr lang="en-US" sz="1200" b="1" dirty="0"/>
              <a:t>Tools:</a:t>
            </a:r>
          </a:p>
          <a:p>
            <a:pPr lvl="2"/>
            <a:r>
              <a:rPr lang="en-US" sz="1200" dirty="0"/>
              <a:t>Volatility Framework</a:t>
            </a:r>
          </a:p>
          <a:p>
            <a:pPr lvl="2">
              <a:lnSpc>
                <a:spcPct val="150000"/>
              </a:lnSpc>
            </a:pPr>
            <a:r>
              <a:rPr lang="en-US" sz="1200" dirty="0" err="1"/>
              <a:t>Rekall</a:t>
            </a:r>
            <a:endParaRPr lang="en-US" sz="1200" dirty="0"/>
          </a:p>
          <a:p>
            <a:pPr lvl="2">
              <a:lnSpc>
                <a:spcPct val="150000"/>
              </a:lnSpc>
            </a:pPr>
            <a:r>
              <a:rPr lang="en-US" sz="1200" dirty="0" err="1"/>
              <a:t>Mandiant</a:t>
            </a:r>
            <a:r>
              <a:rPr lang="en-US" sz="1200" dirty="0"/>
              <a:t> Redline</a:t>
            </a:r>
          </a:p>
          <a:p>
            <a:pPr lvl="2">
              <a:lnSpc>
                <a:spcPct val="150000"/>
              </a:lnSpc>
            </a:pPr>
            <a:r>
              <a:rPr lang="en-US" sz="1200" dirty="0" err="1"/>
              <a:t>WinDbg</a:t>
            </a:r>
            <a:endParaRPr lang="en-US" sz="1200" dirty="0"/>
          </a:p>
          <a:p>
            <a:pPr>
              <a:lnSpc>
                <a:spcPct val="150000"/>
              </a:lnSpc>
            </a:pPr>
            <a:r>
              <a:rPr lang="en-US" sz="1250" b="1" dirty="0"/>
              <a:t>Email Forensics:</a:t>
            </a:r>
            <a:endParaRPr lang="en-US" sz="1250" dirty="0"/>
          </a:p>
          <a:p>
            <a:pPr lvl="1"/>
            <a:r>
              <a:rPr lang="en-US" sz="1200" b="1" dirty="0"/>
              <a:t>Scenario: </a:t>
            </a:r>
            <a:r>
              <a:rPr lang="en-US" sz="1200" dirty="0"/>
              <a:t>Analyzing email headers, content, and attachments to trace the origin of malicious emails, phishing attempts, or corporate espionage.</a:t>
            </a:r>
          </a:p>
          <a:p>
            <a:pPr lvl="1">
              <a:lnSpc>
                <a:spcPct val="150000"/>
              </a:lnSpc>
            </a:pPr>
            <a:r>
              <a:rPr lang="en-US" sz="1200" b="1" dirty="0"/>
              <a:t>Tools:</a:t>
            </a:r>
          </a:p>
          <a:p>
            <a:pPr lvl="2"/>
            <a:r>
              <a:rPr lang="en-US" sz="1200" dirty="0"/>
              <a:t>Email Examiner</a:t>
            </a:r>
          </a:p>
          <a:p>
            <a:pPr lvl="2">
              <a:lnSpc>
                <a:spcPct val="150000"/>
              </a:lnSpc>
            </a:pPr>
            <a:r>
              <a:rPr lang="en-US" sz="1200" dirty="0" err="1"/>
              <a:t>MailXaminer</a:t>
            </a:r>
            <a:endParaRPr lang="en-US" sz="1200" dirty="0"/>
          </a:p>
          <a:p>
            <a:pPr lvl="2">
              <a:lnSpc>
                <a:spcPct val="150000"/>
              </a:lnSpc>
            </a:pPr>
            <a:r>
              <a:rPr lang="en-US" sz="1200" dirty="0" err="1"/>
              <a:t>OutlookForensicsTool</a:t>
            </a:r>
            <a:endParaRPr lang="en-US" sz="1200" dirty="0"/>
          </a:p>
          <a:p>
            <a:pPr algn="just"/>
            <a:endParaRPr lang="en-US" sz="1200" dirty="0">
              <a:latin typeface="Century Gothic" panose="020B0502020202020204" pitchFamily="34" charset="0"/>
            </a:endParaRPr>
          </a:p>
        </p:txBody>
      </p:sp>
    </p:spTree>
    <p:extLst>
      <p:ext uri="{BB962C8B-B14F-4D97-AF65-F5344CB8AC3E}">
        <p14:creationId xmlns:p14="http://schemas.microsoft.com/office/powerpoint/2010/main" val="38939541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9769" y="0"/>
            <a:ext cx="8571503" cy="1524000"/>
          </a:xfrm>
        </p:spPr>
        <p:txBody>
          <a:bodyPr/>
          <a:lstStyle/>
          <a:p>
            <a:r>
              <a:rPr lang="en-US" sz="2800" b="1" dirty="0"/>
              <a:t>Digital Forensics – use cases &amp; list of tools</a:t>
            </a:r>
          </a:p>
        </p:txBody>
      </p:sp>
      <p:sp>
        <p:nvSpPr>
          <p:cNvPr id="9" name="Rectangle 8"/>
          <p:cNvSpPr/>
          <p:nvPr/>
        </p:nvSpPr>
        <p:spPr>
          <a:xfrm>
            <a:off x="649770" y="1151977"/>
            <a:ext cx="8944992" cy="2131353"/>
          </a:xfrm>
          <a:prstGeom prst="rect">
            <a:avLst/>
          </a:prstGeom>
        </p:spPr>
        <p:txBody>
          <a:bodyPr wrap="square">
            <a:spAutoFit/>
          </a:bodyPr>
          <a:lstStyle/>
          <a:p>
            <a:r>
              <a:rPr lang="en-US" sz="1250" b="1" dirty="0"/>
              <a:t>Database Forensics:</a:t>
            </a:r>
            <a:endParaRPr lang="en-US" sz="1250" dirty="0"/>
          </a:p>
          <a:p>
            <a:pPr>
              <a:lnSpc>
                <a:spcPct val="150000"/>
              </a:lnSpc>
            </a:pPr>
            <a:r>
              <a:rPr lang="en-US" sz="1200" b="1" dirty="0"/>
              <a:t>Scenario: </a:t>
            </a:r>
            <a:r>
              <a:rPr lang="en-US" sz="1200" dirty="0"/>
              <a:t>Investigating unauthorized access, data manipulation, or data theft from databases.</a:t>
            </a:r>
          </a:p>
          <a:p>
            <a:pPr>
              <a:lnSpc>
                <a:spcPct val="150000"/>
              </a:lnSpc>
            </a:pPr>
            <a:r>
              <a:rPr lang="en-US" sz="1200" b="1" dirty="0"/>
              <a:t>Tools:</a:t>
            </a:r>
          </a:p>
          <a:p>
            <a:pPr lvl="1">
              <a:lnSpc>
                <a:spcPct val="150000"/>
              </a:lnSpc>
            </a:pPr>
            <a:r>
              <a:rPr lang="en-US" sz="1200" dirty="0"/>
              <a:t>DBMS Forensic Tool</a:t>
            </a:r>
          </a:p>
          <a:p>
            <a:pPr lvl="1">
              <a:lnSpc>
                <a:spcPct val="150000"/>
              </a:lnSpc>
            </a:pPr>
            <a:r>
              <a:rPr lang="en-US" sz="1200" dirty="0" err="1"/>
              <a:t>DataVeil</a:t>
            </a:r>
            <a:endParaRPr lang="en-US" sz="1200" dirty="0"/>
          </a:p>
          <a:p>
            <a:pPr lvl="1">
              <a:lnSpc>
                <a:spcPct val="150000"/>
              </a:lnSpc>
            </a:pPr>
            <a:r>
              <a:rPr lang="en-US" sz="1200" dirty="0"/>
              <a:t>Database Forensic Analyzer</a:t>
            </a:r>
          </a:p>
          <a:p>
            <a:pPr lvl="1">
              <a:lnSpc>
                <a:spcPct val="150000"/>
              </a:lnSpc>
            </a:pPr>
            <a:r>
              <a:rPr lang="en-US" sz="1200" dirty="0" err="1"/>
              <a:t>Sqlite</a:t>
            </a:r>
            <a:r>
              <a:rPr lang="en-US" sz="1200" dirty="0"/>
              <a:t> Forensic Browser</a:t>
            </a:r>
          </a:p>
          <a:p>
            <a:pPr algn="just"/>
            <a:endParaRPr lang="en-US" sz="1200" dirty="0">
              <a:latin typeface="Century Gothic" panose="020B0502020202020204" pitchFamily="34" charset="0"/>
            </a:endParaRPr>
          </a:p>
        </p:txBody>
      </p:sp>
    </p:spTree>
    <p:extLst>
      <p:ext uri="{BB962C8B-B14F-4D97-AF65-F5344CB8AC3E}">
        <p14:creationId xmlns:p14="http://schemas.microsoft.com/office/powerpoint/2010/main" val="10249807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9769" y="0"/>
            <a:ext cx="8571503" cy="1524000"/>
          </a:xfrm>
        </p:spPr>
        <p:txBody>
          <a:bodyPr/>
          <a:lstStyle/>
          <a:p>
            <a:r>
              <a:rPr lang="en-US" sz="2800" b="1" dirty="0"/>
              <a:t>Digital Forensics – Scope</a:t>
            </a:r>
          </a:p>
        </p:txBody>
      </p:sp>
      <p:sp>
        <p:nvSpPr>
          <p:cNvPr id="9" name="Rectangle 8"/>
          <p:cNvSpPr/>
          <p:nvPr/>
        </p:nvSpPr>
        <p:spPr>
          <a:xfrm>
            <a:off x="649770" y="1151977"/>
            <a:ext cx="8944992" cy="4558940"/>
          </a:xfrm>
          <a:prstGeom prst="rect">
            <a:avLst/>
          </a:prstGeom>
        </p:spPr>
        <p:txBody>
          <a:bodyPr wrap="square">
            <a:spAutoFit/>
          </a:bodyPr>
          <a:lstStyle/>
          <a:p>
            <a:pPr algn="just">
              <a:lnSpc>
                <a:spcPct val="150000"/>
              </a:lnSpc>
            </a:pPr>
            <a:r>
              <a:rPr lang="en-US" sz="1200" dirty="0"/>
              <a:t>The scope of digital forensics encompasses a wide range of activities and applications aimed at investigating, analyzing, and interpreting digital evidence for legal or investigative purposes. Here's a comprehensive overview of the scope of digital forensics:</a:t>
            </a:r>
          </a:p>
          <a:p>
            <a:pPr>
              <a:lnSpc>
                <a:spcPct val="150000"/>
              </a:lnSpc>
            </a:pPr>
            <a:r>
              <a:rPr lang="en-US" sz="1250" b="1" dirty="0"/>
              <a:t>Investigation of Cybercrimes:</a:t>
            </a:r>
            <a:endParaRPr lang="en-US" sz="1250" dirty="0"/>
          </a:p>
          <a:p>
            <a:pPr lvl="1">
              <a:lnSpc>
                <a:spcPct val="150000"/>
              </a:lnSpc>
            </a:pPr>
            <a:r>
              <a:rPr lang="en-US" sz="1200" dirty="0"/>
              <a:t>Digital forensics is crucial in investigating various cybercrimes such as hacking, data breaches, malware attacks, identity theft, online fraud, and </a:t>
            </a:r>
            <a:r>
              <a:rPr lang="en-US" sz="1200" dirty="0" err="1"/>
              <a:t>cyberstalking</a:t>
            </a:r>
            <a:r>
              <a:rPr lang="en-US" sz="1200" dirty="0"/>
              <a:t>. It involves analyzing digital evidence to identify perpetrators, their methods, and motives.</a:t>
            </a:r>
          </a:p>
          <a:p>
            <a:pPr>
              <a:lnSpc>
                <a:spcPct val="150000"/>
              </a:lnSpc>
            </a:pPr>
            <a:r>
              <a:rPr lang="en-US" sz="1250" b="1" dirty="0"/>
              <a:t>Incident Response:</a:t>
            </a:r>
            <a:endParaRPr lang="en-US" sz="1250" dirty="0"/>
          </a:p>
          <a:p>
            <a:pPr lvl="1">
              <a:lnSpc>
                <a:spcPct val="150000"/>
              </a:lnSpc>
            </a:pPr>
            <a:r>
              <a:rPr lang="en-US" sz="1200" dirty="0"/>
              <a:t>Digital forensics plays a vital role in incident response by collecting and analyzing evidence to understand the extent of security incidents, mitigate ongoing threats, and prevent future occurrences. It helps organizations identify vulnerabilities, patch security flaws, and improve cybersecurity posture.</a:t>
            </a:r>
          </a:p>
          <a:p>
            <a:pPr>
              <a:lnSpc>
                <a:spcPct val="150000"/>
              </a:lnSpc>
            </a:pPr>
            <a:r>
              <a:rPr lang="en-US" sz="1250" b="1" dirty="0"/>
              <a:t>Legal and Law Enforcement Support:</a:t>
            </a:r>
            <a:endParaRPr lang="en-US" sz="1250" dirty="0"/>
          </a:p>
          <a:p>
            <a:pPr lvl="1">
              <a:lnSpc>
                <a:spcPct val="150000"/>
              </a:lnSpc>
            </a:pPr>
            <a:r>
              <a:rPr lang="en-US" sz="1200" dirty="0"/>
              <a:t>Digital forensic evidence is often used in legal proceedings to support criminal investigations, prosecutions, and litigation. It helps law enforcement agencies and legal professionals establish facts, corroborate testimonies, and ensure the integrity of evidence presented in court.</a:t>
            </a:r>
          </a:p>
          <a:p>
            <a:pPr algn="just">
              <a:lnSpc>
                <a:spcPct val="150000"/>
              </a:lnSpc>
            </a:pPr>
            <a:endParaRPr lang="en-US" sz="1200" dirty="0">
              <a:latin typeface="Century Gothic" panose="020B0502020202020204" pitchFamily="34" charset="0"/>
            </a:endParaRPr>
          </a:p>
        </p:txBody>
      </p:sp>
    </p:spTree>
    <p:extLst>
      <p:ext uri="{BB962C8B-B14F-4D97-AF65-F5344CB8AC3E}">
        <p14:creationId xmlns:p14="http://schemas.microsoft.com/office/powerpoint/2010/main" val="236363933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9769" y="0"/>
            <a:ext cx="8571503" cy="1524000"/>
          </a:xfrm>
        </p:spPr>
        <p:txBody>
          <a:bodyPr/>
          <a:lstStyle/>
          <a:p>
            <a:r>
              <a:rPr lang="en-US" sz="2800" b="1" dirty="0"/>
              <a:t>Digital Forensics – Scope</a:t>
            </a:r>
          </a:p>
        </p:txBody>
      </p:sp>
      <p:sp>
        <p:nvSpPr>
          <p:cNvPr id="9" name="Rectangle 8"/>
          <p:cNvSpPr/>
          <p:nvPr/>
        </p:nvSpPr>
        <p:spPr>
          <a:xfrm>
            <a:off x="649770" y="1151977"/>
            <a:ext cx="8944992" cy="4847481"/>
          </a:xfrm>
          <a:prstGeom prst="rect">
            <a:avLst/>
          </a:prstGeom>
        </p:spPr>
        <p:txBody>
          <a:bodyPr wrap="square">
            <a:spAutoFit/>
          </a:bodyPr>
          <a:lstStyle/>
          <a:p>
            <a:pPr>
              <a:lnSpc>
                <a:spcPct val="150000"/>
              </a:lnSpc>
            </a:pPr>
            <a:r>
              <a:rPr lang="en-US" sz="1250" b="1" dirty="0"/>
              <a:t>Corporate Investigations:</a:t>
            </a:r>
            <a:endParaRPr lang="en-US" sz="1250" dirty="0"/>
          </a:p>
          <a:p>
            <a:pPr lvl="1">
              <a:lnSpc>
                <a:spcPct val="150000"/>
              </a:lnSpc>
            </a:pPr>
            <a:r>
              <a:rPr lang="en-US" sz="1200" dirty="0"/>
              <a:t>Digital forensics is employed by businesses and organizations to investigate internal incidents such as employee misconduct, intellectual property theft, data breaches, and compliance violations. It helps organizations protect their assets, maintain regulatory compliance, and uphold ethical standards.</a:t>
            </a:r>
          </a:p>
          <a:p>
            <a:pPr>
              <a:lnSpc>
                <a:spcPct val="150000"/>
              </a:lnSpc>
            </a:pPr>
            <a:r>
              <a:rPr lang="en-US" sz="1250" b="1" dirty="0"/>
              <a:t>Data Recovery:</a:t>
            </a:r>
            <a:endParaRPr lang="en-US" sz="1250" dirty="0"/>
          </a:p>
          <a:p>
            <a:pPr lvl="1">
              <a:lnSpc>
                <a:spcPct val="150000"/>
              </a:lnSpc>
            </a:pPr>
            <a:r>
              <a:rPr lang="en-US" sz="1200" dirty="0"/>
              <a:t>Digital forensics techniques are utilized to recover lost, deleted, or corrupted data from storage devices such as hard drives, USB drives, memory cards, and mobile devices. Data recovery is essential in both criminal investigations and business continuity efforts.</a:t>
            </a:r>
          </a:p>
          <a:p>
            <a:pPr>
              <a:lnSpc>
                <a:spcPct val="150000"/>
              </a:lnSpc>
            </a:pPr>
            <a:r>
              <a:rPr lang="en-US" sz="1250" b="1" dirty="0"/>
              <a:t>Network Security Monitoring:</a:t>
            </a:r>
            <a:endParaRPr lang="en-US" sz="1250" dirty="0"/>
          </a:p>
          <a:p>
            <a:pPr lvl="1">
              <a:lnSpc>
                <a:spcPct val="150000"/>
              </a:lnSpc>
            </a:pPr>
            <a:r>
              <a:rPr lang="en-US" sz="1200" dirty="0"/>
              <a:t>Digital forensics tools and methodologies are used for continuous monitoring of network traffic, detecting anomalous behavior, and identifying potential security breaches. It helps organizations detect and respond to cyber threats in real-time, enhancing overall network security.</a:t>
            </a:r>
          </a:p>
          <a:p>
            <a:pPr>
              <a:lnSpc>
                <a:spcPct val="150000"/>
              </a:lnSpc>
            </a:pPr>
            <a:r>
              <a:rPr lang="en-US" sz="1250" b="1" dirty="0"/>
              <a:t>Malware Analysis:</a:t>
            </a:r>
            <a:endParaRPr lang="en-US" sz="1250" dirty="0"/>
          </a:p>
          <a:p>
            <a:pPr lvl="1">
              <a:lnSpc>
                <a:spcPct val="150000"/>
              </a:lnSpc>
            </a:pPr>
            <a:r>
              <a:rPr lang="en-US" sz="1200" dirty="0"/>
              <a:t>Digital forensics experts analyze malicious software (malware) to understand its behavior, functionality, and impact on compromised systems. Malware analysis aids in developing effective countermeasures, improving antivirus detection capabilities, and attributing attacks to specific threat actors.</a:t>
            </a:r>
          </a:p>
          <a:p>
            <a:pPr algn="just">
              <a:lnSpc>
                <a:spcPct val="150000"/>
              </a:lnSpc>
            </a:pPr>
            <a:endParaRPr lang="en-US" sz="1200" dirty="0">
              <a:latin typeface="Century Gothic" panose="020B0502020202020204" pitchFamily="34" charset="0"/>
            </a:endParaRPr>
          </a:p>
        </p:txBody>
      </p:sp>
    </p:spTree>
    <p:extLst>
      <p:ext uri="{BB962C8B-B14F-4D97-AF65-F5344CB8AC3E}">
        <p14:creationId xmlns:p14="http://schemas.microsoft.com/office/powerpoint/2010/main" val="29982526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9769" y="0"/>
            <a:ext cx="8571503" cy="1524000"/>
          </a:xfrm>
        </p:spPr>
        <p:txBody>
          <a:bodyPr/>
          <a:lstStyle/>
          <a:p>
            <a:r>
              <a:rPr lang="en-US" sz="2800" b="1" dirty="0"/>
              <a:t>Digital Forensics – Scope</a:t>
            </a:r>
          </a:p>
        </p:txBody>
      </p:sp>
      <p:sp>
        <p:nvSpPr>
          <p:cNvPr id="9" name="Rectangle 8"/>
          <p:cNvSpPr/>
          <p:nvPr/>
        </p:nvSpPr>
        <p:spPr>
          <a:xfrm>
            <a:off x="649770" y="1151977"/>
            <a:ext cx="8944992" cy="3970318"/>
          </a:xfrm>
          <a:prstGeom prst="rect">
            <a:avLst/>
          </a:prstGeom>
        </p:spPr>
        <p:txBody>
          <a:bodyPr wrap="square">
            <a:spAutoFit/>
          </a:bodyPr>
          <a:lstStyle/>
          <a:p>
            <a:pPr>
              <a:lnSpc>
                <a:spcPct val="150000"/>
              </a:lnSpc>
            </a:pPr>
            <a:r>
              <a:rPr lang="en-US" sz="1250" b="1" dirty="0"/>
              <a:t>Mobile Device Forensics:</a:t>
            </a:r>
            <a:endParaRPr lang="en-US" sz="1250" dirty="0"/>
          </a:p>
          <a:p>
            <a:pPr lvl="1">
              <a:lnSpc>
                <a:spcPct val="150000"/>
              </a:lnSpc>
            </a:pPr>
            <a:r>
              <a:rPr lang="en-US" sz="1200" dirty="0"/>
              <a:t>With the widespread use of smartphones and tablets, digital forensics extends to the investigation of mobile devices to extract and analyze data relevant to criminal investigations, corporate espionage, or civil litigation. Mobile device forensics involves extracting call logs, text messages, emails, social media interactions, and location data.</a:t>
            </a:r>
          </a:p>
          <a:p>
            <a:pPr>
              <a:lnSpc>
                <a:spcPct val="150000"/>
              </a:lnSpc>
            </a:pPr>
            <a:r>
              <a:rPr lang="en-US" sz="1250" b="1" dirty="0"/>
              <a:t>Cloud Forensics:</a:t>
            </a:r>
            <a:endParaRPr lang="en-US" sz="1250" dirty="0"/>
          </a:p>
          <a:p>
            <a:pPr lvl="1">
              <a:lnSpc>
                <a:spcPct val="150000"/>
              </a:lnSpc>
            </a:pPr>
            <a:r>
              <a:rPr lang="en-US" sz="1200" dirty="0"/>
              <a:t>As more data is stored in cloud environments, digital forensics has expanded to include the investigation of cloud-based services and platforms. Cloud forensics involves analyzing data stored in cloud repositories, identifying security incidents, and preserving evidence in compliance with legal and regulatory requirements.</a:t>
            </a:r>
          </a:p>
          <a:p>
            <a:pPr>
              <a:lnSpc>
                <a:spcPct val="150000"/>
              </a:lnSpc>
            </a:pPr>
            <a:r>
              <a:rPr lang="en-US" sz="1250" b="1" dirty="0"/>
              <a:t>Research and Development:</a:t>
            </a:r>
            <a:endParaRPr lang="en-US" sz="1250" dirty="0"/>
          </a:p>
          <a:p>
            <a:pPr lvl="1">
              <a:lnSpc>
                <a:spcPct val="150000"/>
              </a:lnSpc>
            </a:pPr>
            <a:r>
              <a:rPr lang="en-US" sz="1200" dirty="0"/>
              <a:t>Digital forensics researchers continually develop new tools, techniques, and methodologies to address emerging threats, technological advancements, and evolving legal requirements. Research in digital forensics contributes to advancements in cybersecurity, law enforcement practices, and forensic science as a whole.</a:t>
            </a:r>
          </a:p>
          <a:p>
            <a:pPr algn="just">
              <a:lnSpc>
                <a:spcPct val="150000"/>
              </a:lnSpc>
            </a:pPr>
            <a:endParaRPr lang="en-US" sz="1200" dirty="0">
              <a:latin typeface="Century Gothic" panose="020B0502020202020204" pitchFamily="34" charset="0"/>
            </a:endParaRPr>
          </a:p>
        </p:txBody>
      </p:sp>
    </p:spTree>
    <p:extLst>
      <p:ext uri="{BB962C8B-B14F-4D97-AF65-F5344CB8AC3E}">
        <p14:creationId xmlns:p14="http://schemas.microsoft.com/office/powerpoint/2010/main" val="35528335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9769" y="0"/>
            <a:ext cx="8571503" cy="1524000"/>
          </a:xfrm>
        </p:spPr>
        <p:txBody>
          <a:bodyPr/>
          <a:lstStyle/>
          <a:p>
            <a:r>
              <a:rPr lang="en-US" sz="2800" b="1" dirty="0"/>
              <a:t>Digital Forensics – File Systems</a:t>
            </a:r>
          </a:p>
        </p:txBody>
      </p:sp>
      <p:sp>
        <p:nvSpPr>
          <p:cNvPr id="9" name="Rectangle 8"/>
          <p:cNvSpPr/>
          <p:nvPr/>
        </p:nvSpPr>
        <p:spPr>
          <a:xfrm>
            <a:off x="649770" y="1151977"/>
            <a:ext cx="8944992" cy="5447645"/>
          </a:xfrm>
          <a:prstGeom prst="rect">
            <a:avLst/>
          </a:prstGeom>
        </p:spPr>
        <p:txBody>
          <a:bodyPr wrap="square">
            <a:spAutoFit/>
          </a:bodyPr>
          <a:lstStyle/>
          <a:p>
            <a:pPr>
              <a:lnSpc>
                <a:spcPct val="150000"/>
              </a:lnSpc>
            </a:pPr>
            <a:r>
              <a:rPr lang="en-US" sz="1600" b="1" dirty="0"/>
              <a:t>Windows File Systems:</a:t>
            </a:r>
          </a:p>
          <a:p>
            <a:pPr>
              <a:lnSpc>
                <a:spcPct val="150000"/>
              </a:lnSpc>
            </a:pPr>
            <a:r>
              <a:rPr lang="en-US" sz="1250" b="1" dirty="0"/>
              <a:t>NTFS (New Technology File System):</a:t>
            </a:r>
            <a:endParaRPr lang="en-US" sz="1250" dirty="0"/>
          </a:p>
          <a:p>
            <a:pPr lvl="1">
              <a:lnSpc>
                <a:spcPct val="150000"/>
              </a:lnSpc>
            </a:pPr>
            <a:r>
              <a:rPr lang="en-US" sz="1200" dirty="0"/>
              <a:t>Widely used in modern Windows operating systems.</a:t>
            </a:r>
          </a:p>
          <a:p>
            <a:pPr lvl="1">
              <a:lnSpc>
                <a:spcPct val="150000"/>
              </a:lnSpc>
            </a:pPr>
            <a:r>
              <a:rPr lang="en-US" sz="1200" dirty="0"/>
              <a:t>Features advanced security, compression, and encryption capabilities.</a:t>
            </a:r>
          </a:p>
          <a:p>
            <a:pPr lvl="1">
              <a:lnSpc>
                <a:spcPct val="150000"/>
              </a:lnSpc>
            </a:pPr>
            <a:r>
              <a:rPr lang="en-US" sz="1200" dirty="0"/>
              <a:t>Analysis involves examining file attributes, MFT (Master File Table), and journaling.</a:t>
            </a:r>
          </a:p>
          <a:p>
            <a:pPr>
              <a:lnSpc>
                <a:spcPct val="150000"/>
              </a:lnSpc>
            </a:pPr>
            <a:r>
              <a:rPr lang="en-US" sz="1250" b="1" dirty="0"/>
              <a:t>FAT (File Allocation Table):</a:t>
            </a:r>
            <a:endParaRPr lang="en-US" sz="1250" dirty="0"/>
          </a:p>
          <a:p>
            <a:pPr lvl="1">
              <a:lnSpc>
                <a:spcPct val="150000"/>
              </a:lnSpc>
            </a:pPr>
            <a:r>
              <a:rPr lang="en-US" sz="1200" dirty="0"/>
              <a:t>Legacy file system used in older versions of Windows.</a:t>
            </a:r>
          </a:p>
          <a:p>
            <a:pPr lvl="1">
              <a:lnSpc>
                <a:spcPct val="150000"/>
              </a:lnSpc>
            </a:pPr>
            <a:r>
              <a:rPr lang="en-US" sz="1200" dirty="0"/>
              <a:t>Simple structure but lacks advanced features like NTFS.</a:t>
            </a:r>
          </a:p>
          <a:p>
            <a:pPr lvl="1">
              <a:lnSpc>
                <a:spcPct val="150000"/>
              </a:lnSpc>
            </a:pPr>
            <a:r>
              <a:rPr lang="en-US" sz="1200" dirty="0"/>
              <a:t>Analysis focuses on file allocation tables and directory structures.</a:t>
            </a:r>
          </a:p>
          <a:p>
            <a:pPr>
              <a:lnSpc>
                <a:spcPct val="150000"/>
              </a:lnSpc>
            </a:pPr>
            <a:r>
              <a:rPr lang="en-US" sz="1250" b="1" dirty="0" err="1"/>
              <a:t>exFAT</a:t>
            </a:r>
            <a:r>
              <a:rPr lang="en-US" sz="1250" b="1" dirty="0"/>
              <a:t> (Extended File Allocation Table):</a:t>
            </a:r>
            <a:endParaRPr lang="en-US" sz="1250" dirty="0"/>
          </a:p>
          <a:p>
            <a:pPr lvl="1">
              <a:lnSpc>
                <a:spcPct val="150000"/>
              </a:lnSpc>
            </a:pPr>
            <a:r>
              <a:rPr lang="en-US" sz="1200" dirty="0"/>
              <a:t>Designed for flash drives and external storage devices.</a:t>
            </a:r>
          </a:p>
          <a:p>
            <a:pPr lvl="1">
              <a:lnSpc>
                <a:spcPct val="150000"/>
              </a:lnSpc>
            </a:pPr>
            <a:r>
              <a:rPr lang="en-US" sz="1200" dirty="0"/>
              <a:t>Supports larger file sizes and storage capacities compared to FAT.</a:t>
            </a:r>
          </a:p>
          <a:p>
            <a:pPr lvl="1">
              <a:lnSpc>
                <a:spcPct val="150000"/>
              </a:lnSpc>
            </a:pPr>
            <a:r>
              <a:rPr lang="en-US" sz="1200" dirty="0"/>
              <a:t>Analysis includes examining directory entries, allocation bitmaps, and timestamps.</a:t>
            </a:r>
          </a:p>
          <a:p>
            <a:pPr>
              <a:lnSpc>
                <a:spcPct val="150000"/>
              </a:lnSpc>
            </a:pPr>
            <a:r>
              <a:rPr lang="en-US" sz="1250" b="1" dirty="0"/>
              <a:t>Analysis Methods and Tools:</a:t>
            </a:r>
            <a:endParaRPr lang="en-US" sz="1250" dirty="0"/>
          </a:p>
          <a:p>
            <a:pPr lvl="1">
              <a:lnSpc>
                <a:spcPct val="150000"/>
              </a:lnSpc>
            </a:pPr>
            <a:r>
              <a:rPr lang="en-US" sz="1200" dirty="0"/>
              <a:t>Tools such as Autopsy, FTK (Forensic Toolkit), and X-Ways Forensics are commonly used for analyzing Windows file systems.</a:t>
            </a:r>
          </a:p>
          <a:p>
            <a:pPr lvl="1">
              <a:lnSpc>
                <a:spcPct val="150000"/>
              </a:lnSpc>
            </a:pPr>
            <a:r>
              <a:rPr lang="en-US" sz="1200" dirty="0"/>
              <a:t>Methods involve file system structure analysis, metadata examination, and file carving to recover deleted or hidden data.</a:t>
            </a:r>
          </a:p>
          <a:p>
            <a:pPr algn="just">
              <a:lnSpc>
                <a:spcPct val="150000"/>
              </a:lnSpc>
            </a:pPr>
            <a:endParaRPr lang="en-US" sz="1200" dirty="0">
              <a:latin typeface="Century Gothic" panose="020B0502020202020204" pitchFamily="34" charset="0"/>
            </a:endParaRPr>
          </a:p>
        </p:txBody>
      </p:sp>
    </p:spTree>
    <p:extLst>
      <p:ext uri="{BB962C8B-B14F-4D97-AF65-F5344CB8AC3E}">
        <p14:creationId xmlns:p14="http://schemas.microsoft.com/office/powerpoint/2010/main" val="201975360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9769" y="0"/>
            <a:ext cx="8571503" cy="1524000"/>
          </a:xfrm>
        </p:spPr>
        <p:txBody>
          <a:bodyPr/>
          <a:lstStyle/>
          <a:p>
            <a:r>
              <a:rPr lang="en-US" sz="2800" b="1" dirty="0"/>
              <a:t>Digital Forensics – File Systems</a:t>
            </a:r>
          </a:p>
        </p:txBody>
      </p:sp>
      <p:sp>
        <p:nvSpPr>
          <p:cNvPr id="9" name="Rectangle 8"/>
          <p:cNvSpPr/>
          <p:nvPr/>
        </p:nvSpPr>
        <p:spPr>
          <a:xfrm>
            <a:off x="649770" y="1151977"/>
            <a:ext cx="8944992" cy="5170646"/>
          </a:xfrm>
          <a:prstGeom prst="rect">
            <a:avLst/>
          </a:prstGeom>
        </p:spPr>
        <p:txBody>
          <a:bodyPr wrap="square">
            <a:spAutoFit/>
          </a:bodyPr>
          <a:lstStyle/>
          <a:p>
            <a:pPr>
              <a:lnSpc>
                <a:spcPct val="150000"/>
              </a:lnSpc>
            </a:pPr>
            <a:r>
              <a:rPr lang="en-US" sz="1600" b="1" dirty="0"/>
              <a:t>Linux/Unix File Systems:</a:t>
            </a:r>
          </a:p>
          <a:p>
            <a:pPr>
              <a:lnSpc>
                <a:spcPct val="150000"/>
              </a:lnSpc>
            </a:pPr>
            <a:r>
              <a:rPr lang="en-US" sz="1250" b="1" dirty="0"/>
              <a:t>Ext2, Ext3, Ext4 (Extended File System):</a:t>
            </a:r>
            <a:endParaRPr lang="en-US" sz="1250" dirty="0"/>
          </a:p>
          <a:p>
            <a:pPr lvl="1">
              <a:lnSpc>
                <a:spcPct val="150000"/>
              </a:lnSpc>
            </a:pPr>
            <a:r>
              <a:rPr lang="en-US" sz="1200" dirty="0"/>
              <a:t>Standard file systems for Linux distributions.</a:t>
            </a:r>
          </a:p>
          <a:p>
            <a:pPr lvl="1">
              <a:lnSpc>
                <a:spcPct val="150000"/>
              </a:lnSpc>
            </a:pPr>
            <a:r>
              <a:rPr lang="en-US" sz="1200" dirty="0"/>
              <a:t>Ext4 is the latest iteration, offering improvements in performance and scalability.</a:t>
            </a:r>
          </a:p>
          <a:p>
            <a:pPr lvl="1">
              <a:lnSpc>
                <a:spcPct val="150000"/>
              </a:lnSpc>
            </a:pPr>
            <a:r>
              <a:rPr lang="en-US" sz="1200" dirty="0"/>
              <a:t>Analysis involves examining </a:t>
            </a:r>
            <a:r>
              <a:rPr lang="en-US" sz="1200" dirty="0" err="1"/>
              <a:t>inode</a:t>
            </a:r>
            <a:r>
              <a:rPr lang="en-US" sz="1200" dirty="0"/>
              <a:t> structures, block allocation, and journaling.</a:t>
            </a:r>
          </a:p>
          <a:p>
            <a:pPr>
              <a:lnSpc>
                <a:spcPct val="150000"/>
              </a:lnSpc>
            </a:pPr>
            <a:r>
              <a:rPr lang="en-US" sz="1250" b="1" dirty="0"/>
              <a:t>XFS (X File System):</a:t>
            </a:r>
            <a:endParaRPr lang="en-US" sz="1250" dirty="0"/>
          </a:p>
          <a:p>
            <a:pPr lvl="1">
              <a:lnSpc>
                <a:spcPct val="150000"/>
              </a:lnSpc>
            </a:pPr>
            <a:r>
              <a:rPr lang="en-US" sz="1200" dirty="0"/>
              <a:t>High-performance file system commonly used in Linux environments.</a:t>
            </a:r>
          </a:p>
          <a:p>
            <a:pPr lvl="1">
              <a:lnSpc>
                <a:spcPct val="150000"/>
              </a:lnSpc>
            </a:pPr>
            <a:r>
              <a:rPr lang="en-US" sz="1200" dirty="0"/>
              <a:t>Optimized for large file sizes and high throughput.</a:t>
            </a:r>
          </a:p>
          <a:p>
            <a:pPr lvl="1">
              <a:lnSpc>
                <a:spcPct val="150000"/>
              </a:lnSpc>
            </a:pPr>
            <a:r>
              <a:rPr lang="en-US" sz="1200" dirty="0"/>
              <a:t>Analysis includes investigating metadata structures, journal logs, and directory hierarchies.</a:t>
            </a:r>
          </a:p>
          <a:p>
            <a:pPr>
              <a:lnSpc>
                <a:spcPct val="150000"/>
              </a:lnSpc>
            </a:pPr>
            <a:r>
              <a:rPr lang="en-US" sz="1250" b="1" dirty="0" err="1"/>
              <a:t>ReiserFS</a:t>
            </a:r>
            <a:r>
              <a:rPr lang="en-US" sz="1250" b="1" dirty="0"/>
              <a:t>:</a:t>
            </a:r>
            <a:endParaRPr lang="en-US" sz="1250" dirty="0"/>
          </a:p>
          <a:p>
            <a:pPr lvl="1">
              <a:lnSpc>
                <a:spcPct val="150000"/>
              </a:lnSpc>
            </a:pPr>
            <a:r>
              <a:rPr lang="en-US" sz="1200" dirty="0"/>
              <a:t>Another Linux file system known for its journaling and metadata handling.</a:t>
            </a:r>
          </a:p>
          <a:p>
            <a:pPr lvl="1">
              <a:lnSpc>
                <a:spcPct val="150000"/>
              </a:lnSpc>
            </a:pPr>
            <a:r>
              <a:rPr lang="en-US" sz="1200" dirty="0"/>
              <a:t>Provides efficient storage allocation and recovery mechanisms.</a:t>
            </a:r>
          </a:p>
          <a:p>
            <a:pPr lvl="1">
              <a:lnSpc>
                <a:spcPct val="150000"/>
              </a:lnSpc>
            </a:pPr>
            <a:r>
              <a:rPr lang="en-US" sz="1200" dirty="0"/>
              <a:t>Analysis methods involve parsing B*-trees, journal analysis, and metadata examination.</a:t>
            </a:r>
          </a:p>
          <a:p>
            <a:pPr>
              <a:lnSpc>
                <a:spcPct val="150000"/>
              </a:lnSpc>
            </a:pPr>
            <a:r>
              <a:rPr lang="en-US" sz="1250" b="1" dirty="0"/>
              <a:t>Analysis Methods and Tools:</a:t>
            </a:r>
            <a:endParaRPr lang="en-US" sz="1250" dirty="0"/>
          </a:p>
          <a:p>
            <a:pPr lvl="1">
              <a:lnSpc>
                <a:spcPct val="150000"/>
              </a:lnSpc>
            </a:pPr>
            <a:r>
              <a:rPr lang="en-US" sz="1200" dirty="0"/>
              <a:t>Digital forensics tools such as Sleuth Kit, </a:t>
            </a:r>
            <a:r>
              <a:rPr lang="en-US" sz="1200" dirty="0" err="1"/>
              <a:t>dd</a:t>
            </a:r>
            <a:r>
              <a:rPr lang="en-US" sz="1200" dirty="0"/>
              <a:t>, and </a:t>
            </a:r>
            <a:r>
              <a:rPr lang="en-US" sz="1200" dirty="0" err="1"/>
              <a:t>EnCase</a:t>
            </a:r>
            <a:r>
              <a:rPr lang="en-US" sz="1200" dirty="0"/>
              <a:t> Forensic support analysis of Linux/Unix file systems.</a:t>
            </a:r>
          </a:p>
          <a:p>
            <a:pPr lvl="1">
              <a:lnSpc>
                <a:spcPct val="150000"/>
              </a:lnSpc>
            </a:pPr>
            <a:r>
              <a:rPr lang="en-US" sz="1200" dirty="0"/>
              <a:t>Methods encompass examining file system structures, recovering deleted files, and reconstructing file paths for investigative purposes.</a:t>
            </a:r>
          </a:p>
          <a:p>
            <a:pPr algn="just">
              <a:lnSpc>
                <a:spcPct val="150000"/>
              </a:lnSpc>
            </a:pPr>
            <a:endParaRPr lang="en-US" sz="1200" dirty="0">
              <a:latin typeface="Century Gothic" panose="020B0502020202020204" pitchFamily="34" charset="0"/>
            </a:endParaRPr>
          </a:p>
        </p:txBody>
      </p:sp>
    </p:spTree>
    <p:extLst>
      <p:ext uri="{BB962C8B-B14F-4D97-AF65-F5344CB8AC3E}">
        <p14:creationId xmlns:p14="http://schemas.microsoft.com/office/powerpoint/2010/main" val="277663333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9769" y="0"/>
            <a:ext cx="8571503" cy="1524000"/>
          </a:xfrm>
        </p:spPr>
        <p:txBody>
          <a:bodyPr/>
          <a:lstStyle/>
          <a:p>
            <a:r>
              <a:rPr lang="en-US" sz="2800" b="1" dirty="0"/>
              <a:t>Digital Forensics – Coverage of digital assets</a:t>
            </a:r>
          </a:p>
        </p:txBody>
      </p:sp>
      <p:sp>
        <p:nvSpPr>
          <p:cNvPr id="9" name="Rectangle 8"/>
          <p:cNvSpPr/>
          <p:nvPr/>
        </p:nvSpPr>
        <p:spPr>
          <a:xfrm>
            <a:off x="649770" y="1151977"/>
            <a:ext cx="6807098" cy="4847481"/>
          </a:xfrm>
          <a:prstGeom prst="rect">
            <a:avLst/>
          </a:prstGeom>
        </p:spPr>
        <p:txBody>
          <a:bodyPr wrap="square">
            <a:spAutoFit/>
          </a:bodyPr>
          <a:lstStyle/>
          <a:p>
            <a:pPr>
              <a:lnSpc>
                <a:spcPct val="150000"/>
              </a:lnSpc>
            </a:pPr>
            <a:r>
              <a:rPr lang="en-US" sz="1400" b="1" dirty="0"/>
              <a:t>Hard Disk Drives (HDD):</a:t>
            </a:r>
            <a:endParaRPr lang="en-US" sz="1400" dirty="0"/>
          </a:p>
          <a:p>
            <a:pPr marL="171450" indent="-171450" algn="just">
              <a:lnSpc>
                <a:spcPct val="150000"/>
              </a:lnSpc>
              <a:buFont typeface="Arial" panose="020B0604020202020204" pitchFamily="34" charset="0"/>
              <a:buChar char="•"/>
            </a:pPr>
            <a:r>
              <a:rPr lang="en-US" sz="1200" dirty="0"/>
              <a:t>Primary storage devices in computers and servers.</a:t>
            </a:r>
          </a:p>
          <a:p>
            <a:pPr marL="171450" indent="-171450" algn="just">
              <a:lnSpc>
                <a:spcPct val="150000"/>
              </a:lnSpc>
              <a:buFont typeface="Arial" panose="020B0604020202020204" pitchFamily="34" charset="0"/>
              <a:buChar char="•"/>
            </a:pPr>
            <a:r>
              <a:rPr lang="en-US" sz="1200" dirty="0"/>
              <a:t>Store vast amounts of data, including operating systems, applications, documents, and user files.</a:t>
            </a:r>
          </a:p>
          <a:p>
            <a:pPr marL="171450" indent="-171450" algn="just">
              <a:lnSpc>
                <a:spcPct val="150000"/>
              </a:lnSpc>
              <a:buFont typeface="Arial" panose="020B0604020202020204" pitchFamily="34" charset="0"/>
              <a:buChar char="•"/>
            </a:pPr>
            <a:r>
              <a:rPr lang="en-US" sz="1200" dirty="0"/>
              <a:t>Crucial focus of digital forensic investigations due to the wealth of potential evidence they contain.</a:t>
            </a:r>
          </a:p>
          <a:p>
            <a:pPr marL="171450" indent="-171450" algn="just">
              <a:lnSpc>
                <a:spcPct val="150000"/>
              </a:lnSpc>
              <a:buFont typeface="Arial" panose="020B0604020202020204" pitchFamily="34" charset="0"/>
              <a:buChar char="•"/>
            </a:pPr>
            <a:r>
              <a:rPr lang="en-US" sz="1200" dirty="0"/>
              <a:t>Analysis involves examining file systems, metadata, and file contents for evidence of illegal activities or unauthorized access.</a:t>
            </a:r>
          </a:p>
          <a:p>
            <a:pPr>
              <a:lnSpc>
                <a:spcPct val="150000"/>
              </a:lnSpc>
            </a:pPr>
            <a:r>
              <a:rPr lang="en-US" sz="1400" b="1" dirty="0"/>
              <a:t>Mobile Devices:</a:t>
            </a:r>
            <a:endParaRPr lang="en-US" sz="1400" dirty="0"/>
          </a:p>
          <a:p>
            <a:pPr marL="171450" indent="-171450">
              <a:lnSpc>
                <a:spcPct val="150000"/>
              </a:lnSpc>
              <a:buFont typeface="Arial" panose="020B0604020202020204" pitchFamily="34" charset="0"/>
              <a:buChar char="•"/>
            </a:pPr>
            <a:r>
              <a:rPr lang="en-US" sz="1200" dirty="0"/>
              <a:t>Smartphones and tablets are ubiquitous and store diverse data types.</a:t>
            </a:r>
          </a:p>
          <a:p>
            <a:pPr marL="171450" indent="-171450">
              <a:lnSpc>
                <a:spcPct val="150000"/>
              </a:lnSpc>
              <a:buFont typeface="Arial" panose="020B0604020202020204" pitchFamily="34" charset="0"/>
              <a:buChar char="•"/>
            </a:pPr>
            <a:r>
              <a:rPr lang="en-US" sz="1200" dirty="0"/>
              <a:t>Contains call logs, text messages, emails, photos, videos, social media interactions, and application data.</a:t>
            </a:r>
          </a:p>
          <a:p>
            <a:pPr marL="171450" indent="-171450">
              <a:lnSpc>
                <a:spcPct val="150000"/>
              </a:lnSpc>
              <a:buFont typeface="Arial" panose="020B0604020202020204" pitchFamily="34" charset="0"/>
              <a:buChar char="•"/>
            </a:pPr>
            <a:r>
              <a:rPr lang="en-US" sz="1200" dirty="0"/>
              <a:t>Mobile forensics involves extracting and analyzing data from these devices using specialized tools and techniques.</a:t>
            </a:r>
          </a:p>
          <a:p>
            <a:pPr marL="171450" indent="-171450">
              <a:lnSpc>
                <a:spcPct val="150000"/>
              </a:lnSpc>
              <a:buFont typeface="Arial" panose="020B0604020202020204" pitchFamily="34" charset="0"/>
              <a:buChar char="•"/>
            </a:pPr>
            <a:r>
              <a:rPr lang="en-US" sz="1200" dirty="0"/>
              <a:t>Investigations often include recovering deleted data, examining communication records, and identifying location information.</a:t>
            </a:r>
          </a:p>
          <a:p>
            <a:pPr algn="just">
              <a:lnSpc>
                <a:spcPct val="150000"/>
              </a:lnSpc>
            </a:pPr>
            <a:endParaRPr lang="en-US" sz="1200" dirty="0">
              <a:latin typeface="Century Gothic" panose="020B0502020202020204" pitchFamily="34" charset="0"/>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83072" y="1543640"/>
            <a:ext cx="1947293" cy="1478726"/>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57941" y="3946771"/>
            <a:ext cx="1905000" cy="1514475"/>
          </a:xfrm>
          <a:prstGeom prst="rect">
            <a:avLst/>
          </a:prstGeom>
        </p:spPr>
      </p:pic>
    </p:spTree>
    <p:extLst>
      <p:ext uri="{BB962C8B-B14F-4D97-AF65-F5344CB8AC3E}">
        <p14:creationId xmlns:p14="http://schemas.microsoft.com/office/powerpoint/2010/main" val="129701102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9769" y="0"/>
            <a:ext cx="8571503" cy="1524000"/>
          </a:xfrm>
        </p:spPr>
        <p:txBody>
          <a:bodyPr/>
          <a:lstStyle/>
          <a:p>
            <a:r>
              <a:rPr lang="en-US" sz="2800" b="1" dirty="0"/>
              <a:t>Digital Forensics – Coverage of digital assets</a:t>
            </a:r>
          </a:p>
        </p:txBody>
      </p:sp>
      <p:sp>
        <p:nvSpPr>
          <p:cNvPr id="9" name="Rectangle 8"/>
          <p:cNvSpPr/>
          <p:nvPr/>
        </p:nvSpPr>
        <p:spPr>
          <a:xfrm>
            <a:off x="649770" y="1151977"/>
            <a:ext cx="6807098" cy="4616648"/>
          </a:xfrm>
          <a:prstGeom prst="rect">
            <a:avLst/>
          </a:prstGeom>
        </p:spPr>
        <p:txBody>
          <a:bodyPr wrap="square">
            <a:spAutoFit/>
          </a:bodyPr>
          <a:lstStyle/>
          <a:p>
            <a:pPr>
              <a:lnSpc>
                <a:spcPct val="150000"/>
              </a:lnSpc>
            </a:pPr>
            <a:r>
              <a:rPr lang="en-US" sz="1400" b="1" dirty="0"/>
              <a:t>Memory Cards:</a:t>
            </a:r>
            <a:endParaRPr lang="en-US" sz="1400" dirty="0"/>
          </a:p>
          <a:p>
            <a:pPr marL="171450" indent="-171450">
              <a:lnSpc>
                <a:spcPct val="150000"/>
              </a:lnSpc>
              <a:buFont typeface="Arial" panose="020B0604020202020204" pitchFamily="34" charset="0"/>
              <a:buChar char="•"/>
            </a:pPr>
            <a:r>
              <a:rPr lang="en-US" sz="1200" dirty="0"/>
              <a:t>Used in digital cameras, smartphones, and other devices to expand storage capacity.</a:t>
            </a:r>
          </a:p>
          <a:p>
            <a:pPr marL="171450" indent="-171450">
              <a:lnSpc>
                <a:spcPct val="150000"/>
              </a:lnSpc>
              <a:buFont typeface="Arial" panose="020B0604020202020204" pitchFamily="34" charset="0"/>
              <a:buChar char="•"/>
            </a:pPr>
            <a:r>
              <a:rPr lang="en-US" sz="1200" dirty="0"/>
              <a:t>Store media files like photos, videos, audio recordings, as well as documents and application data.</a:t>
            </a:r>
          </a:p>
          <a:p>
            <a:pPr marL="171450" indent="-171450">
              <a:lnSpc>
                <a:spcPct val="150000"/>
              </a:lnSpc>
              <a:buFont typeface="Arial" panose="020B0604020202020204" pitchFamily="34" charset="0"/>
              <a:buChar char="•"/>
            </a:pPr>
            <a:r>
              <a:rPr lang="en-US" sz="1200" dirty="0"/>
              <a:t>Memory card forensics involves extracting and analyzing data to uncover evidence relevant to investigations.</a:t>
            </a:r>
          </a:p>
          <a:p>
            <a:pPr marL="171450" indent="-171450">
              <a:lnSpc>
                <a:spcPct val="150000"/>
              </a:lnSpc>
              <a:buFont typeface="Arial" panose="020B0604020202020204" pitchFamily="34" charset="0"/>
              <a:buChar char="•"/>
            </a:pPr>
            <a:r>
              <a:rPr lang="en-US" sz="1200" dirty="0"/>
              <a:t>Techniques include file carving, metadata analysis, and recovering deleted files.</a:t>
            </a:r>
          </a:p>
          <a:p>
            <a:pPr>
              <a:lnSpc>
                <a:spcPct val="150000"/>
              </a:lnSpc>
            </a:pPr>
            <a:r>
              <a:rPr lang="en-US" sz="1400" b="1" dirty="0"/>
              <a:t>USB Drives:</a:t>
            </a:r>
            <a:endParaRPr lang="en-US" sz="1400" dirty="0"/>
          </a:p>
          <a:p>
            <a:pPr marL="171450" indent="-171450">
              <a:lnSpc>
                <a:spcPct val="150000"/>
              </a:lnSpc>
              <a:buFont typeface="Arial" panose="020B0604020202020204" pitchFamily="34" charset="0"/>
              <a:buChar char="•"/>
            </a:pPr>
            <a:r>
              <a:rPr lang="en-US" sz="1200" dirty="0"/>
              <a:t>Portable storage devices for data transfer and storage.</a:t>
            </a:r>
          </a:p>
          <a:p>
            <a:pPr marL="171450" indent="-171450">
              <a:lnSpc>
                <a:spcPct val="150000"/>
              </a:lnSpc>
              <a:buFont typeface="Arial" panose="020B0604020202020204" pitchFamily="34" charset="0"/>
              <a:buChar char="•"/>
            </a:pPr>
            <a:r>
              <a:rPr lang="en-US" sz="1200" dirty="0"/>
              <a:t>Commonly used for carrying sensitive information, such as documents, presentations, and personal files.</a:t>
            </a:r>
          </a:p>
          <a:p>
            <a:pPr marL="171450" indent="-171450">
              <a:lnSpc>
                <a:spcPct val="150000"/>
              </a:lnSpc>
              <a:buFont typeface="Arial" panose="020B0604020202020204" pitchFamily="34" charset="0"/>
              <a:buChar char="•"/>
            </a:pPr>
            <a:r>
              <a:rPr lang="en-US" sz="1200" dirty="0"/>
              <a:t>USB drive forensics involves analyzing the contents to identify evidence of unauthorized access, data theft, or malware infections.</a:t>
            </a:r>
          </a:p>
          <a:p>
            <a:pPr marL="171450" indent="-171450">
              <a:lnSpc>
                <a:spcPct val="150000"/>
              </a:lnSpc>
              <a:buFont typeface="Arial" panose="020B0604020202020204" pitchFamily="34" charset="0"/>
              <a:buChar char="•"/>
            </a:pPr>
            <a:r>
              <a:rPr lang="en-US" sz="1200" dirty="0"/>
              <a:t>Examination may include file system analysis, timeline reconstruction, and metadata examination.</a:t>
            </a:r>
          </a:p>
          <a:p>
            <a:pPr algn="just">
              <a:lnSpc>
                <a:spcPct val="150000"/>
              </a:lnSpc>
            </a:pPr>
            <a:endParaRPr lang="en-US" sz="1200" dirty="0">
              <a:latin typeface="Century Gothic" panose="020B0502020202020204" pitchFamily="34" charset="0"/>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54696" y="1350491"/>
            <a:ext cx="2168749" cy="1445833"/>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14505" y="3536795"/>
            <a:ext cx="2651304" cy="1491359"/>
          </a:xfrm>
          <a:prstGeom prst="rect">
            <a:avLst/>
          </a:prstGeom>
        </p:spPr>
      </p:pic>
    </p:spTree>
    <p:extLst>
      <p:ext uri="{BB962C8B-B14F-4D97-AF65-F5344CB8AC3E}">
        <p14:creationId xmlns:p14="http://schemas.microsoft.com/office/powerpoint/2010/main" val="308049022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9769" y="0"/>
            <a:ext cx="8571503" cy="1524000"/>
          </a:xfrm>
        </p:spPr>
        <p:txBody>
          <a:bodyPr/>
          <a:lstStyle/>
          <a:p>
            <a:r>
              <a:rPr lang="en-US" sz="2800" b="1" dirty="0"/>
              <a:t>Digital Forensics – Network Forensic</a:t>
            </a:r>
          </a:p>
        </p:txBody>
      </p:sp>
      <p:sp>
        <p:nvSpPr>
          <p:cNvPr id="9" name="Rectangle 8"/>
          <p:cNvSpPr/>
          <p:nvPr/>
        </p:nvSpPr>
        <p:spPr>
          <a:xfrm>
            <a:off x="649769" y="1228464"/>
            <a:ext cx="8944992" cy="3831818"/>
          </a:xfrm>
          <a:prstGeom prst="rect">
            <a:avLst/>
          </a:prstGeom>
        </p:spPr>
        <p:txBody>
          <a:bodyPr wrap="square">
            <a:spAutoFit/>
          </a:bodyPr>
          <a:lstStyle/>
          <a:p>
            <a:pPr>
              <a:lnSpc>
                <a:spcPct val="150000"/>
              </a:lnSpc>
            </a:pPr>
            <a:r>
              <a:rPr lang="en-US" sz="1400" b="1" dirty="0"/>
              <a:t>Understanding Network Forensics:</a:t>
            </a:r>
            <a:endParaRPr lang="en-US" sz="1400" dirty="0"/>
          </a:p>
          <a:p>
            <a:pPr lvl="1">
              <a:lnSpc>
                <a:spcPct val="150000"/>
              </a:lnSpc>
            </a:pPr>
            <a:r>
              <a:rPr lang="en-US" sz="1200" dirty="0"/>
              <a:t>Network forensics involves monitoring and analyzing network traffic to detect security incidents, investigate breaches, and gather evidence for legal purposes.</a:t>
            </a:r>
          </a:p>
          <a:p>
            <a:pPr>
              <a:lnSpc>
                <a:spcPct val="150000"/>
              </a:lnSpc>
            </a:pPr>
            <a:r>
              <a:rPr lang="en-US" sz="1400" b="1" dirty="0"/>
              <a:t>Evaluating Data for Monitoring:</a:t>
            </a:r>
            <a:endParaRPr lang="en-US" sz="1400" dirty="0"/>
          </a:p>
          <a:p>
            <a:pPr lvl="1">
              <a:lnSpc>
                <a:spcPct val="150000"/>
              </a:lnSpc>
            </a:pPr>
            <a:r>
              <a:rPr lang="en-US" sz="1200" dirty="0"/>
              <a:t>Identify Threat Signatures: Network forensics aids in identifying known threat signatures, such as malware communication patterns, command and control traffic, or data exfiltration attempts.</a:t>
            </a:r>
          </a:p>
          <a:p>
            <a:pPr lvl="1">
              <a:lnSpc>
                <a:spcPct val="150000"/>
              </a:lnSpc>
            </a:pPr>
            <a:r>
              <a:rPr lang="en-US" sz="1200" dirty="0"/>
              <a:t>Detect Anomalies: Monitoring network traffic allows for the detection of anomalous behavior, such as unusual spikes in data transfer, unauthorized access attempts, or network reconnaissance activities.</a:t>
            </a:r>
          </a:p>
          <a:p>
            <a:pPr lvl="1">
              <a:lnSpc>
                <a:spcPct val="150000"/>
              </a:lnSpc>
            </a:pPr>
            <a:r>
              <a:rPr lang="en-US" sz="1200" dirty="0"/>
              <a:t>Analyze Access Logs: Examination of access logs from network devices, servers, and applications provides insights into user activities, authentication attempts, and potential security breaches.</a:t>
            </a:r>
          </a:p>
          <a:p>
            <a:pPr lvl="1">
              <a:lnSpc>
                <a:spcPct val="150000"/>
              </a:lnSpc>
            </a:pPr>
            <a:r>
              <a:rPr lang="en-US" sz="1200" dirty="0"/>
              <a:t>Monitor DNS Traffic: Monitoring DNS queries helps identify suspicious domain name resolutions, potential DNS tunneling, or connections to malicious domains associated with phishing or malware distribution.</a:t>
            </a:r>
          </a:p>
          <a:p>
            <a:pPr algn="just">
              <a:lnSpc>
                <a:spcPct val="150000"/>
              </a:lnSpc>
            </a:pPr>
            <a:endParaRPr lang="en-US" sz="1200" dirty="0">
              <a:latin typeface="Century Gothic" panose="020B0502020202020204" pitchFamily="34" charset="0"/>
            </a:endParaRPr>
          </a:p>
        </p:txBody>
      </p:sp>
    </p:spTree>
    <p:extLst>
      <p:ext uri="{BB962C8B-B14F-4D97-AF65-F5344CB8AC3E}">
        <p14:creationId xmlns:p14="http://schemas.microsoft.com/office/powerpoint/2010/main" val="120292296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9769" y="0"/>
            <a:ext cx="8571503" cy="1524000"/>
          </a:xfrm>
        </p:spPr>
        <p:txBody>
          <a:bodyPr/>
          <a:lstStyle/>
          <a:p>
            <a:r>
              <a:rPr lang="en-US" sz="2800" b="1" dirty="0"/>
              <a:t>Digital Forensics – Network Forensic</a:t>
            </a:r>
          </a:p>
        </p:txBody>
      </p:sp>
      <p:sp>
        <p:nvSpPr>
          <p:cNvPr id="9" name="Rectangle 8"/>
          <p:cNvSpPr/>
          <p:nvPr/>
        </p:nvSpPr>
        <p:spPr>
          <a:xfrm>
            <a:off x="649769" y="1228464"/>
            <a:ext cx="8944992" cy="5124480"/>
          </a:xfrm>
          <a:prstGeom prst="rect">
            <a:avLst/>
          </a:prstGeom>
        </p:spPr>
        <p:txBody>
          <a:bodyPr wrap="square">
            <a:spAutoFit/>
          </a:bodyPr>
          <a:lstStyle/>
          <a:p>
            <a:pPr>
              <a:lnSpc>
                <a:spcPct val="150000"/>
              </a:lnSpc>
            </a:pPr>
            <a:r>
              <a:rPr lang="en-US" sz="1400" b="1" dirty="0"/>
              <a:t>Utilizing Specialized Tools:</a:t>
            </a:r>
            <a:endParaRPr lang="en-US" sz="1400" dirty="0"/>
          </a:p>
          <a:p>
            <a:pPr lvl="1">
              <a:lnSpc>
                <a:spcPct val="150000"/>
              </a:lnSpc>
            </a:pPr>
            <a:r>
              <a:rPr lang="en-US" sz="1200" b="1" dirty="0" err="1"/>
              <a:t>Wireshark</a:t>
            </a:r>
            <a:r>
              <a:rPr lang="en-US" sz="1200" b="1" dirty="0"/>
              <a:t>: </a:t>
            </a:r>
            <a:r>
              <a:rPr lang="en-US" sz="1200" dirty="0"/>
              <a:t>Powerful network protocol analyzer for capturing and analyzing network packets, providing deep insights into network communication and identifying suspicious patterns.</a:t>
            </a:r>
          </a:p>
          <a:p>
            <a:pPr lvl="1">
              <a:lnSpc>
                <a:spcPct val="150000"/>
              </a:lnSpc>
            </a:pPr>
            <a:r>
              <a:rPr lang="en-US" sz="1200" dirty="0"/>
              <a:t>Intrusion Detection Systems (IDS): Deploying IDS solutions such as Snort or </a:t>
            </a:r>
            <a:r>
              <a:rPr lang="en-US" sz="1200" dirty="0" err="1"/>
              <a:t>Suricata</a:t>
            </a:r>
            <a:r>
              <a:rPr lang="en-US" sz="1200" dirty="0"/>
              <a:t> enables real-time detection of network-based attacks, generating alerts for further investigation.</a:t>
            </a:r>
          </a:p>
          <a:p>
            <a:pPr lvl="1">
              <a:lnSpc>
                <a:spcPct val="150000"/>
              </a:lnSpc>
            </a:pPr>
            <a:r>
              <a:rPr lang="en-US" sz="1200" b="1" dirty="0"/>
              <a:t>SIEM Integration: </a:t>
            </a:r>
            <a:r>
              <a:rPr lang="en-US" sz="1200" dirty="0"/>
              <a:t>Integrating network forensic data with Security Information and Event Management (SIEM) systems enhances monitoring capabilities, enabling correlation of network events with other security data sources for comprehensive threat detection.</a:t>
            </a:r>
          </a:p>
          <a:p>
            <a:pPr>
              <a:lnSpc>
                <a:spcPct val="150000"/>
              </a:lnSpc>
            </a:pPr>
            <a:r>
              <a:rPr lang="en-US" sz="1400" b="1" dirty="0"/>
              <a:t>Benefits of Network Forensics:</a:t>
            </a:r>
            <a:endParaRPr lang="en-US" sz="1400" dirty="0"/>
          </a:p>
          <a:p>
            <a:pPr lvl="1">
              <a:lnSpc>
                <a:spcPct val="150000"/>
              </a:lnSpc>
            </a:pPr>
            <a:r>
              <a:rPr lang="en-US" sz="1200" b="1" dirty="0"/>
              <a:t>Early Threat Detection: </a:t>
            </a:r>
            <a:r>
              <a:rPr lang="en-US" sz="1200" dirty="0"/>
              <a:t>Network forensics facilitates early detection of security threats, allowing organizations to respond proactively and mitigate risks before they escalate.</a:t>
            </a:r>
          </a:p>
          <a:p>
            <a:pPr lvl="1">
              <a:lnSpc>
                <a:spcPct val="150000"/>
              </a:lnSpc>
            </a:pPr>
            <a:r>
              <a:rPr lang="en-US" sz="1200" b="1" dirty="0"/>
              <a:t>Evidence Collection: </a:t>
            </a:r>
            <a:r>
              <a:rPr lang="en-US" sz="1200" dirty="0"/>
              <a:t>Enables the collection of digital evidence necessary for incident response, forensic investigations, and legal proceedings, ensuring accountability and supporting regulatory compliance.</a:t>
            </a:r>
          </a:p>
          <a:p>
            <a:pPr lvl="1">
              <a:lnSpc>
                <a:spcPct val="150000"/>
              </a:lnSpc>
            </a:pPr>
            <a:r>
              <a:rPr lang="en-US" sz="1200" b="1" dirty="0"/>
              <a:t>Improved Incident Response: </a:t>
            </a:r>
            <a:r>
              <a:rPr lang="en-US" sz="1200" dirty="0"/>
              <a:t>By providing detailed insights into network activities, network forensics enhances incident response capabilities, enabling swift and effective resolution of security incidents.</a:t>
            </a:r>
          </a:p>
          <a:p>
            <a:pPr lvl="1">
              <a:lnSpc>
                <a:spcPct val="150000"/>
              </a:lnSpc>
            </a:pPr>
            <a:endParaRPr lang="en-US" sz="1200" dirty="0"/>
          </a:p>
          <a:p>
            <a:pPr lvl="1">
              <a:lnSpc>
                <a:spcPct val="150000"/>
              </a:lnSpc>
            </a:pPr>
            <a:r>
              <a:rPr lang="en-US" sz="1200" dirty="0"/>
              <a:t>.</a:t>
            </a:r>
          </a:p>
          <a:p>
            <a:pPr algn="just">
              <a:lnSpc>
                <a:spcPct val="150000"/>
              </a:lnSpc>
            </a:pPr>
            <a:endParaRPr lang="en-US" sz="1200" dirty="0">
              <a:latin typeface="Century Gothic" panose="020B0502020202020204" pitchFamily="34" charset="0"/>
            </a:endParaRPr>
          </a:p>
        </p:txBody>
      </p:sp>
    </p:spTree>
    <p:extLst>
      <p:ext uri="{BB962C8B-B14F-4D97-AF65-F5344CB8AC3E}">
        <p14:creationId xmlns:p14="http://schemas.microsoft.com/office/powerpoint/2010/main" val="27814888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9769" y="0"/>
            <a:ext cx="8571503" cy="1524000"/>
          </a:xfrm>
        </p:spPr>
        <p:txBody>
          <a:bodyPr/>
          <a:lstStyle/>
          <a:p>
            <a:r>
              <a:rPr lang="en-US" sz="2800" b="1" dirty="0"/>
              <a:t>Digital Forensics –Recovery vs. Imaging</a:t>
            </a:r>
          </a:p>
        </p:txBody>
      </p:sp>
      <p:sp>
        <p:nvSpPr>
          <p:cNvPr id="9" name="Rectangle 8"/>
          <p:cNvSpPr/>
          <p:nvPr/>
        </p:nvSpPr>
        <p:spPr>
          <a:xfrm>
            <a:off x="649769" y="1228464"/>
            <a:ext cx="8944992" cy="888256"/>
          </a:xfrm>
          <a:prstGeom prst="rect">
            <a:avLst/>
          </a:prstGeom>
        </p:spPr>
        <p:txBody>
          <a:bodyPr wrap="square">
            <a:spAutoFit/>
          </a:bodyPr>
          <a:lstStyle/>
          <a:p>
            <a:pPr lvl="1">
              <a:lnSpc>
                <a:spcPct val="150000"/>
              </a:lnSpc>
            </a:pPr>
            <a:endParaRPr lang="en-US" sz="1200" dirty="0"/>
          </a:p>
          <a:p>
            <a:pPr lvl="1">
              <a:lnSpc>
                <a:spcPct val="150000"/>
              </a:lnSpc>
            </a:pPr>
            <a:r>
              <a:rPr lang="en-US" sz="1200" dirty="0"/>
              <a:t>.</a:t>
            </a:r>
          </a:p>
          <a:p>
            <a:pPr algn="just">
              <a:lnSpc>
                <a:spcPct val="150000"/>
              </a:lnSpc>
            </a:pPr>
            <a:endParaRPr lang="en-US" sz="1200" dirty="0">
              <a:latin typeface="Century Gothic" panose="020B0502020202020204" pitchFamily="34" charset="0"/>
            </a:endParaRPr>
          </a:p>
        </p:txBody>
      </p:sp>
      <p:graphicFrame>
        <p:nvGraphicFramePr>
          <p:cNvPr id="3" name="Table 2"/>
          <p:cNvGraphicFramePr>
            <a:graphicFrameLocks noGrp="1"/>
          </p:cNvGraphicFramePr>
          <p:nvPr>
            <p:extLst>
              <p:ext uri="{D42A27DB-BD31-4B8C-83A1-F6EECF244321}">
                <p14:modId xmlns:p14="http://schemas.microsoft.com/office/powerpoint/2010/main" val="756952662"/>
              </p:ext>
            </p:extLst>
          </p:nvPr>
        </p:nvGraphicFramePr>
        <p:xfrm>
          <a:off x="1651000" y="1227666"/>
          <a:ext cx="6604000" cy="2748280"/>
        </p:xfrm>
        <a:graphic>
          <a:graphicData uri="http://schemas.openxmlformats.org/drawingml/2006/table">
            <a:tbl>
              <a:tblPr firstRow="1" bandRow="1">
                <a:tableStyleId>{073A0DAA-6AF3-43AB-8588-CEC1D06C72B9}</a:tableStyleId>
              </a:tblPr>
              <a:tblGrid>
                <a:gridCol w="3302000">
                  <a:extLst>
                    <a:ext uri="{9D8B030D-6E8A-4147-A177-3AD203B41FA5}">
                      <a16:colId xmlns:a16="http://schemas.microsoft.com/office/drawing/2014/main" val="20000"/>
                    </a:ext>
                  </a:extLst>
                </a:gridCol>
                <a:gridCol w="3302000">
                  <a:extLst>
                    <a:ext uri="{9D8B030D-6E8A-4147-A177-3AD203B41FA5}">
                      <a16:colId xmlns:a16="http://schemas.microsoft.com/office/drawing/2014/main" val="20001"/>
                    </a:ext>
                  </a:extLst>
                </a:gridCol>
              </a:tblGrid>
              <a:tr h="370840">
                <a:tc>
                  <a:txBody>
                    <a:bodyPr/>
                    <a:lstStyle/>
                    <a:p>
                      <a:r>
                        <a:rPr lang="en-US" dirty="0"/>
                        <a:t>Recovery</a:t>
                      </a:r>
                    </a:p>
                  </a:txBody>
                  <a:tcPr/>
                </a:tc>
                <a:tc>
                  <a:txBody>
                    <a:bodyPr/>
                    <a:lstStyle/>
                    <a:p>
                      <a:r>
                        <a:rPr lang="en-US" dirty="0"/>
                        <a:t>Imaging</a:t>
                      </a:r>
                    </a:p>
                  </a:txBody>
                  <a:tcPr/>
                </a:tc>
                <a:extLst>
                  <a:ext uri="{0D108BD9-81ED-4DB2-BD59-A6C34878D82A}">
                    <a16:rowId xmlns:a16="http://schemas.microsoft.com/office/drawing/2014/main" val="10000"/>
                  </a:ext>
                </a:extLst>
              </a:tr>
              <a:tr h="370840">
                <a:tc>
                  <a:txBody>
                    <a:bodyPr/>
                    <a:lstStyle/>
                    <a:p>
                      <a:pPr marL="228600" indent="-228600">
                        <a:buFont typeface="+mj-lt"/>
                        <a:buAutoNum type="arabicPeriod"/>
                      </a:pPr>
                      <a:r>
                        <a:rPr lang="en-US" sz="1200" b="0" i="0" kern="1200" dirty="0">
                          <a:solidFill>
                            <a:schemeClr val="dk1"/>
                          </a:solidFill>
                          <a:effectLst/>
                          <a:latin typeface="+mn-lt"/>
                          <a:ea typeface="+mn-ea"/>
                          <a:cs typeface="+mn-cs"/>
                        </a:rPr>
                        <a:t>Recovery focuses on accessing specific data or files.</a:t>
                      </a:r>
                      <a:endParaRPr lang="en-US" sz="1200" dirty="0"/>
                    </a:p>
                  </a:txBody>
                  <a:tcPr/>
                </a:tc>
                <a:tc>
                  <a:txBody>
                    <a:bodyPr/>
                    <a:lstStyle/>
                    <a:p>
                      <a:pPr marL="342900" indent="-342900">
                        <a:buFont typeface="+mj-lt"/>
                        <a:buAutoNum type="arabicPeriod"/>
                      </a:pPr>
                      <a:r>
                        <a:rPr lang="en-US" sz="1200" b="0" i="0" kern="1200" dirty="0">
                          <a:solidFill>
                            <a:schemeClr val="dk1"/>
                          </a:solidFill>
                          <a:effectLst/>
                          <a:latin typeface="+mn-lt"/>
                          <a:ea typeface="+mn-ea"/>
                          <a:cs typeface="+mn-cs"/>
                        </a:rPr>
                        <a:t>Imaging captures the entire contents of a storage device.</a:t>
                      </a:r>
                      <a:endParaRPr lang="en-US" sz="1200" dirty="0"/>
                    </a:p>
                  </a:txBody>
                  <a:tcPr/>
                </a:tc>
                <a:extLst>
                  <a:ext uri="{0D108BD9-81ED-4DB2-BD59-A6C34878D82A}">
                    <a16:rowId xmlns:a16="http://schemas.microsoft.com/office/drawing/2014/main" val="10001"/>
                  </a:ext>
                </a:extLst>
              </a:tr>
              <a:tr h="370840">
                <a:tc>
                  <a:txBody>
                    <a:bodyPr/>
                    <a:lstStyle/>
                    <a:p>
                      <a:pPr marL="228600" indent="-228600">
                        <a:buFont typeface="+mj-lt"/>
                        <a:buAutoNum type="arabicPeriod" startAt="2"/>
                      </a:pPr>
                      <a:r>
                        <a:rPr lang="en-US" sz="1200" b="0" i="0" kern="1200" dirty="0">
                          <a:solidFill>
                            <a:schemeClr val="dk1"/>
                          </a:solidFill>
                          <a:effectLst/>
                          <a:latin typeface="+mn-lt"/>
                          <a:ea typeface="+mn-ea"/>
                          <a:cs typeface="+mn-cs"/>
                        </a:rPr>
                        <a:t>Recovery is used to retrieve specific evidence or data.</a:t>
                      </a:r>
                      <a:endParaRPr lang="en-US" sz="1200" dirty="0"/>
                    </a:p>
                  </a:txBody>
                  <a:tcPr/>
                </a:tc>
                <a:tc>
                  <a:txBody>
                    <a:bodyPr/>
                    <a:lstStyle/>
                    <a:p>
                      <a:pPr marL="342900" indent="-342900">
                        <a:buFont typeface="+mj-lt"/>
                        <a:buAutoNum type="arabicPeriod" startAt="2"/>
                      </a:pPr>
                      <a:r>
                        <a:rPr lang="en-US" sz="1200" b="0" i="0" kern="1200" dirty="0">
                          <a:solidFill>
                            <a:schemeClr val="dk1"/>
                          </a:solidFill>
                          <a:effectLst/>
                          <a:latin typeface="+mn-lt"/>
                          <a:ea typeface="+mn-ea"/>
                          <a:cs typeface="+mn-cs"/>
                        </a:rPr>
                        <a:t>Imaging preserves the complete state of the storage device for forensic analysis.</a:t>
                      </a:r>
                      <a:endParaRPr lang="en-US" sz="1200" dirty="0"/>
                    </a:p>
                  </a:txBody>
                  <a:tcPr/>
                </a:tc>
                <a:extLst>
                  <a:ext uri="{0D108BD9-81ED-4DB2-BD59-A6C34878D82A}">
                    <a16:rowId xmlns:a16="http://schemas.microsoft.com/office/drawing/2014/main" val="10002"/>
                  </a:ext>
                </a:extLst>
              </a:tr>
              <a:tr h="370840">
                <a:tc>
                  <a:txBody>
                    <a:bodyPr/>
                    <a:lstStyle/>
                    <a:p>
                      <a:pPr marL="228600" indent="-228600">
                        <a:buFont typeface="+mj-lt"/>
                        <a:buAutoNum type="arabicPeriod" startAt="3"/>
                      </a:pPr>
                      <a:r>
                        <a:rPr lang="en-US" sz="1200" b="0" i="0" kern="1200" dirty="0">
                          <a:solidFill>
                            <a:schemeClr val="dk1"/>
                          </a:solidFill>
                          <a:effectLst/>
                          <a:latin typeface="+mn-lt"/>
                          <a:ea typeface="+mn-ea"/>
                          <a:cs typeface="+mn-cs"/>
                        </a:rPr>
                        <a:t>Recovery may involve targeted data extraction techniques.</a:t>
                      </a:r>
                      <a:endParaRPr lang="en-US" sz="1200" dirty="0"/>
                    </a:p>
                  </a:txBody>
                  <a:tcPr/>
                </a:tc>
                <a:tc>
                  <a:txBody>
                    <a:bodyPr/>
                    <a:lstStyle/>
                    <a:p>
                      <a:pPr marL="342900" indent="-342900">
                        <a:buFont typeface="+mj-lt"/>
                        <a:buAutoNum type="arabicPeriod" startAt="3"/>
                      </a:pPr>
                      <a:r>
                        <a:rPr lang="en-US" sz="1200" b="0" i="0" kern="1200" dirty="0">
                          <a:solidFill>
                            <a:schemeClr val="dk1"/>
                          </a:solidFill>
                          <a:effectLst/>
                          <a:latin typeface="+mn-lt"/>
                          <a:ea typeface="+mn-ea"/>
                          <a:cs typeface="+mn-cs"/>
                        </a:rPr>
                        <a:t>imaging requires creating a sector-by-sector copy of the storage device.</a:t>
                      </a:r>
                      <a:endParaRPr lang="en-US" sz="1200" dirty="0"/>
                    </a:p>
                  </a:txBody>
                  <a:tcPr/>
                </a:tc>
                <a:extLst>
                  <a:ext uri="{0D108BD9-81ED-4DB2-BD59-A6C34878D82A}">
                    <a16:rowId xmlns:a16="http://schemas.microsoft.com/office/drawing/2014/main" val="10003"/>
                  </a:ext>
                </a:extLst>
              </a:tr>
              <a:tr h="370840">
                <a:tc>
                  <a:txBody>
                    <a:bodyPr/>
                    <a:lstStyle/>
                    <a:p>
                      <a:pPr marL="228600" indent="-228600">
                        <a:buFont typeface="+mj-lt"/>
                        <a:buAutoNum type="arabicPeriod" startAt="4"/>
                      </a:pPr>
                      <a:r>
                        <a:rPr lang="en-US" sz="1200" b="0" i="0" kern="1200" dirty="0">
                          <a:solidFill>
                            <a:schemeClr val="dk1"/>
                          </a:solidFill>
                          <a:effectLst/>
                          <a:latin typeface="+mn-lt"/>
                          <a:ea typeface="+mn-ea"/>
                          <a:cs typeface="+mn-cs"/>
                        </a:rPr>
                        <a:t>Recovery may involve modifying or accessing data directly.</a:t>
                      </a:r>
                      <a:endParaRPr lang="en-US" sz="1200" dirty="0"/>
                    </a:p>
                  </a:txBody>
                  <a:tcPr/>
                </a:tc>
                <a:tc>
                  <a:txBody>
                    <a:bodyPr/>
                    <a:lstStyle/>
                    <a:p>
                      <a:pPr marL="342900" indent="-342900">
                        <a:buFont typeface="+mj-lt"/>
                        <a:buAutoNum type="arabicPeriod" startAt="4"/>
                      </a:pPr>
                      <a:r>
                        <a:rPr lang="en-US" sz="1200" b="0" i="0" kern="1200" dirty="0">
                          <a:solidFill>
                            <a:schemeClr val="dk1"/>
                          </a:solidFill>
                          <a:effectLst/>
                          <a:latin typeface="+mn-lt"/>
                          <a:ea typeface="+mn-ea"/>
                          <a:cs typeface="+mn-cs"/>
                        </a:rPr>
                        <a:t>Imaging ensures the forensic soundness of evidence by preserving its integrity.</a:t>
                      </a:r>
                      <a:endParaRPr lang="en-US" sz="1200" dirty="0"/>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95069100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3421" y="2596960"/>
            <a:ext cx="8575270" cy="967123"/>
          </a:xfrm>
        </p:spPr>
        <p:txBody>
          <a:bodyPr/>
          <a:lstStyle/>
          <a:p>
            <a:r>
              <a:rPr lang="en-US" sz="4400" b="1" dirty="0">
                <a:solidFill>
                  <a:schemeClr val="tx1"/>
                </a:solidFill>
              </a:rPr>
              <a:t>OT CYBER SECURITY SERVICES </a:t>
            </a:r>
            <a:br>
              <a:rPr lang="en-US" sz="4400" b="1" dirty="0">
                <a:solidFill>
                  <a:schemeClr val="tx1"/>
                </a:solidFill>
              </a:rPr>
            </a:br>
            <a:endParaRPr lang="en-US" sz="4400" b="1" dirty="0">
              <a:solidFill>
                <a:schemeClr val="tx1"/>
              </a:solidFill>
            </a:endParaRPr>
          </a:p>
        </p:txBody>
      </p:sp>
    </p:spTree>
    <p:extLst>
      <p:ext uri="{BB962C8B-B14F-4D97-AF65-F5344CB8AC3E}">
        <p14:creationId xmlns:p14="http://schemas.microsoft.com/office/powerpoint/2010/main" val="428805036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b="1" dirty="0"/>
              <a:t>ABOUT OT</a:t>
            </a:r>
          </a:p>
        </p:txBody>
      </p:sp>
      <p:sp>
        <p:nvSpPr>
          <p:cNvPr id="4" name="TextBox 3"/>
          <p:cNvSpPr txBox="1"/>
          <p:nvPr/>
        </p:nvSpPr>
        <p:spPr>
          <a:xfrm>
            <a:off x="649770" y="1253451"/>
            <a:ext cx="8832897" cy="3939476"/>
          </a:xfrm>
          <a:prstGeom prst="rect">
            <a:avLst/>
          </a:prstGeom>
          <a:noFill/>
        </p:spPr>
        <p:txBody>
          <a:bodyPr wrap="square" rtlCol="0">
            <a:spAutoFit/>
          </a:bodyPr>
          <a:lstStyle/>
          <a:p>
            <a:pPr algn="just">
              <a:lnSpc>
                <a:spcPct val="150000"/>
              </a:lnSpc>
            </a:pPr>
            <a:r>
              <a:rPr lang="en-US" sz="1050" dirty="0"/>
              <a:t>Cyber security in operational environments requires an industrial mindset, extensive knowledge of operational technology (OT), and experience addressing cyber threats to processes, systems, and assets. Security Services from </a:t>
            </a:r>
            <a:r>
              <a:rPr lang="en-US" sz="1050" b="1" dirty="0"/>
              <a:t>Virtual Security</a:t>
            </a:r>
            <a:r>
              <a:rPr lang="en-US" sz="1050" dirty="0"/>
              <a:t> help organizations mitigate risk to their operations by hardening their attack surface, improving security awareness, and improving their security posture.</a:t>
            </a:r>
          </a:p>
          <a:p>
            <a:pPr algn="just">
              <a:lnSpc>
                <a:spcPct val="150000"/>
              </a:lnSpc>
            </a:pPr>
            <a:endParaRPr lang="en-US" sz="1050" dirty="0"/>
          </a:p>
          <a:p>
            <a:pPr algn="just">
              <a:lnSpc>
                <a:spcPct val="150000"/>
              </a:lnSpc>
            </a:pPr>
            <a:r>
              <a:rPr lang="en-US" sz="1050" dirty="0"/>
              <a:t>Operational environments are under increasing pressure from a growing threat environment, stringent compliance requirements, and growing demand for more efficient production. Advances in technology offer significant opportunities to reduce operational cost and improve efficiency. To capture that opportunity, organizations are rapidly integrating their operational technology (OT) with the broader, enterprise IT network to create a more agile, digital industry. In doing so, however, vulnerabilities in the OT landscape are exposed to new, sophisticated threats that pose significant risk to the entire enterprise.</a:t>
            </a:r>
          </a:p>
          <a:p>
            <a:pPr algn="just">
              <a:lnSpc>
                <a:spcPct val="150000"/>
              </a:lnSpc>
            </a:pPr>
            <a:endParaRPr lang="en-US" sz="1050" dirty="0"/>
          </a:p>
          <a:p>
            <a:pPr algn="just">
              <a:lnSpc>
                <a:spcPct val="150000"/>
              </a:lnSpc>
            </a:pPr>
            <a:r>
              <a:rPr lang="en-US" sz="1050" dirty="0"/>
              <a:t>While most organizations are adept at addressing IT network exposure, they often overlook the risk to their operations network. The unique nature of the OT network and the threats that put it at risk require specific skills, expertise, and experience that are lagging or absent in the IT security organization. As a result, organizations are struggling to ensure their operational technology is cyber-ready.</a:t>
            </a:r>
          </a:p>
          <a:p>
            <a:pPr algn="just">
              <a:lnSpc>
                <a:spcPct val="150000"/>
              </a:lnSpc>
            </a:pPr>
            <a:endParaRPr lang="en-US" sz="1050" dirty="0"/>
          </a:p>
          <a:p>
            <a:pPr algn="just">
              <a:lnSpc>
                <a:spcPct val="150000"/>
              </a:lnSpc>
            </a:pPr>
            <a:r>
              <a:rPr lang="en-US" sz="1050" dirty="0"/>
              <a:t>To securely adapt to the digital world, industrial companies must plan, design and deploy operational security measures across their people, processes and technology and </a:t>
            </a:r>
            <a:r>
              <a:rPr lang="en-US" sz="1050" b="1" dirty="0"/>
              <a:t>Virtual Security </a:t>
            </a:r>
            <a:r>
              <a:rPr lang="en-US" sz="1050" dirty="0"/>
              <a:t>insures you to provide best services.</a:t>
            </a:r>
          </a:p>
        </p:txBody>
      </p:sp>
    </p:spTree>
    <p:extLst>
      <p:ext uri="{BB962C8B-B14F-4D97-AF65-F5344CB8AC3E}">
        <p14:creationId xmlns:p14="http://schemas.microsoft.com/office/powerpoint/2010/main" val="143460354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b="1" dirty="0"/>
              <a:t>VENDOR BASED ASSESSMENTS (1/3)</a:t>
            </a:r>
          </a:p>
        </p:txBody>
      </p:sp>
      <p:sp>
        <p:nvSpPr>
          <p:cNvPr id="4" name="TextBox 3"/>
          <p:cNvSpPr txBox="1"/>
          <p:nvPr/>
        </p:nvSpPr>
        <p:spPr>
          <a:xfrm>
            <a:off x="649770" y="1253451"/>
            <a:ext cx="8832897" cy="4909036"/>
          </a:xfrm>
          <a:prstGeom prst="rect">
            <a:avLst/>
          </a:prstGeom>
          <a:noFill/>
        </p:spPr>
        <p:txBody>
          <a:bodyPr wrap="square" rtlCol="0">
            <a:spAutoFit/>
          </a:bodyPr>
          <a:lstStyle/>
          <a:p>
            <a:pPr algn="just">
              <a:lnSpc>
                <a:spcPct val="150000"/>
              </a:lnSpc>
            </a:pPr>
            <a:r>
              <a:rPr lang="en-US" sz="1050" dirty="0"/>
              <a:t>Assessing cybersecurity for Operational Technology (OT) vendors is a crucial part of ensuring the security and reliability of OT systems and processes. The specific criteria for evaluating OT vendors can vary based on the industry, specific technologies, and the criticality of the systems involved. Here's a general list of OT vendors and some assessment criteria:</a:t>
            </a:r>
          </a:p>
          <a:p>
            <a:pPr algn="just">
              <a:lnSpc>
                <a:spcPct val="150000"/>
              </a:lnSpc>
            </a:pPr>
            <a:endParaRPr lang="en-US" sz="1050" b="1" dirty="0"/>
          </a:p>
          <a:p>
            <a:pPr algn="just">
              <a:lnSpc>
                <a:spcPct val="150000"/>
              </a:lnSpc>
            </a:pPr>
            <a:r>
              <a:rPr lang="en-US" sz="1050" b="1" dirty="0"/>
              <a:t>Industrial Control System (ICS) and SCADA Vendors:</a:t>
            </a:r>
            <a:endParaRPr lang="en-US" sz="1050" dirty="0"/>
          </a:p>
          <a:p>
            <a:pPr marL="228600" indent="-228600" algn="just">
              <a:lnSpc>
                <a:spcPct val="150000"/>
              </a:lnSpc>
              <a:buFont typeface="+mj-lt"/>
              <a:buAutoNum type="arabicPeriod"/>
            </a:pPr>
            <a:r>
              <a:rPr lang="en-US" sz="1050" dirty="0"/>
              <a:t>Secure Coding Practices: Evaluate if the vendor follows secure coding practices to minimize vulnerabilities.</a:t>
            </a:r>
          </a:p>
          <a:p>
            <a:pPr marL="228600" indent="-228600" algn="just">
              <a:lnSpc>
                <a:spcPct val="150000"/>
              </a:lnSpc>
              <a:buFont typeface="+mj-lt"/>
              <a:buAutoNum type="arabicPeriod"/>
            </a:pPr>
            <a:r>
              <a:rPr lang="en-US" sz="1050" dirty="0"/>
              <a:t>Patch Management: Assess the vendor's process for delivering and applying security patches.</a:t>
            </a:r>
          </a:p>
          <a:p>
            <a:pPr marL="228600" indent="-228600" algn="just">
              <a:lnSpc>
                <a:spcPct val="150000"/>
              </a:lnSpc>
              <a:buFont typeface="+mj-lt"/>
              <a:buAutoNum type="arabicPeriod"/>
            </a:pPr>
            <a:r>
              <a:rPr lang="en-US" sz="1050" dirty="0"/>
              <a:t>Vulnerability Disclosure: Check if the vendor has a responsible disclosure process for security researchers.</a:t>
            </a:r>
          </a:p>
          <a:p>
            <a:pPr marL="228600" indent="-228600" algn="just">
              <a:lnSpc>
                <a:spcPct val="150000"/>
              </a:lnSpc>
              <a:buFont typeface="+mj-lt"/>
              <a:buAutoNum type="arabicPeriod"/>
            </a:pPr>
            <a:r>
              <a:rPr lang="en-US" sz="1050" dirty="0"/>
              <a:t>Authentication and Authorization: Evaluate the strength of authentication and authorization mechanisms in the vendor's products.</a:t>
            </a:r>
          </a:p>
          <a:p>
            <a:pPr marL="228600" indent="-228600" algn="just">
              <a:lnSpc>
                <a:spcPct val="150000"/>
              </a:lnSpc>
              <a:buFont typeface="+mj-lt"/>
              <a:buAutoNum type="arabicPeriod"/>
            </a:pPr>
            <a:r>
              <a:rPr lang="en-US" sz="1050" dirty="0"/>
              <a:t>Encryption: Ensure that data in transit and at rest is properly encrypted.</a:t>
            </a:r>
          </a:p>
          <a:p>
            <a:pPr marL="228600" indent="-228600" algn="just">
              <a:lnSpc>
                <a:spcPct val="150000"/>
              </a:lnSpc>
              <a:buFont typeface="+mj-lt"/>
              <a:buAutoNum type="arabicPeriod"/>
            </a:pPr>
            <a:r>
              <a:rPr lang="en-US" sz="1050" dirty="0"/>
              <a:t>Secure Configuration: Assess if the vendor's products come with secure default configurations.</a:t>
            </a:r>
          </a:p>
          <a:p>
            <a:pPr marL="228600" indent="-228600" algn="just">
              <a:lnSpc>
                <a:spcPct val="150000"/>
              </a:lnSpc>
              <a:buFont typeface="+mj-lt"/>
              <a:buAutoNum type="arabicPeriod"/>
            </a:pPr>
            <a:r>
              <a:rPr lang="en-US" sz="1050" dirty="0"/>
              <a:t>Compliance with Standards: Ensure that the vendor's products comply with industry standards (e.g., </a:t>
            </a:r>
            <a:r>
              <a:rPr lang="en-US" sz="1050" b="1" dirty="0"/>
              <a:t>ISA/IEC 62443</a:t>
            </a:r>
            <a:r>
              <a:rPr lang="en-US" sz="1050" dirty="0"/>
              <a:t>).</a:t>
            </a:r>
          </a:p>
          <a:p>
            <a:pPr marL="228600" indent="-228600" algn="just">
              <a:lnSpc>
                <a:spcPct val="150000"/>
              </a:lnSpc>
              <a:buFont typeface="+mj-lt"/>
              <a:buAutoNum type="arabicPeriod"/>
            </a:pPr>
            <a:r>
              <a:rPr lang="en-US" sz="1050" dirty="0"/>
              <a:t>Incident Response Support: Check if the vendor provides guidance and support in the event of a security incident.</a:t>
            </a:r>
          </a:p>
          <a:p>
            <a:pPr algn="just">
              <a:lnSpc>
                <a:spcPct val="150000"/>
              </a:lnSpc>
            </a:pPr>
            <a:endParaRPr lang="en-US" sz="1050" dirty="0"/>
          </a:p>
          <a:p>
            <a:pPr algn="just">
              <a:lnSpc>
                <a:spcPct val="150000"/>
              </a:lnSpc>
            </a:pPr>
            <a:r>
              <a:rPr lang="en-US" sz="1050" b="1" dirty="0"/>
              <a:t>PLC (Programmable Logic Controller) and RTU (Remote Terminal Unit) Vendors:</a:t>
            </a:r>
          </a:p>
          <a:p>
            <a:pPr marL="228600" indent="-228600" algn="just">
              <a:lnSpc>
                <a:spcPct val="150000"/>
              </a:lnSpc>
              <a:buFont typeface="+mj-lt"/>
              <a:buAutoNum type="arabicPeriod"/>
            </a:pPr>
            <a:r>
              <a:rPr lang="en-US" sz="1050" dirty="0"/>
              <a:t>Integrity and Authentication: Assess the ability to ensure the integrity and authenticity of control logic.</a:t>
            </a:r>
          </a:p>
          <a:p>
            <a:pPr marL="228600" indent="-228600" algn="just">
              <a:lnSpc>
                <a:spcPct val="150000"/>
              </a:lnSpc>
              <a:buFont typeface="+mj-lt"/>
              <a:buAutoNum type="arabicPeriod"/>
            </a:pPr>
            <a:r>
              <a:rPr lang="en-US" sz="1050" dirty="0"/>
              <a:t>Firmware and Software Security: Evaluate how firmware and software updates are secured and validated.</a:t>
            </a:r>
          </a:p>
          <a:p>
            <a:pPr marL="228600" indent="-228600" algn="just">
              <a:lnSpc>
                <a:spcPct val="150000"/>
              </a:lnSpc>
              <a:buFont typeface="+mj-lt"/>
              <a:buAutoNum type="arabicPeriod"/>
            </a:pPr>
            <a:r>
              <a:rPr lang="en-US" sz="1050" dirty="0"/>
              <a:t>Communication Security: Ensure secure communication protocols and encryption are in place.</a:t>
            </a:r>
          </a:p>
          <a:p>
            <a:pPr marL="228600" indent="-228600" algn="just">
              <a:lnSpc>
                <a:spcPct val="150000"/>
              </a:lnSpc>
              <a:buFont typeface="+mj-lt"/>
              <a:buAutoNum type="arabicPeriod"/>
            </a:pPr>
            <a:r>
              <a:rPr lang="en-US" sz="1050" dirty="0"/>
              <a:t>Access Control: Assess the level of access control and user authentication.</a:t>
            </a:r>
          </a:p>
          <a:p>
            <a:pPr marL="228600" indent="-228600" algn="just">
              <a:lnSpc>
                <a:spcPct val="150000"/>
              </a:lnSpc>
              <a:buFont typeface="+mj-lt"/>
              <a:buAutoNum type="arabicPeriod"/>
            </a:pPr>
            <a:r>
              <a:rPr lang="en-US" sz="1050" dirty="0"/>
              <a:t>Vendor Support and Patching: Evaluate the vendor's ability to provide timely patches and support.</a:t>
            </a:r>
          </a:p>
        </p:txBody>
      </p:sp>
    </p:spTree>
    <p:extLst>
      <p:ext uri="{BB962C8B-B14F-4D97-AF65-F5344CB8AC3E}">
        <p14:creationId xmlns:p14="http://schemas.microsoft.com/office/powerpoint/2010/main" val="400935682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b="1" dirty="0"/>
              <a:t>VENDOR BASED ASSESSMENTS (2/3)</a:t>
            </a:r>
          </a:p>
        </p:txBody>
      </p:sp>
      <p:sp>
        <p:nvSpPr>
          <p:cNvPr id="4" name="TextBox 3"/>
          <p:cNvSpPr txBox="1"/>
          <p:nvPr/>
        </p:nvSpPr>
        <p:spPr>
          <a:xfrm>
            <a:off x="649770" y="1253451"/>
            <a:ext cx="8832897" cy="4666662"/>
          </a:xfrm>
          <a:prstGeom prst="rect">
            <a:avLst/>
          </a:prstGeom>
          <a:noFill/>
        </p:spPr>
        <p:txBody>
          <a:bodyPr wrap="square" rtlCol="0">
            <a:spAutoFit/>
          </a:bodyPr>
          <a:lstStyle/>
          <a:p>
            <a:pPr algn="just">
              <a:lnSpc>
                <a:spcPct val="150000"/>
              </a:lnSpc>
            </a:pPr>
            <a:r>
              <a:rPr lang="en-US" sz="1050" b="1" dirty="0"/>
              <a:t>HMI (Human-Machine Interface) and MES (Manufacturing Execution System) Vendors:</a:t>
            </a:r>
            <a:endParaRPr lang="en-US" sz="1050" dirty="0"/>
          </a:p>
          <a:p>
            <a:pPr marL="228600" indent="-228600" algn="just">
              <a:lnSpc>
                <a:spcPct val="150000"/>
              </a:lnSpc>
              <a:buFont typeface="+mj-lt"/>
              <a:buAutoNum type="arabicPeriod"/>
            </a:pPr>
            <a:r>
              <a:rPr lang="en-US" sz="1050" dirty="0"/>
              <a:t>User Authentication: Check the strength of user authentication mechanisms.</a:t>
            </a:r>
          </a:p>
          <a:p>
            <a:pPr marL="228600" indent="-228600" algn="just">
              <a:lnSpc>
                <a:spcPct val="150000"/>
              </a:lnSpc>
              <a:buFont typeface="+mj-lt"/>
              <a:buAutoNum type="arabicPeriod"/>
            </a:pPr>
            <a:r>
              <a:rPr lang="en-US" sz="1050" dirty="0"/>
              <a:t>Audit Trails: Ensure that changes to configurations and data are logged for auditing purposes.</a:t>
            </a:r>
          </a:p>
          <a:p>
            <a:pPr marL="228600" indent="-228600" algn="just">
              <a:lnSpc>
                <a:spcPct val="150000"/>
              </a:lnSpc>
              <a:buFont typeface="+mj-lt"/>
              <a:buAutoNum type="arabicPeriod"/>
            </a:pPr>
            <a:r>
              <a:rPr lang="en-US" sz="1050" dirty="0"/>
              <a:t>Secure Data Transfer: Assess how data is transferred between systems and devices.</a:t>
            </a:r>
          </a:p>
          <a:p>
            <a:pPr marL="228600" indent="-228600" algn="just">
              <a:lnSpc>
                <a:spcPct val="150000"/>
              </a:lnSpc>
              <a:buFont typeface="+mj-lt"/>
              <a:buAutoNum type="arabicPeriod"/>
            </a:pPr>
            <a:r>
              <a:rPr lang="en-US" sz="1050" dirty="0"/>
              <a:t>Role-Based Access Control: Evaluate the granularity of access control and permissions.</a:t>
            </a:r>
          </a:p>
          <a:p>
            <a:pPr marL="228600" indent="-228600" algn="just">
              <a:lnSpc>
                <a:spcPct val="150000"/>
              </a:lnSpc>
              <a:buFont typeface="+mj-lt"/>
              <a:buAutoNum type="arabicPeriod"/>
            </a:pPr>
            <a:r>
              <a:rPr lang="en-US" sz="1050" dirty="0"/>
              <a:t>Integration with Security Tools: Consider the vendor's ability to integrate with security monitoring tools.</a:t>
            </a:r>
          </a:p>
          <a:p>
            <a:pPr algn="just">
              <a:lnSpc>
                <a:spcPct val="150000"/>
              </a:lnSpc>
            </a:pPr>
            <a:r>
              <a:rPr lang="en-US" sz="1050" b="1" dirty="0"/>
              <a:t>IoT and </a:t>
            </a:r>
            <a:r>
              <a:rPr lang="en-US" sz="1050" b="1" dirty="0" err="1"/>
              <a:t>IIoT</a:t>
            </a:r>
            <a:r>
              <a:rPr lang="en-US" sz="1050" b="1" dirty="0"/>
              <a:t> Device Vendors:</a:t>
            </a:r>
            <a:endParaRPr lang="en-US" sz="1050" dirty="0"/>
          </a:p>
          <a:p>
            <a:pPr marL="228600" indent="-228600" algn="just">
              <a:lnSpc>
                <a:spcPct val="150000"/>
              </a:lnSpc>
              <a:buFont typeface="+mj-lt"/>
              <a:buAutoNum type="arabicPeriod"/>
            </a:pPr>
            <a:r>
              <a:rPr lang="en-US" sz="1050" dirty="0"/>
              <a:t>Device Security: Assess the device's security features, including encryption and access control.</a:t>
            </a:r>
          </a:p>
          <a:p>
            <a:pPr marL="228600" indent="-228600" algn="just">
              <a:lnSpc>
                <a:spcPct val="150000"/>
              </a:lnSpc>
              <a:buFont typeface="+mj-lt"/>
              <a:buAutoNum type="arabicPeriod"/>
            </a:pPr>
            <a:r>
              <a:rPr lang="en-US" sz="1050" dirty="0"/>
              <a:t>Firmware Update Mechanisms: Evaluate the process for updating device firmware securely.</a:t>
            </a:r>
          </a:p>
          <a:p>
            <a:pPr marL="228600" indent="-228600" algn="just">
              <a:lnSpc>
                <a:spcPct val="150000"/>
              </a:lnSpc>
              <a:buFont typeface="+mj-lt"/>
              <a:buAutoNum type="arabicPeriod"/>
            </a:pPr>
            <a:r>
              <a:rPr lang="en-US" sz="1050" dirty="0"/>
              <a:t>Device Lifecycle Management: Check how end-of-life devices are managed.</a:t>
            </a:r>
          </a:p>
          <a:p>
            <a:pPr marL="228600" indent="-228600" algn="just">
              <a:lnSpc>
                <a:spcPct val="150000"/>
              </a:lnSpc>
              <a:buFont typeface="+mj-lt"/>
              <a:buAutoNum type="arabicPeriod"/>
            </a:pPr>
            <a:r>
              <a:rPr lang="en-US" sz="1050" dirty="0"/>
              <a:t>Vendor's Supply Chain Security: Assess the security of the vendor's supply chain and manufacturing process.</a:t>
            </a:r>
          </a:p>
          <a:p>
            <a:pPr algn="just">
              <a:lnSpc>
                <a:spcPct val="150000"/>
              </a:lnSpc>
            </a:pPr>
            <a:r>
              <a:rPr lang="en-US" sz="1050" b="1" dirty="0"/>
              <a:t>Network and Security Appliance Vendors:</a:t>
            </a:r>
            <a:endParaRPr lang="en-US" sz="1050" dirty="0"/>
          </a:p>
          <a:p>
            <a:pPr marL="228600" indent="-228600" algn="just">
              <a:lnSpc>
                <a:spcPct val="150000"/>
              </a:lnSpc>
              <a:buFont typeface="+mj-lt"/>
              <a:buAutoNum type="arabicPeriod"/>
            </a:pPr>
            <a:r>
              <a:rPr lang="en-US" sz="1050" dirty="0"/>
              <a:t>Firewall and Intrusion Detection/Prevention: Evaluate the effectiveness of firewall and intrusion detection/prevention features.</a:t>
            </a:r>
          </a:p>
          <a:p>
            <a:pPr marL="228600" indent="-228600" algn="just">
              <a:lnSpc>
                <a:spcPct val="150000"/>
              </a:lnSpc>
              <a:buFont typeface="+mj-lt"/>
              <a:buAutoNum type="arabicPeriod"/>
            </a:pPr>
            <a:r>
              <a:rPr lang="en-US" sz="1050" dirty="0"/>
              <a:t>VPN and Secure Tunneling: Ensure secure communication options are available.</a:t>
            </a:r>
          </a:p>
          <a:p>
            <a:pPr marL="228600" indent="-228600" algn="just">
              <a:lnSpc>
                <a:spcPct val="150000"/>
              </a:lnSpc>
              <a:buFont typeface="+mj-lt"/>
              <a:buAutoNum type="arabicPeriod"/>
            </a:pPr>
            <a:r>
              <a:rPr lang="en-US" sz="1050" dirty="0"/>
              <a:t>Vendor's Security Certifications: Check if the vendor's products have relevant certifications (e.g., Common Criteria).</a:t>
            </a:r>
          </a:p>
          <a:p>
            <a:pPr algn="just">
              <a:lnSpc>
                <a:spcPct val="150000"/>
              </a:lnSpc>
            </a:pPr>
            <a:r>
              <a:rPr lang="en-US" sz="1050" b="1" dirty="0"/>
              <a:t>Access Control System Vendors:</a:t>
            </a:r>
          </a:p>
          <a:p>
            <a:pPr marL="228600" indent="-228600" algn="just">
              <a:lnSpc>
                <a:spcPct val="150000"/>
              </a:lnSpc>
              <a:buFont typeface="+mj-lt"/>
              <a:buAutoNum type="arabicPeriod"/>
            </a:pPr>
            <a:r>
              <a:rPr lang="en-US" sz="1050" dirty="0"/>
              <a:t>Authentication and Authorization: Assess user authentication and authorization features.</a:t>
            </a:r>
          </a:p>
          <a:p>
            <a:pPr marL="228600" indent="-228600" algn="just">
              <a:lnSpc>
                <a:spcPct val="150000"/>
              </a:lnSpc>
              <a:buFont typeface="+mj-lt"/>
              <a:buAutoNum type="arabicPeriod"/>
            </a:pPr>
            <a:r>
              <a:rPr lang="en-US" sz="1050" dirty="0"/>
              <a:t>Integration with OT Systems: Evaluate the ability to integrate access control systems with other OT devices.</a:t>
            </a:r>
          </a:p>
          <a:p>
            <a:pPr marL="228600" indent="-228600" algn="just">
              <a:lnSpc>
                <a:spcPct val="150000"/>
              </a:lnSpc>
              <a:buFont typeface="+mj-lt"/>
              <a:buAutoNum type="arabicPeriod"/>
            </a:pPr>
            <a:r>
              <a:rPr lang="en-US" sz="1050" dirty="0"/>
              <a:t>Physical Security: Check if the access control system includes physical security features, such as biometrics.</a:t>
            </a:r>
          </a:p>
        </p:txBody>
      </p:sp>
    </p:spTree>
    <p:extLst>
      <p:ext uri="{BB962C8B-B14F-4D97-AF65-F5344CB8AC3E}">
        <p14:creationId xmlns:p14="http://schemas.microsoft.com/office/powerpoint/2010/main" val="278541493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b="1" dirty="0"/>
              <a:t>VENDOR BASED ASSESSMENTS (3/3)</a:t>
            </a:r>
          </a:p>
        </p:txBody>
      </p:sp>
      <p:sp>
        <p:nvSpPr>
          <p:cNvPr id="4" name="TextBox 3"/>
          <p:cNvSpPr txBox="1"/>
          <p:nvPr/>
        </p:nvSpPr>
        <p:spPr>
          <a:xfrm>
            <a:off x="649770" y="1253451"/>
            <a:ext cx="8832897" cy="1030988"/>
          </a:xfrm>
          <a:prstGeom prst="rect">
            <a:avLst/>
          </a:prstGeom>
          <a:noFill/>
        </p:spPr>
        <p:txBody>
          <a:bodyPr wrap="square" rtlCol="0">
            <a:spAutoFit/>
          </a:bodyPr>
          <a:lstStyle/>
          <a:p>
            <a:pPr algn="just">
              <a:lnSpc>
                <a:spcPct val="150000"/>
              </a:lnSpc>
            </a:pPr>
            <a:r>
              <a:rPr lang="en-US" sz="1050" b="1" dirty="0"/>
              <a:t>Physical Security System Vendors:</a:t>
            </a:r>
          </a:p>
          <a:p>
            <a:pPr marL="228600" indent="-228600" algn="just">
              <a:lnSpc>
                <a:spcPct val="150000"/>
              </a:lnSpc>
              <a:buFont typeface="+mj-lt"/>
              <a:buAutoNum type="arabicPeriod"/>
            </a:pPr>
            <a:r>
              <a:rPr lang="en-US" sz="1050" dirty="0"/>
              <a:t>Camera and Sensor Security: Assess the security of cameras and sensors in the system.</a:t>
            </a:r>
          </a:p>
          <a:p>
            <a:pPr marL="228600" indent="-228600" algn="just">
              <a:lnSpc>
                <a:spcPct val="150000"/>
              </a:lnSpc>
              <a:buFont typeface="+mj-lt"/>
              <a:buAutoNum type="arabicPeriod"/>
            </a:pPr>
            <a:r>
              <a:rPr lang="en-US" sz="1050" dirty="0"/>
              <a:t>Data Encryption: Ensure that video and sensor data is encrypted in transit and at rest.</a:t>
            </a:r>
          </a:p>
          <a:p>
            <a:pPr marL="228600" indent="-228600" algn="just">
              <a:lnSpc>
                <a:spcPct val="150000"/>
              </a:lnSpc>
              <a:buFont typeface="+mj-lt"/>
              <a:buAutoNum type="arabicPeriod"/>
            </a:pPr>
            <a:r>
              <a:rPr lang="en-US" sz="1050" dirty="0"/>
              <a:t>Integration with Other Security Systems: Evaluate how the physical security system integrates with other OT security systems.</a:t>
            </a:r>
          </a:p>
        </p:txBody>
      </p:sp>
    </p:spTree>
    <p:extLst>
      <p:ext uri="{BB962C8B-B14F-4D97-AF65-F5344CB8AC3E}">
        <p14:creationId xmlns:p14="http://schemas.microsoft.com/office/powerpoint/2010/main" val="49190303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b="1" dirty="0"/>
              <a:t>OT CYBERSECURITY REVIEW</a:t>
            </a:r>
          </a:p>
        </p:txBody>
      </p:sp>
      <p:sp>
        <p:nvSpPr>
          <p:cNvPr id="4" name="TextBox 3"/>
          <p:cNvSpPr txBox="1"/>
          <p:nvPr/>
        </p:nvSpPr>
        <p:spPr>
          <a:xfrm>
            <a:off x="649770" y="1253451"/>
            <a:ext cx="8832897" cy="4666662"/>
          </a:xfrm>
          <a:prstGeom prst="rect">
            <a:avLst/>
          </a:prstGeom>
          <a:noFill/>
        </p:spPr>
        <p:txBody>
          <a:bodyPr wrap="square" rtlCol="0">
            <a:spAutoFit/>
          </a:bodyPr>
          <a:lstStyle/>
          <a:p>
            <a:pPr algn="just">
              <a:lnSpc>
                <a:spcPct val="150000"/>
              </a:lnSpc>
            </a:pPr>
            <a:r>
              <a:rPr lang="en-US" sz="1050" dirty="0"/>
              <a:t>Virtual security has adapted an international approach for conducting an OT (Operational Technology) cybersecurity review is a comprehensive process that should be well-structured. The sequence of assessment can vary depending on the specific goals and the maturity of the organization's OT cybersecurity program. Here's a suggested sequence for conducting such a review:</a:t>
            </a:r>
          </a:p>
          <a:p>
            <a:pPr algn="just">
              <a:lnSpc>
                <a:spcPct val="150000"/>
              </a:lnSpc>
            </a:pPr>
            <a:endParaRPr lang="en-US" sz="1050" dirty="0"/>
          </a:p>
          <a:p>
            <a:pPr algn="just">
              <a:lnSpc>
                <a:spcPct val="150000"/>
              </a:lnSpc>
            </a:pPr>
            <a:r>
              <a:rPr lang="en-US" sz="1050" b="1" dirty="0"/>
              <a:t>Scope Definition:</a:t>
            </a:r>
          </a:p>
          <a:p>
            <a:pPr marL="228600" indent="-228600" algn="just">
              <a:lnSpc>
                <a:spcPct val="150000"/>
              </a:lnSpc>
              <a:buFont typeface="+mj-lt"/>
              <a:buAutoNum type="arabicPeriod"/>
            </a:pPr>
            <a:r>
              <a:rPr lang="en-US" sz="1050" dirty="0"/>
              <a:t>Define the scope of the review, including the OT systems, assets, and networks to be assessed.</a:t>
            </a:r>
          </a:p>
          <a:p>
            <a:pPr marL="228600" indent="-228600" algn="just">
              <a:lnSpc>
                <a:spcPct val="150000"/>
              </a:lnSpc>
              <a:buFont typeface="+mj-lt"/>
              <a:buAutoNum type="arabicPeriod"/>
            </a:pPr>
            <a:r>
              <a:rPr lang="en-US" sz="1050" dirty="0"/>
              <a:t>Identify the goals and objectives of the assessment.</a:t>
            </a:r>
          </a:p>
          <a:p>
            <a:pPr algn="just">
              <a:lnSpc>
                <a:spcPct val="150000"/>
              </a:lnSpc>
            </a:pPr>
            <a:r>
              <a:rPr lang="en-US" sz="1050" b="1" dirty="0"/>
              <a:t>Criticality Assessment:</a:t>
            </a:r>
          </a:p>
          <a:p>
            <a:pPr marL="228600" indent="-228600" algn="just">
              <a:lnSpc>
                <a:spcPct val="150000"/>
              </a:lnSpc>
              <a:buFont typeface="+mj-lt"/>
              <a:buAutoNum type="arabicPeriod"/>
            </a:pPr>
            <a:r>
              <a:rPr lang="en-US" sz="1050" dirty="0"/>
              <a:t>Determine the criticality of the OT assets and systems. This includes assessing the impact on safety, production, and business operations if these assets were compromised.</a:t>
            </a:r>
            <a:endParaRPr lang="en-US" sz="1050" b="1" dirty="0"/>
          </a:p>
          <a:p>
            <a:pPr algn="just">
              <a:lnSpc>
                <a:spcPct val="150000"/>
              </a:lnSpc>
            </a:pPr>
            <a:r>
              <a:rPr lang="en-US" sz="1050" b="1" dirty="0"/>
              <a:t>Impact Assessment and Impact Matrix:</a:t>
            </a:r>
          </a:p>
          <a:p>
            <a:pPr marL="228600" indent="-228600" algn="just">
              <a:lnSpc>
                <a:spcPct val="150000"/>
              </a:lnSpc>
              <a:buFont typeface="+mj-lt"/>
              <a:buAutoNum type="arabicPeriod"/>
            </a:pPr>
            <a:r>
              <a:rPr lang="en-US" sz="1050" dirty="0"/>
              <a:t>Assess the potential impacts of security incidents on the OT environment.</a:t>
            </a:r>
          </a:p>
          <a:p>
            <a:pPr marL="228600" indent="-228600" algn="just">
              <a:lnSpc>
                <a:spcPct val="150000"/>
              </a:lnSpc>
              <a:buFont typeface="+mj-lt"/>
              <a:buAutoNum type="arabicPeriod"/>
            </a:pPr>
            <a:r>
              <a:rPr lang="en-US" sz="1050" dirty="0"/>
              <a:t>Create an impact matrix to categorize the severity and consequences of various incidents.</a:t>
            </a:r>
          </a:p>
          <a:p>
            <a:pPr algn="just">
              <a:lnSpc>
                <a:spcPct val="150000"/>
              </a:lnSpc>
            </a:pPr>
            <a:r>
              <a:rPr lang="en-US" sz="1050" b="1" dirty="0"/>
              <a:t>RASIC Matrix (Responsibility Assignment):</a:t>
            </a:r>
          </a:p>
          <a:p>
            <a:pPr marL="228600" indent="-228600" algn="just">
              <a:lnSpc>
                <a:spcPct val="150000"/>
              </a:lnSpc>
              <a:buFont typeface="+mj-lt"/>
              <a:buAutoNum type="arabicPeriod"/>
            </a:pPr>
            <a:r>
              <a:rPr lang="en-US" sz="1050" dirty="0"/>
              <a:t>Define roles and responsibilities for individuals or teams involved in OT cybersecurity.</a:t>
            </a:r>
          </a:p>
          <a:p>
            <a:pPr marL="228600" indent="-228600" algn="just">
              <a:lnSpc>
                <a:spcPct val="150000"/>
              </a:lnSpc>
              <a:buFont typeface="+mj-lt"/>
              <a:buAutoNum type="arabicPeriod"/>
            </a:pPr>
            <a:r>
              <a:rPr lang="en-US" sz="1050" dirty="0"/>
              <a:t>Assign responsibilities for risk management, incident response, and other relevant areas.</a:t>
            </a:r>
          </a:p>
          <a:p>
            <a:pPr algn="just">
              <a:lnSpc>
                <a:spcPct val="150000"/>
              </a:lnSpc>
            </a:pPr>
            <a:r>
              <a:rPr lang="en-US" sz="1050" b="1" dirty="0"/>
              <a:t>Threat Assessment:</a:t>
            </a:r>
          </a:p>
          <a:p>
            <a:pPr marL="228600" indent="-228600" algn="just">
              <a:lnSpc>
                <a:spcPct val="150000"/>
              </a:lnSpc>
              <a:buFont typeface="+mj-lt"/>
              <a:buAutoNum type="arabicPeriod"/>
            </a:pPr>
            <a:r>
              <a:rPr lang="en-US" sz="1050" dirty="0"/>
              <a:t>Identify and assess potential threats to the OT environment. This can include both internal and external threats.</a:t>
            </a:r>
          </a:p>
          <a:p>
            <a:pPr marL="228600" indent="-228600" algn="just">
              <a:lnSpc>
                <a:spcPct val="150000"/>
              </a:lnSpc>
              <a:buFont typeface="+mj-lt"/>
              <a:buAutoNum type="arabicPeriod"/>
            </a:pPr>
            <a:r>
              <a:rPr lang="en-US" sz="1050" dirty="0"/>
              <a:t>Analyze threat actors and their motivations.</a:t>
            </a:r>
          </a:p>
        </p:txBody>
      </p:sp>
    </p:spTree>
    <p:extLst>
      <p:ext uri="{BB962C8B-B14F-4D97-AF65-F5344CB8AC3E}">
        <p14:creationId xmlns:p14="http://schemas.microsoft.com/office/powerpoint/2010/main" val="333223280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b="1" dirty="0"/>
              <a:t>OT CYBERSECURITY REVIEW</a:t>
            </a:r>
          </a:p>
        </p:txBody>
      </p:sp>
      <p:sp>
        <p:nvSpPr>
          <p:cNvPr id="4" name="TextBox 3"/>
          <p:cNvSpPr txBox="1"/>
          <p:nvPr/>
        </p:nvSpPr>
        <p:spPr>
          <a:xfrm>
            <a:off x="649770" y="1253451"/>
            <a:ext cx="8832897" cy="5393784"/>
          </a:xfrm>
          <a:prstGeom prst="rect">
            <a:avLst/>
          </a:prstGeom>
          <a:noFill/>
        </p:spPr>
        <p:txBody>
          <a:bodyPr wrap="square" rtlCol="0">
            <a:spAutoFit/>
          </a:bodyPr>
          <a:lstStyle/>
          <a:p>
            <a:pPr algn="just">
              <a:lnSpc>
                <a:spcPct val="150000"/>
              </a:lnSpc>
            </a:pPr>
            <a:r>
              <a:rPr lang="en-US" sz="1050" dirty="0"/>
              <a:t>Virtual security has adapted an international approach for conducting an OT (Operational Technology) cybersecurity review is a comprehensive process that should be well-structured. The sequence of assessment can vary depending on the specific goals and the maturity of the organization's OT cybersecurity program. In order to conduct a comprehensive GAP assessment virtual security follows the below sequences wise assessment for conducting such a detailed review of OT systems:</a:t>
            </a:r>
          </a:p>
          <a:p>
            <a:pPr algn="just">
              <a:lnSpc>
                <a:spcPct val="150000"/>
              </a:lnSpc>
            </a:pPr>
            <a:endParaRPr lang="en-US" sz="1050" dirty="0"/>
          </a:p>
          <a:p>
            <a:pPr algn="just">
              <a:lnSpc>
                <a:spcPct val="150000"/>
              </a:lnSpc>
            </a:pPr>
            <a:r>
              <a:rPr lang="en-US" sz="1050" b="1" dirty="0"/>
              <a:t>Risk Assessment and Risk Matrix:</a:t>
            </a:r>
          </a:p>
          <a:p>
            <a:pPr marL="228600" indent="-228600" algn="just">
              <a:lnSpc>
                <a:spcPct val="150000"/>
              </a:lnSpc>
              <a:buFont typeface="+mj-lt"/>
              <a:buAutoNum type="arabicPeriod"/>
            </a:pPr>
            <a:r>
              <a:rPr lang="en-US" sz="1050" dirty="0"/>
              <a:t>Evaluate the risks associated with identified threats.</a:t>
            </a:r>
          </a:p>
          <a:p>
            <a:pPr marL="228600" indent="-228600" algn="just">
              <a:lnSpc>
                <a:spcPct val="150000"/>
              </a:lnSpc>
              <a:buFont typeface="+mj-lt"/>
              <a:buAutoNum type="arabicPeriod"/>
            </a:pPr>
            <a:r>
              <a:rPr lang="en-US" sz="1050" dirty="0"/>
              <a:t>Create a risk matrix that categorizes and prioritizes risks based on likelihood and impact.</a:t>
            </a:r>
          </a:p>
          <a:p>
            <a:pPr algn="just">
              <a:lnSpc>
                <a:spcPct val="150000"/>
              </a:lnSpc>
            </a:pPr>
            <a:r>
              <a:rPr lang="en-US" sz="1050" b="1" dirty="0"/>
              <a:t>Vulnerability Assessment:</a:t>
            </a:r>
            <a:endParaRPr lang="en-US" sz="1050" dirty="0"/>
          </a:p>
          <a:p>
            <a:pPr marL="228600" indent="-228600" algn="just">
              <a:lnSpc>
                <a:spcPct val="150000"/>
              </a:lnSpc>
              <a:buFont typeface="+mj-lt"/>
              <a:buAutoNum type="arabicPeriod"/>
            </a:pPr>
            <a:r>
              <a:rPr lang="en-US" sz="1050" dirty="0"/>
              <a:t>Identify vulnerabilities within the OT systems, devices, and networks.</a:t>
            </a:r>
          </a:p>
          <a:p>
            <a:pPr marL="228600" indent="-228600" algn="just">
              <a:lnSpc>
                <a:spcPct val="150000"/>
              </a:lnSpc>
              <a:buFont typeface="+mj-lt"/>
              <a:buAutoNum type="arabicPeriod"/>
            </a:pPr>
            <a:r>
              <a:rPr lang="en-US" sz="1050" dirty="0"/>
              <a:t>Evaluate the effectiveness of existing security controls and safeguards</a:t>
            </a:r>
            <a:r>
              <a:rPr lang="en-US" sz="1050" b="1" dirty="0"/>
              <a:t>.</a:t>
            </a:r>
          </a:p>
          <a:p>
            <a:pPr algn="just">
              <a:lnSpc>
                <a:spcPct val="150000"/>
              </a:lnSpc>
            </a:pPr>
            <a:r>
              <a:rPr lang="en-US" sz="1050" b="1" dirty="0"/>
              <a:t>Foundational Requirements Assessment:</a:t>
            </a:r>
          </a:p>
          <a:p>
            <a:pPr marL="228600" indent="-228600" algn="just">
              <a:lnSpc>
                <a:spcPct val="150000"/>
              </a:lnSpc>
              <a:buFont typeface="+mj-lt"/>
              <a:buAutoNum type="arabicPeriod"/>
            </a:pPr>
            <a:r>
              <a:rPr lang="en-US" sz="1050" dirty="0"/>
              <a:t>Assess the organization's compliance with foundational security requirements and standards, such as NIST Cybersecurity Framework, ISA/IEC 62443, NERC CIP, or industry-specific standards.</a:t>
            </a:r>
          </a:p>
          <a:p>
            <a:pPr algn="just">
              <a:lnSpc>
                <a:spcPct val="150000"/>
              </a:lnSpc>
            </a:pPr>
            <a:r>
              <a:rPr lang="en-US" sz="1050" b="1" dirty="0"/>
              <a:t>Gap Analysis:</a:t>
            </a:r>
          </a:p>
          <a:p>
            <a:pPr marL="228600" indent="-228600" algn="just">
              <a:lnSpc>
                <a:spcPct val="150000"/>
              </a:lnSpc>
              <a:buFont typeface="+mj-lt"/>
              <a:buAutoNum type="arabicPeriod"/>
            </a:pPr>
            <a:r>
              <a:rPr lang="en-US" sz="1050" dirty="0"/>
              <a:t>Identify the gaps between the current state of OT security and best practices or compliance requirements.</a:t>
            </a:r>
          </a:p>
          <a:p>
            <a:pPr marL="228600" indent="-228600" algn="just">
              <a:lnSpc>
                <a:spcPct val="150000"/>
              </a:lnSpc>
              <a:buFont typeface="+mj-lt"/>
              <a:buAutoNum type="arabicPeriod"/>
            </a:pPr>
            <a:r>
              <a:rPr lang="en-US" sz="1050" dirty="0"/>
              <a:t>Prioritize the gaps based on their potential impact.</a:t>
            </a:r>
          </a:p>
          <a:p>
            <a:pPr algn="just">
              <a:lnSpc>
                <a:spcPct val="150000"/>
              </a:lnSpc>
            </a:pPr>
            <a:r>
              <a:rPr lang="en-US" sz="1050" b="1" dirty="0"/>
              <a:t>Security Controls and Countermeasures:</a:t>
            </a:r>
          </a:p>
          <a:p>
            <a:pPr marL="228600" indent="-228600" algn="just">
              <a:lnSpc>
                <a:spcPct val="150000"/>
              </a:lnSpc>
              <a:buFont typeface="+mj-lt"/>
              <a:buAutoNum type="arabicPeriod"/>
            </a:pPr>
            <a:r>
              <a:rPr lang="en-US" sz="1050" dirty="0"/>
              <a:t>Develop and recommend security controls and countermeasures to address identified risks and vulnerabilities.</a:t>
            </a:r>
          </a:p>
          <a:p>
            <a:pPr algn="just">
              <a:lnSpc>
                <a:spcPct val="150000"/>
              </a:lnSpc>
            </a:pPr>
            <a:r>
              <a:rPr lang="en-US" sz="1050" b="1" dirty="0"/>
              <a:t>Resilience and Recovery Planning:</a:t>
            </a:r>
          </a:p>
          <a:p>
            <a:pPr marL="228600" indent="-228600" algn="just">
              <a:lnSpc>
                <a:spcPct val="150000"/>
              </a:lnSpc>
              <a:buFont typeface="+mj-lt"/>
              <a:buAutoNum type="arabicPeriod"/>
            </a:pPr>
            <a:r>
              <a:rPr lang="en-US" sz="1050" dirty="0"/>
              <a:t>Develop or review incident response and recovery plans for OT environments.</a:t>
            </a:r>
          </a:p>
          <a:p>
            <a:pPr marL="228600" indent="-228600" algn="just">
              <a:lnSpc>
                <a:spcPct val="150000"/>
              </a:lnSpc>
              <a:buFont typeface="+mj-lt"/>
              <a:buAutoNum type="arabicPeriod"/>
            </a:pPr>
            <a:r>
              <a:rPr lang="en-US" sz="1050" dirty="0"/>
              <a:t>Ensure the organization is prepared to respond to and recover from security incidents.</a:t>
            </a:r>
          </a:p>
        </p:txBody>
      </p:sp>
    </p:spTree>
    <p:extLst>
      <p:ext uri="{BB962C8B-B14F-4D97-AF65-F5344CB8AC3E}">
        <p14:creationId xmlns:p14="http://schemas.microsoft.com/office/powerpoint/2010/main" val="292903846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b="1" dirty="0"/>
              <a:t>OT CYBERSECURITY REVIEW</a:t>
            </a:r>
          </a:p>
        </p:txBody>
      </p:sp>
      <p:sp>
        <p:nvSpPr>
          <p:cNvPr id="4" name="TextBox 3"/>
          <p:cNvSpPr txBox="1"/>
          <p:nvPr/>
        </p:nvSpPr>
        <p:spPr>
          <a:xfrm>
            <a:off x="649770" y="1253451"/>
            <a:ext cx="8832897" cy="3697166"/>
          </a:xfrm>
          <a:prstGeom prst="rect">
            <a:avLst/>
          </a:prstGeom>
          <a:noFill/>
        </p:spPr>
        <p:txBody>
          <a:bodyPr wrap="square" rtlCol="0">
            <a:spAutoFit/>
          </a:bodyPr>
          <a:lstStyle/>
          <a:p>
            <a:pPr algn="just">
              <a:lnSpc>
                <a:spcPct val="150000"/>
              </a:lnSpc>
            </a:pPr>
            <a:r>
              <a:rPr lang="en-US" sz="1050" b="1" dirty="0"/>
              <a:t>Testing and Validation:</a:t>
            </a:r>
            <a:endParaRPr lang="en-US" sz="1050" dirty="0"/>
          </a:p>
          <a:p>
            <a:pPr marL="228600" indent="-228600" algn="just">
              <a:lnSpc>
                <a:spcPct val="150000"/>
              </a:lnSpc>
              <a:buFont typeface="+mj-lt"/>
              <a:buAutoNum type="arabicPeriod"/>
            </a:pPr>
            <a:r>
              <a:rPr lang="en-US" sz="1050" dirty="0"/>
              <a:t>Conduct penetration testing, vulnerability scanning, or security assessments to validate the effectiveness of security controls.</a:t>
            </a:r>
          </a:p>
          <a:p>
            <a:pPr algn="just">
              <a:lnSpc>
                <a:spcPct val="150000"/>
              </a:lnSpc>
            </a:pPr>
            <a:r>
              <a:rPr lang="en-US" sz="1050" b="1" dirty="0"/>
              <a:t>Documentation and Reporting:</a:t>
            </a:r>
          </a:p>
          <a:p>
            <a:pPr marL="228600" indent="-228600" algn="just">
              <a:lnSpc>
                <a:spcPct val="150000"/>
              </a:lnSpc>
              <a:buFont typeface="+mj-lt"/>
              <a:buAutoNum type="arabicPeriod"/>
            </a:pPr>
            <a:r>
              <a:rPr lang="en-US" sz="1050" dirty="0"/>
              <a:t>Compile all assessment findings, recommendations, and action plans into a comprehensive report.</a:t>
            </a:r>
          </a:p>
          <a:p>
            <a:pPr marL="228600" indent="-228600" algn="just">
              <a:lnSpc>
                <a:spcPct val="150000"/>
              </a:lnSpc>
              <a:buFont typeface="+mj-lt"/>
              <a:buAutoNum type="arabicPeriod"/>
            </a:pPr>
            <a:r>
              <a:rPr lang="en-US" sz="1050" dirty="0"/>
              <a:t>Provide executive summaries and detailed technical reports as needed.</a:t>
            </a:r>
          </a:p>
          <a:p>
            <a:pPr algn="just">
              <a:lnSpc>
                <a:spcPct val="150000"/>
              </a:lnSpc>
            </a:pPr>
            <a:r>
              <a:rPr lang="en-US" sz="1050" b="1" dirty="0"/>
              <a:t>Action Plan and Remediation:</a:t>
            </a:r>
          </a:p>
          <a:p>
            <a:pPr marL="228600" indent="-228600" algn="just">
              <a:lnSpc>
                <a:spcPct val="150000"/>
              </a:lnSpc>
              <a:buFont typeface="+mj-lt"/>
              <a:buAutoNum type="arabicPeriod"/>
            </a:pPr>
            <a:r>
              <a:rPr lang="en-US" sz="1050" dirty="0"/>
              <a:t>Develop a prioritized action plan to address identified gaps and risks.</a:t>
            </a:r>
          </a:p>
          <a:p>
            <a:pPr marL="228600" indent="-228600" algn="just">
              <a:lnSpc>
                <a:spcPct val="150000"/>
              </a:lnSpc>
              <a:buFont typeface="+mj-lt"/>
              <a:buAutoNum type="arabicPeriod"/>
            </a:pPr>
            <a:r>
              <a:rPr lang="en-US" sz="1050" dirty="0"/>
              <a:t>Establish a timeline for implementing security improvements.</a:t>
            </a:r>
          </a:p>
          <a:p>
            <a:pPr algn="just">
              <a:lnSpc>
                <a:spcPct val="150000"/>
              </a:lnSpc>
            </a:pPr>
            <a:r>
              <a:rPr lang="en-US" sz="1050" b="1" dirty="0"/>
              <a:t>Continuous Monitoring:</a:t>
            </a:r>
            <a:endParaRPr lang="en-US" sz="1050" dirty="0"/>
          </a:p>
          <a:p>
            <a:pPr marL="228600" indent="-228600" algn="just">
              <a:lnSpc>
                <a:spcPct val="150000"/>
              </a:lnSpc>
              <a:buFont typeface="+mj-lt"/>
              <a:buAutoNum type="arabicPeriod"/>
            </a:pPr>
            <a:r>
              <a:rPr lang="en-US" sz="1050" dirty="0"/>
              <a:t>Implement continuous monitoring processes to ensure ongoing visibility into the security posture of the OT environment.</a:t>
            </a:r>
          </a:p>
          <a:p>
            <a:pPr algn="just">
              <a:lnSpc>
                <a:spcPct val="150000"/>
              </a:lnSpc>
            </a:pPr>
            <a:r>
              <a:rPr lang="en-US" sz="1050" b="1" dirty="0"/>
              <a:t>Review and Update:</a:t>
            </a:r>
          </a:p>
          <a:p>
            <a:pPr marL="228600" indent="-228600" algn="just">
              <a:lnSpc>
                <a:spcPct val="150000"/>
              </a:lnSpc>
              <a:buFont typeface="+mj-lt"/>
              <a:buAutoNum type="arabicPeriod"/>
            </a:pPr>
            <a:r>
              <a:rPr lang="en-US" sz="1050" dirty="0"/>
              <a:t>Review and update the cybersecurity program to adapt to changing threats and technologies.</a:t>
            </a:r>
          </a:p>
          <a:p>
            <a:pPr algn="just">
              <a:lnSpc>
                <a:spcPct val="150000"/>
              </a:lnSpc>
            </a:pPr>
            <a:r>
              <a:rPr lang="en-US" sz="1050" b="1" dirty="0"/>
              <a:t>Security Awareness and Training:</a:t>
            </a:r>
          </a:p>
          <a:p>
            <a:pPr marL="228600" indent="-228600" algn="just">
              <a:lnSpc>
                <a:spcPct val="150000"/>
              </a:lnSpc>
              <a:buFont typeface="+mj-lt"/>
              <a:buAutoNum type="arabicPeriod"/>
            </a:pPr>
            <a:r>
              <a:rPr lang="en-US" sz="1050" dirty="0"/>
              <a:t>Assess the awareness and training programs for OT staff.</a:t>
            </a:r>
          </a:p>
          <a:p>
            <a:pPr marL="228600" indent="-228600" algn="just">
              <a:lnSpc>
                <a:spcPct val="150000"/>
              </a:lnSpc>
              <a:buFont typeface="+mj-lt"/>
              <a:buAutoNum type="arabicPeriod"/>
            </a:pPr>
            <a:r>
              <a:rPr lang="en-US" sz="1050" dirty="0"/>
              <a:t>Ensure that employees are knowledgeable about cybersecurity best practices.</a:t>
            </a:r>
          </a:p>
        </p:txBody>
      </p:sp>
    </p:spTree>
    <p:extLst>
      <p:ext uri="{BB962C8B-B14F-4D97-AF65-F5344CB8AC3E}">
        <p14:creationId xmlns:p14="http://schemas.microsoft.com/office/powerpoint/2010/main" val="88395287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3421" y="2596960"/>
            <a:ext cx="8575270" cy="967123"/>
          </a:xfrm>
        </p:spPr>
        <p:txBody>
          <a:bodyPr/>
          <a:lstStyle/>
          <a:p>
            <a:r>
              <a:rPr lang="en-US" sz="4400" b="1" dirty="0">
                <a:solidFill>
                  <a:schemeClr val="tx1"/>
                </a:solidFill>
              </a:rPr>
              <a:t>Managed </a:t>
            </a:r>
            <a:r>
              <a:rPr lang="en-US" sz="4400" b="1" dirty="0" err="1">
                <a:solidFill>
                  <a:schemeClr val="tx1"/>
                </a:solidFill>
              </a:rPr>
              <a:t>soc</a:t>
            </a:r>
            <a:r>
              <a:rPr lang="en-US" sz="4400" b="1" dirty="0">
                <a:solidFill>
                  <a:schemeClr val="tx1"/>
                </a:solidFill>
              </a:rPr>
              <a:t> </a:t>
            </a:r>
            <a:br>
              <a:rPr lang="en-US" sz="4400" b="1" dirty="0">
                <a:solidFill>
                  <a:schemeClr val="tx1"/>
                </a:solidFill>
              </a:rPr>
            </a:br>
            <a:r>
              <a:rPr lang="en-US" sz="4400" b="1" dirty="0">
                <a:solidFill>
                  <a:schemeClr val="tx1"/>
                </a:solidFill>
              </a:rPr>
              <a:t>(Security operation center)</a:t>
            </a:r>
          </a:p>
        </p:txBody>
      </p:sp>
    </p:spTree>
    <p:extLst>
      <p:ext uri="{BB962C8B-B14F-4D97-AF65-F5344CB8AC3E}">
        <p14:creationId xmlns:p14="http://schemas.microsoft.com/office/powerpoint/2010/main" val="289951787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9770" y="0"/>
            <a:ext cx="9086512" cy="1524000"/>
          </a:xfrm>
        </p:spPr>
        <p:txBody>
          <a:bodyPr/>
          <a:lstStyle/>
          <a:p>
            <a:r>
              <a:rPr lang="en-US" b="1" dirty="0"/>
              <a:t>Managed </a:t>
            </a:r>
            <a:r>
              <a:rPr lang="en-US" b="1" dirty="0" err="1"/>
              <a:t>soc</a:t>
            </a:r>
            <a:r>
              <a:rPr lang="en-US" b="1" dirty="0"/>
              <a:t> security operation center</a:t>
            </a:r>
          </a:p>
        </p:txBody>
      </p:sp>
      <p:sp>
        <p:nvSpPr>
          <p:cNvPr id="3" name="Rectangle 2"/>
          <p:cNvSpPr/>
          <p:nvPr/>
        </p:nvSpPr>
        <p:spPr>
          <a:xfrm>
            <a:off x="732734" y="1280763"/>
            <a:ext cx="8848588" cy="830997"/>
          </a:xfrm>
          <a:prstGeom prst="rect">
            <a:avLst/>
          </a:prstGeom>
        </p:spPr>
        <p:txBody>
          <a:bodyPr wrap="square">
            <a:spAutoFit/>
          </a:bodyPr>
          <a:lstStyle/>
          <a:p>
            <a:pPr algn="just"/>
            <a:r>
              <a:rPr lang="en-US" sz="1200" dirty="0">
                <a:latin typeface="Century Gothic" panose="020B0502020202020204" pitchFamily="34" charset="0"/>
              </a:rPr>
              <a:t>Virtual security Managed SOC services provide client an ease have a visibility about the as of and latest threats appeared on the network, </a:t>
            </a:r>
            <a:r>
              <a:rPr lang="en-US" sz="1200" dirty="0"/>
              <a:t>With round the clock monitoring, we detect potential threats across your network, users and applications. Our security monitoring services include real-time alerting, event log monitoring, proactive hunting, compliance reporting and so forth.</a:t>
            </a:r>
            <a:endParaRPr lang="en-US" sz="1200" dirty="0">
              <a:latin typeface="Century Gothic" panose="020B0502020202020204" pitchFamily="34" charset="0"/>
            </a:endParaRPr>
          </a:p>
        </p:txBody>
      </p:sp>
      <p:sp>
        <p:nvSpPr>
          <p:cNvPr id="7" name="Rectangle 6"/>
          <p:cNvSpPr/>
          <p:nvPr/>
        </p:nvSpPr>
        <p:spPr>
          <a:xfrm>
            <a:off x="732733" y="2296426"/>
            <a:ext cx="8848589" cy="2262158"/>
          </a:xfrm>
          <a:prstGeom prst="rect">
            <a:avLst/>
          </a:prstGeom>
        </p:spPr>
        <p:txBody>
          <a:bodyPr wrap="square">
            <a:spAutoFit/>
          </a:bodyPr>
          <a:lstStyle/>
          <a:p>
            <a:pPr algn="just"/>
            <a:r>
              <a:rPr lang="en-US" sz="1200" b="1" dirty="0">
                <a:latin typeface="Century Gothic" panose="020B0502020202020204" pitchFamily="34" charset="0"/>
              </a:rPr>
              <a:t>Managed SOC Structure </a:t>
            </a:r>
          </a:p>
          <a:p>
            <a:pPr algn="just"/>
            <a:r>
              <a:rPr lang="en-US" sz="1200" dirty="0">
                <a:latin typeface="Century Gothic" panose="020B0502020202020204" pitchFamily="34" charset="0"/>
              </a:rPr>
              <a:t>Virtual Security offers detailed Managed SOC services to identify real-time attacks and threats detection. The assessment will specifically focused on the following area :</a:t>
            </a:r>
          </a:p>
          <a:p>
            <a:pPr marL="228600" lvl="0" indent="-228600" algn="just">
              <a:spcBef>
                <a:spcPts val="600"/>
              </a:spcBef>
              <a:spcAft>
                <a:spcPts val="600"/>
              </a:spcAft>
              <a:buFont typeface="+mj-lt"/>
              <a:buAutoNum type="arabicPeriod"/>
            </a:pPr>
            <a:r>
              <a:rPr lang="en-US" sz="1200" dirty="0">
                <a:latin typeface="Century Gothic" panose="020B0502020202020204" pitchFamily="34" charset="0"/>
              </a:rPr>
              <a:t>Identification and terminate real-time attacks;</a:t>
            </a:r>
          </a:p>
          <a:p>
            <a:pPr marL="228600" lvl="0" indent="-228600" algn="just">
              <a:spcBef>
                <a:spcPts val="600"/>
              </a:spcBef>
              <a:spcAft>
                <a:spcPts val="600"/>
              </a:spcAft>
              <a:buFont typeface="+mj-lt"/>
              <a:buAutoNum type="arabicPeriod"/>
            </a:pPr>
            <a:r>
              <a:rPr lang="en-US" sz="1200" dirty="0">
                <a:latin typeface="Century Gothic" panose="020B0502020202020204" pitchFamily="34" charset="0"/>
              </a:rPr>
              <a:t>Real-time threat detection and alerts notification;</a:t>
            </a:r>
          </a:p>
          <a:p>
            <a:pPr marL="228600" lvl="0" indent="-228600" algn="just">
              <a:spcBef>
                <a:spcPts val="600"/>
              </a:spcBef>
              <a:spcAft>
                <a:spcPts val="600"/>
              </a:spcAft>
              <a:buFont typeface="+mj-lt"/>
              <a:buAutoNum type="arabicPeriod"/>
            </a:pPr>
            <a:r>
              <a:rPr lang="en-US" sz="1200" dirty="0">
                <a:latin typeface="Century Gothic" panose="020B0502020202020204" pitchFamily="34" charset="0"/>
              </a:rPr>
              <a:t>Rules tuning &amp; event correlation with different log sources;</a:t>
            </a:r>
          </a:p>
          <a:p>
            <a:pPr marL="228600" lvl="0" indent="-228600" algn="just">
              <a:spcBef>
                <a:spcPts val="600"/>
              </a:spcBef>
              <a:spcAft>
                <a:spcPts val="600"/>
              </a:spcAft>
              <a:buFont typeface="+mj-lt"/>
              <a:buAutoNum type="arabicPeriod"/>
            </a:pPr>
            <a:r>
              <a:rPr lang="en-US" sz="1200" dirty="0">
                <a:latin typeface="Century Gothic" panose="020B0502020202020204" pitchFamily="34" charset="0"/>
              </a:rPr>
              <a:t>24/7 or 8/5 monitoring options and analysis of alerts;</a:t>
            </a:r>
          </a:p>
          <a:p>
            <a:pPr marL="228600" lvl="0" indent="-228600" algn="just">
              <a:spcBef>
                <a:spcPts val="600"/>
              </a:spcBef>
              <a:spcAft>
                <a:spcPts val="600"/>
              </a:spcAft>
              <a:buFont typeface="+mj-lt"/>
              <a:buAutoNum type="arabicPeriod"/>
            </a:pPr>
            <a:r>
              <a:rPr lang="en-US" sz="1200" dirty="0">
                <a:latin typeface="Century Gothic" panose="020B0502020202020204" pitchFamily="34" charset="0"/>
              </a:rPr>
              <a:t>Helps in optimizing the solution and hands on support for high-priority incidents.</a:t>
            </a:r>
          </a:p>
        </p:txBody>
      </p:sp>
      <p:pic>
        <p:nvPicPr>
          <p:cNvPr id="4" name="Picture 3"/>
          <p:cNvPicPr>
            <a:picLocks noChangeAspect="1"/>
          </p:cNvPicPr>
          <p:nvPr/>
        </p:nvPicPr>
        <p:blipFill>
          <a:blip r:embed="rId2"/>
          <a:stretch>
            <a:fillRect/>
          </a:stretch>
        </p:blipFill>
        <p:spPr>
          <a:xfrm>
            <a:off x="1113696" y="5093634"/>
            <a:ext cx="1266825" cy="476250"/>
          </a:xfrm>
          <a:prstGeom prst="rect">
            <a:avLst/>
          </a:prstGeom>
        </p:spPr>
      </p:pic>
      <p:pic>
        <p:nvPicPr>
          <p:cNvPr id="5" name="Picture 4"/>
          <p:cNvPicPr>
            <a:picLocks noChangeAspect="1"/>
          </p:cNvPicPr>
          <p:nvPr/>
        </p:nvPicPr>
        <p:blipFill>
          <a:blip r:embed="rId3"/>
          <a:stretch>
            <a:fillRect/>
          </a:stretch>
        </p:blipFill>
        <p:spPr>
          <a:xfrm>
            <a:off x="2477086" y="5093634"/>
            <a:ext cx="1428750" cy="476250"/>
          </a:xfrm>
          <a:prstGeom prst="rect">
            <a:avLst/>
          </a:prstGeom>
        </p:spPr>
      </p:pic>
      <p:pic>
        <p:nvPicPr>
          <p:cNvPr id="6" name="Picture 5"/>
          <p:cNvPicPr>
            <a:picLocks noChangeAspect="1"/>
          </p:cNvPicPr>
          <p:nvPr/>
        </p:nvPicPr>
        <p:blipFill>
          <a:blip r:embed="rId4"/>
          <a:stretch>
            <a:fillRect/>
          </a:stretch>
        </p:blipFill>
        <p:spPr>
          <a:xfrm>
            <a:off x="4002401" y="5089692"/>
            <a:ext cx="1190625" cy="482636"/>
          </a:xfrm>
          <a:prstGeom prst="rect">
            <a:avLst/>
          </a:prstGeom>
        </p:spPr>
      </p:pic>
      <p:pic>
        <p:nvPicPr>
          <p:cNvPr id="8" name="Picture 7"/>
          <p:cNvPicPr>
            <a:picLocks noChangeAspect="1"/>
          </p:cNvPicPr>
          <p:nvPr/>
        </p:nvPicPr>
        <p:blipFill>
          <a:blip r:embed="rId5"/>
          <a:stretch>
            <a:fillRect/>
          </a:stretch>
        </p:blipFill>
        <p:spPr>
          <a:xfrm>
            <a:off x="5289591" y="5087040"/>
            <a:ext cx="1400175" cy="481554"/>
          </a:xfrm>
          <a:prstGeom prst="rect">
            <a:avLst/>
          </a:prstGeom>
        </p:spPr>
      </p:pic>
      <p:pic>
        <p:nvPicPr>
          <p:cNvPr id="9" name="Picture 8"/>
          <p:cNvPicPr>
            <a:picLocks noChangeAspect="1"/>
          </p:cNvPicPr>
          <p:nvPr/>
        </p:nvPicPr>
        <p:blipFill>
          <a:blip r:embed="rId6"/>
          <a:stretch>
            <a:fillRect/>
          </a:stretch>
        </p:blipFill>
        <p:spPr>
          <a:xfrm>
            <a:off x="6786331" y="5080654"/>
            <a:ext cx="1562100" cy="487940"/>
          </a:xfrm>
          <a:prstGeom prst="rect">
            <a:avLst/>
          </a:prstGeom>
        </p:spPr>
      </p:pic>
      <p:pic>
        <p:nvPicPr>
          <p:cNvPr id="10" name="Picture 9"/>
          <p:cNvPicPr>
            <a:picLocks noChangeAspect="1"/>
          </p:cNvPicPr>
          <p:nvPr/>
        </p:nvPicPr>
        <p:blipFill>
          <a:blip r:embed="rId7"/>
          <a:stretch>
            <a:fillRect/>
          </a:stretch>
        </p:blipFill>
        <p:spPr>
          <a:xfrm>
            <a:off x="1478694" y="5658748"/>
            <a:ext cx="1657350" cy="476250"/>
          </a:xfrm>
          <a:prstGeom prst="rect">
            <a:avLst/>
          </a:prstGeom>
        </p:spPr>
      </p:pic>
      <p:pic>
        <p:nvPicPr>
          <p:cNvPr id="11" name="Picture 10"/>
          <p:cNvPicPr>
            <a:picLocks noChangeAspect="1"/>
          </p:cNvPicPr>
          <p:nvPr/>
        </p:nvPicPr>
        <p:blipFill>
          <a:blip r:embed="rId8"/>
          <a:stretch>
            <a:fillRect/>
          </a:stretch>
        </p:blipFill>
        <p:spPr>
          <a:xfrm>
            <a:off x="3190549" y="5658748"/>
            <a:ext cx="1543050" cy="476250"/>
          </a:xfrm>
          <a:prstGeom prst="rect">
            <a:avLst/>
          </a:prstGeom>
        </p:spPr>
      </p:pic>
      <p:pic>
        <p:nvPicPr>
          <p:cNvPr id="12" name="Picture 11"/>
          <p:cNvPicPr>
            <a:picLocks noChangeAspect="1"/>
          </p:cNvPicPr>
          <p:nvPr/>
        </p:nvPicPr>
        <p:blipFill>
          <a:blip r:embed="rId9"/>
          <a:stretch>
            <a:fillRect/>
          </a:stretch>
        </p:blipFill>
        <p:spPr>
          <a:xfrm>
            <a:off x="4788104" y="5659484"/>
            <a:ext cx="1581150" cy="476250"/>
          </a:xfrm>
          <a:prstGeom prst="rect">
            <a:avLst/>
          </a:prstGeom>
        </p:spPr>
      </p:pic>
      <p:pic>
        <p:nvPicPr>
          <p:cNvPr id="14" name="Picture 13"/>
          <p:cNvPicPr>
            <a:picLocks noChangeAspect="1"/>
          </p:cNvPicPr>
          <p:nvPr/>
        </p:nvPicPr>
        <p:blipFill>
          <a:blip r:embed="rId10"/>
          <a:stretch>
            <a:fillRect/>
          </a:stretch>
        </p:blipFill>
        <p:spPr>
          <a:xfrm>
            <a:off x="6423759" y="5658748"/>
            <a:ext cx="1638300" cy="476250"/>
          </a:xfrm>
          <a:prstGeom prst="rect">
            <a:avLst/>
          </a:prstGeom>
        </p:spPr>
      </p:pic>
      <p:sp>
        <p:nvSpPr>
          <p:cNvPr id="15" name="Rectangle 14"/>
          <p:cNvSpPr/>
          <p:nvPr/>
        </p:nvSpPr>
        <p:spPr>
          <a:xfrm>
            <a:off x="732733" y="4715457"/>
            <a:ext cx="2704587" cy="276999"/>
          </a:xfrm>
          <a:prstGeom prst="rect">
            <a:avLst/>
          </a:prstGeom>
        </p:spPr>
        <p:txBody>
          <a:bodyPr wrap="none">
            <a:spAutoFit/>
          </a:bodyPr>
          <a:lstStyle/>
          <a:p>
            <a:pPr algn="just">
              <a:spcBef>
                <a:spcPts val="600"/>
              </a:spcBef>
              <a:spcAft>
                <a:spcPts val="600"/>
              </a:spcAft>
            </a:pPr>
            <a:r>
              <a:rPr lang="en-US" sz="1200" b="1" dirty="0">
                <a:latin typeface="Century Gothic" panose="020B0502020202020204" pitchFamily="34" charset="0"/>
              </a:rPr>
              <a:t>Expertise in Different Technologies</a:t>
            </a:r>
          </a:p>
        </p:txBody>
      </p:sp>
    </p:spTree>
    <p:extLst>
      <p:ext uri="{BB962C8B-B14F-4D97-AF65-F5344CB8AC3E}">
        <p14:creationId xmlns:p14="http://schemas.microsoft.com/office/powerpoint/2010/main" val="319581767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9770" y="0"/>
            <a:ext cx="9086512" cy="1524000"/>
          </a:xfrm>
        </p:spPr>
        <p:txBody>
          <a:bodyPr/>
          <a:lstStyle/>
          <a:p>
            <a:r>
              <a:rPr lang="en-US" b="1" dirty="0"/>
              <a:t>Managed </a:t>
            </a:r>
            <a:r>
              <a:rPr lang="en-US" b="1" dirty="0" err="1"/>
              <a:t>soc</a:t>
            </a:r>
            <a:r>
              <a:rPr lang="en-US" b="1" dirty="0"/>
              <a:t> - Approach</a:t>
            </a:r>
          </a:p>
        </p:txBody>
      </p:sp>
      <p:sp>
        <p:nvSpPr>
          <p:cNvPr id="3" name="Rectangle 2"/>
          <p:cNvSpPr/>
          <p:nvPr/>
        </p:nvSpPr>
        <p:spPr>
          <a:xfrm>
            <a:off x="732734" y="1280763"/>
            <a:ext cx="8848588" cy="830997"/>
          </a:xfrm>
          <a:prstGeom prst="rect">
            <a:avLst/>
          </a:prstGeom>
        </p:spPr>
        <p:txBody>
          <a:bodyPr wrap="square">
            <a:spAutoFit/>
          </a:bodyPr>
          <a:lstStyle/>
          <a:p>
            <a:pPr algn="just"/>
            <a:r>
              <a:rPr lang="en-US" sz="1200" dirty="0">
                <a:latin typeface="Century Gothic" panose="020B0502020202020204" pitchFamily="34" charset="0"/>
              </a:rPr>
              <a:t>Virtual security Managed SOC services provide client an ease have a visibility about the as of and latest threats appeared on the network, </a:t>
            </a:r>
            <a:r>
              <a:rPr lang="en-US" sz="1200" dirty="0"/>
              <a:t>With round the clock monitoring, we detect potential threats across your network, users and applications. Our security monitoring services include real-time alerting, event log monitoring, proactive hunting, compliance reporting and so forth.</a:t>
            </a:r>
            <a:endParaRPr lang="en-US" sz="1200" dirty="0">
              <a:latin typeface="Century Gothic" panose="020B0502020202020204" pitchFamily="34" charset="0"/>
            </a:endParaRPr>
          </a:p>
        </p:txBody>
      </p:sp>
      <p:sp>
        <p:nvSpPr>
          <p:cNvPr id="7" name="Rectangle 6"/>
          <p:cNvSpPr/>
          <p:nvPr/>
        </p:nvSpPr>
        <p:spPr>
          <a:xfrm>
            <a:off x="732733" y="2114745"/>
            <a:ext cx="8848589" cy="276999"/>
          </a:xfrm>
          <a:prstGeom prst="rect">
            <a:avLst/>
          </a:prstGeom>
        </p:spPr>
        <p:txBody>
          <a:bodyPr wrap="square">
            <a:spAutoFit/>
          </a:bodyPr>
          <a:lstStyle/>
          <a:p>
            <a:pPr algn="just"/>
            <a:r>
              <a:rPr lang="en-US" sz="1200" b="1" dirty="0">
                <a:latin typeface="Century Gothic" panose="020B0502020202020204" pitchFamily="34" charset="0"/>
              </a:rPr>
              <a:t>Managed SOC Team Structure</a:t>
            </a:r>
          </a:p>
        </p:txBody>
      </p:sp>
      <p:pic>
        <p:nvPicPr>
          <p:cNvPr id="2054" name="Picture 6" descr="Image result for user icon"/>
          <p:cNvPicPr>
            <a:picLocks noChangeAspect="1" noChangeArrowheads="1"/>
          </p:cNvPicPr>
          <p:nvPr/>
        </p:nvPicPr>
        <p:blipFill>
          <a:blip r:embed="rId2" cstate="print">
            <a:extLst>
              <a:ext uri="{BEBA8EAE-BF5A-486C-A8C5-ECC9F3942E4B}">
                <a14:imgProps xmlns:a14="http://schemas.microsoft.com/office/drawing/2010/main">
                  <a14:imgLayer r:embed="rId3">
                    <a14:imgEffect>
                      <a14:saturation sat="400000"/>
                    </a14:imgEffect>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838547" y="2442931"/>
            <a:ext cx="976745" cy="97674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p:cNvPicPr>
            <a:picLocks noChangeAspect="1"/>
          </p:cNvPicPr>
          <p:nvPr/>
        </p:nvPicPr>
        <p:blipFill>
          <a:blip r:embed="rId4" cstate="print"/>
          <a:stretch>
            <a:fillRect/>
          </a:stretch>
        </p:blipFill>
        <p:spPr>
          <a:xfrm>
            <a:off x="2301461" y="3980976"/>
            <a:ext cx="711901" cy="711901"/>
          </a:xfrm>
          <a:prstGeom prst="rect">
            <a:avLst/>
          </a:prstGeom>
        </p:spPr>
      </p:pic>
      <p:pic>
        <p:nvPicPr>
          <p:cNvPr id="18" name="Picture 17"/>
          <p:cNvPicPr>
            <a:picLocks noChangeAspect="1"/>
          </p:cNvPicPr>
          <p:nvPr/>
        </p:nvPicPr>
        <p:blipFill>
          <a:blip r:embed="rId5" cstate="print"/>
          <a:stretch>
            <a:fillRect/>
          </a:stretch>
        </p:blipFill>
        <p:spPr>
          <a:xfrm>
            <a:off x="944363" y="3980975"/>
            <a:ext cx="765114" cy="711901"/>
          </a:xfrm>
          <a:prstGeom prst="rect">
            <a:avLst/>
          </a:prstGeom>
        </p:spPr>
      </p:pic>
      <p:sp>
        <p:nvSpPr>
          <p:cNvPr id="22" name="Rectangle 21"/>
          <p:cNvSpPr/>
          <p:nvPr/>
        </p:nvSpPr>
        <p:spPr>
          <a:xfrm>
            <a:off x="1709476" y="2490877"/>
            <a:ext cx="7871846" cy="615553"/>
          </a:xfrm>
          <a:prstGeom prst="rect">
            <a:avLst/>
          </a:prstGeom>
        </p:spPr>
        <p:txBody>
          <a:bodyPr wrap="square">
            <a:spAutoFit/>
          </a:bodyPr>
          <a:lstStyle/>
          <a:p>
            <a:pPr algn="just"/>
            <a:r>
              <a:rPr lang="en-US" sz="1200" b="1" dirty="0">
                <a:latin typeface="Century Gothic" panose="020B0502020202020204" pitchFamily="34" charset="0"/>
              </a:rPr>
              <a:t>SOC Manager - </a:t>
            </a:r>
            <a:r>
              <a:rPr lang="en-US" sz="1100" dirty="0">
                <a:latin typeface="Century Gothic" panose="020B0502020202020204" pitchFamily="34" charset="0"/>
              </a:rPr>
              <a:t>Managing resources to include personnel, budget, team shifts, scheduling, trainings strategy to meet SLA’s, Meeting with client management, provide overall status of the SOC and communicate critical incidents to the management.</a:t>
            </a:r>
          </a:p>
        </p:txBody>
      </p:sp>
      <p:cxnSp>
        <p:nvCxnSpPr>
          <p:cNvPr id="20" name="Elbow Connector 19"/>
          <p:cNvCxnSpPr>
            <a:stCxn id="2054" idx="2"/>
            <a:endCxn id="34" idx="0"/>
          </p:cNvCxnSpPr>
          <p:nvPr/>
        </p:nvCxnSpPr>
        <p:spPr>
          <a:xfrm rot="16200000" flipH="1">
            <a:off x="1393960" y="3352636"/>
            <a:ext cx="464954" cy="599034"/>
          </a:xfrm>
          <a:prstGeom prst="bentConnector3">
            <a:avLst>
              <a:gd name="adj1" fmla="val 50000"/>
            </a:avLst>
          </a:prstGeom>
          <a:ln>
            <a:headEnd type="triangle"/>
            <a:tailEnd type="triangle"/>
          </a:ln>
        </p:spPr>
        <p:style>
          <a:lnRef idx="3">
            <a:schemeClr val="accent4"/>
          </a:lnRef>
          <a:fillRef idx="0">
            <a:schemeClr val="accent4"/>
          </a:fillRef>
          <a:effectRef idx="2">
            <a:schemeClr val="accent4"/>
          </a:effectRef>
          <a:fontRef idx="minor">
            <a:schemeClr val="tx1"/>
          </a:fontRef>
        </p:style>
      </p:cxnSp>
      <p:sp>
        <p:nvSpPr>
          <p:cNvPr id="28" name="Rectangle 27"/>
          <p:cNvSpPr/>
          <p:nvPr/>
        </p:nvSpPr>
        <p:spPr>
          <a:xfrm>
            <a:off x="3013362" y="3980975"/>
            <a:ext cx="6567960" cy="615553"/>
          </a:xfrm>
          <a:prstGeom prst="rect">
            <a:avLst/>
          </a:prstGeom>
        </p:spPr>
        <p:txBody>
          <a:bodyPr wrap="square">
            <a:spAutoFit/>
          </a:bodyPr>
          <a:lstStyle/>
          <a:p>
            <a:pPr algn="just"/>
            <a:r>
              <a:rPr lang="en-US" sz="1200" b="1" dirty="0">
                <a:latin typeface="Century Gothic" panose="020B0502020202020204" pitchFamily="34" charset="0"/>
              </a:rPr>
              <a:t>Tier 2- </a:t>
            </a:r>
            <a:r>
              <a:rPr lang="en-US" sz="1100" dirty="0">
                <a:latin typeface="Century Gothic" panose="020B0502020202020204" pitchFamily="34" charset="0"/>
              </a:rPr>
              <a:t>Perform deep dive incident analysis correlating data from various sources; determines </a:t>
            </a:r>
          </a:p>
          <a:p>
            <a:pPr algn="just"/>
            <a:r>
              <a:rPr lang="en-US" sz="1100" dirty="0">
                <a:latin typeface="Century Gothic" panose="020B0502020202020204" pitchFamily="34" charset="0"/>
              </a:rPr>
              <a:t>If a critical system or data set has been impacted; advises on  remediation; provide support for few new analytic methods for detecting threats.</a:t>
            </a:r>
          </a:p>
        </p:txBody>
      </p:sp>
      <p:sp>
        <p:nvSpPr>
          <p:cNvPr id="29" name="Rectangle 28"/>
          <p:cNvSpPr/>
          <p:nvPr/>
        </p:nvSpPr>
        <p:spPr>
          <a:xfrm>
            <a:off x="3013362" y="5090355"/>
            <a:ext cx="6567960" cy="615553"/>
          </a:xfrm>
          <a:prstGeom prst="rect">
            <a:avLst/>
          </a:prstGeom>
        </p:spPr>
        <p:txBody>
          <a:bodyPr wrap="square">
            <a:spAutoFit/>
          </a:bodyPr>
          <a:lstStyle/>
          <a:p>
            <a:pPr algn="just"/>
            <a:r>
              <a:rPr lang="en-US" sz="1200" b="1" dirty="0">
                <a:latin typeface="Century Gothic" panose="020B0502020202020204" pitchFamily="34" charset="0"/>
              </a:rPr>
              <a:t>Tier 1- </a:t>
            </a:r>
            <a:r>
              <a:rPr lang="en-US" sz="1100" dirty="0">
                <a:latin typeface="Century Gothic" panose="020B0502020202020204" pitchFamily="34" charset="0"/>
              </a:rPr>
              <a:t>Perform deep dive continuously monitors alert queue; triages security alerts; monitors health of security sensors and points; collect data and context necessary to initiate tiger 2 work.  </a:t>
            </a:r>
          </a:p>
        </p:txBody>
      </p:sp>
      <p:pic>
        <p:nvPicPr>
          <p:cNvPr id="36" name="Picture 35"/>
          <p:cNvPicPr>
            <a:picLocks noChangeAspect="1"/>
          </p:cNvPicPr>
          <p:nvPr/>
        </p:nvPicPr>
        <p:blipFill>
          <a:blip r:embed="rId4" cstate="print">
            <a:grayscl/>
          </a:blip>
          <a:stretch>
            <a:fillRect/>
          </a:stretch>
        </p:blipFill>
        <p:spPr>
          <a:xfrm flipH="1">
            <a:off x="2301460" y="5090353"/>
            <a:ext cx="711901" cy="711901"/>
          </a:xfrm>
          <a:prstGeom prst="rect">
            <a:avLst/>
          </a:prstGeom>
        </p:spPr>
      </p:pic>
      <p:pic>
        <p:nvPicPr>
          <p:cNvPr id="37" name="Picture 36"/>
          <p:cNvPicPr>
            <a:picLocks noChangeAspect="1"/>
          </p:cNvPicPr>
          <p:nvPr/>
        </p:nvPicPr>
        <p:blipFill>
          <a:blip r:embed="rId5" cstate="print">
            <a:grayscl/>
          </a:blip>
          <a:stretch>
            <a:fillRect/>
          </a:stretch>
        </p:blipFill>
        <p:spPr>
          <a:xfrm flipH="1">
            <a:off x="944363" y="5090352"/>
            <a:ext cx="765113" cy="711901"/>
          </a:xfrm>
          <a:prstGeom prst="rect">
            <a:avLst/>
          </a:prstGeom>
        </p:spPr>
      </p:pic>
      <p:cxnSp>
        <p:nvCxnSpPr>
          <p:cNvPr id="38" name="Elbow Connector 37"/>
          <p:cNvCxnSpPr/>
          <p:nvPr/>
        </p:nvCxnSpPr>
        <p:spPr>
          <a:xfrm rot="5400000">
            <a:off x="1858711" y="4891615"/>
            <a:ext cx="397475" cy="1"/>
          </a:xfrm>
          <a:prstGeom prst="bentConnector3">
            <a:avLst>
              <a:gd name="adj1" fmla="val 50000"/>
            </a:avLst>
          </a:prstGeom>
          <a:ln>
            <a:headEnd type="triangle"/>
            <a:tailEnd type="triangle"/>
          </a:ln>
        </p:spPr>
        <p:style>
          <a:lnRef idx="3">
            <a:schemeClr val="accent4"/>
          </a:lnRef>
          <a:fillRef idx="0">
            <a:schemeClr val="accent4"/>
          </a:fillRef>
          <a:effectRef idx="2">
            <a:schemeClr val="accent4"/>
          </a:effectRef>
          <a:fontRef idx="minor">
            <a:schemeClr val="tx1"/>
          </a:fontRef>
        </p:style>
      </p:cxnSp>
      <p:sp>
        <p:nvSpPr>
          <p:cNvPr id="34" name="Rectangle 33"/>
          <p:cNvSpPr/>
          <p:nvPr/>
        </p:nvSpPr>
        <p:spPr>
          <a:xfrm>
            <a:off x="838547" y="3884630"/>
            <a:ext cx="2174814" cy="808246"/>
          </a:xfrm>
          <a:prstGeom prst="rect">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p:cNvSpPr/>
          <p:nvPr/>
        </p:nvSpPr>
        <p:spPr>
          <a:xfrm>
            <a:off x="900137" y="5090352"/>
            <a:ext cx="2174814" cy="808246"/>
          </a:xfrm>
          <a:prstGeom prst="rect">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9983457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3421" y="2596960"/>
            <a:ext cx="6559434" cy="967123"/>
          </a:xfrm>
        </p:spPr>
        <p:txBody>
          <a:bodyPr/>
          <a:lstStyle/>
          <a:p>
            <a:r>
              <a:rPr lang="en-US" sz="4400" b="1" dirty="0">
                <a:solidFill>
                  <a:schemeClr val="tx1"/>
                </a:solidFill>
              </a:rPr>
              <a:t>Business Continuity &amp; Disaster Recovery</a:t>
            </a:r>
          </a:p>
        </p:txBody>
      </p:sp>
    </p:spTree>
    <p:extLst>
      <p:ext uri="{BB962C8B-B14F-4D97-AF65-F5344CB8AC3E}">
        <p14:creationId xmlns:p14="http://schemas.microsoft.com/office/powerpoint/2010/main" val="203934422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9770" y="0"/>
            <a:ext cx="9086512" cy="1524000"/>
          </a:xfrm>
        </p:spPr>
        <p:txBody>
          <a:bodyPr/>
          <a:lstStyle/>
          <a:p>
            <a:r>
              <a:rPr lang="en-US" b="1" dirty="0"/>
              <a:t>Business Continuity &amp; Disaster Recovery</a:t>
            </a:r>
          </a:p>
        </p:txBody>
      </p:sp>
      <p:sp>
        <p:nvSpPr>
          <p:cNvPr id="3" name="Rectangle 2"/>
          <p:cNvSpPr/>
          <p:nvPr/>
        </p:nvSpPr>
        <p:spPr>
          <a:xfrm>
            <a:off x="732734" y="1280763"/>
            <a:ext cx="8848588" cy="1015663"/>
          </a:xfrm>
          <a:prstGeom prst="rect">
            <a:avLst/>
          </a:prstGeom>
        </p:spPr>
        <p:txBody>
          <a:bodyPr wrap="square">
            <a:spAutoFit/>
          </a:bodyPr>
          <a:lstStyle/>
          <a:p>
            <a:r>
              <a:rPr lang="en-US" sz="1200" dirty="0">
                <a:latin typeface="Century Gothic" panose="020B0502020202020204" pitchFamily="34" charset="0"/>
              </a:rPr>
              <a:t>Business continuity is all about planning &amp; ensuring that all your critical business functions should be available to your customers, suppliers, regulators, and other entities even during emergencies, crisis and disaster situations. It refers to those activities performed daily to maintain service, consistency, and recoverability of your business.</a:t>
            </a:r>
          </a:p>
          <a:p>
            <a:r>
              <a:rPr lang="en-US" sz="1200" dirty="0">
                <a:latin typeface="Century Gothic" panose="020B0502020202020204" pitchFamily="34" charset="0"/>
              </a:rPr>
              <a:t>Virtual Security helps organizations to establish, implement, maintain and monitor business continuity with its following services:</a:t>
            </a:r>
          </a:p>
        </p:txBody>
      </p:sp>
      <p:sp>
        <p:nvSpPr>
          <p:cNvPr id="7" name="Rectangle 6"/>
          <p:cNvSpPr/>
          <p:nvPr/>
        </p:nvSpPr>
        <p:spPr>
          <a:xfrm>
            <a:off x="732733" y="2296426"/>
            <a:ext cx="8848589" cy="3400931"/>
          </a:xfrm>
          <a:prstGeom prst="rect">
            <a:avLst/>
          </a:prstGeom>
        </p:spPr>
        <p:txBody>
          <a:bodyPr wrap="square">
            <a:spAutoFit/>
          </a:bodyPr>
          <a:lstStyle/>
          <a:p>
            <a:pPr algn="just"/>
            <a:r>
              <a:rPr lang="en-US" sz="1200" b="1" dirty="0">
                <a:latin typeface="Century Gothic" panose="020B0502020202020204" pitchFamily="34" charset="0"/>
              </a:rPr>
              <a:t>Business Impact Assessment (BIA)</a:t>
            </a:r>
          </a:p>
          <a:p>
            <a:pPr algn="just"/>
            <a:r>
              <a:rPr lang="en-US" sz="1200" dirty="0">
                <a:latin typeface="Century Gothic" panose="020B0502020202020204" pitchFamily="34" charset="0"/>
              </a:rPr>
              <a:t>Business Impact Assessment (or Business Impact Analysis) is an essential part of the business continuity planning process that helps a business to understand its financial and operational exposures in the event of an interruption. BIA identifies mission-critical areas and processes that are critical for the survival of business. BIA raises senior management’s awareness of undesirable consequences and potential operational risk, which helps to justify the need for a business continuity plan.</a:t>
            </a:r>
          </a:p>
          <a:p>
            <a:pPr algn="just"/>
            <a:r>
              <a:rPr lang="en-US" sz="1200" dirty="0">
                <a:latin typeface="Century Gothic" panose="020B0502020202020204" pitchFamily="34" charset="0"/>
              </a:rPr>
              <a:t>Virtual Security offers detailed Business Impact Assessment (BIA) services to identify mission-critical processes of your business. The assessment will specifically focused on the following area :</a:t>
            </a:r>
          </a:p>
          <a:p>
            <a:pPr algn="just"/>
            <a:endParaRPr lang="en-US" sz="1200" dirty="0">
              <a:latin typeface="Century Gothic" panose="020B0502020202020204" pitchFamily="34" charset="0"/>
            </a:endParaRPr>
          </a:p>
          <a:p>
            <a:pPr marL="228600" lvl="0" indent="-228600" algn="just">
              <a:spcBef>
                <a:spcPts val="600"/>
              </a:spcBef>
              <a:spcAft>
                <a:spcPts val="600"/>
              </a:spcAft>
              <a:buFont typeface="+mj-lt"/>
              <a:buAutoNum type="arabicPeriod"/>
            </a:pPr>
            <a:r>
              <a:rPr lang="en-US" sz="1200" dirty="0">
                <a:latin typeface="Century Gothic" panose="020B0502020202020204" pitchFamily="34" charset="0"/>
              </a:rPr>
              <a:t>Identification of mission-critical areas and processes that are critical to the survival of business;</a:t>
            </a:r>
          </a:p>
          <a:p>
            <a:pPr marL="228600" lvl="0" indent="-228600" algn="just">
              <a:spcBef>
                <a:spcPts val="600"/>
              </a:spcBef>
              <a:spcAft>
                <a:spcPts val="600"/>
              </a:spcAft>
              <a:buFont typeface="+mj-lt"/>
              <a:buAutoNum type="arabicPeriod"/>
            </a:pPr>
            <a:r>
              <a:rPr lang="en-US" sz="1200" dirty="0">
                <a:latin typeface="Century Gothic" panose="020B0502020202020204" pitchFamily="34" charset="0"/>
              </a:rPr>
              <a:t>Maximum Tolerable Period of Disruption (MTPD) for critical processes;</a:t>
            </a:r>
          </a:p>
          <a:p>
            <a:pPr marL="228600" lvl="0" indent="-228600" algn="just">
              <a:spcBef>
                <a:spcPts val="600"/>
              </a:spcBef>
              <a:spcAft>
                <a:spcPts val="600"/>
              </a:spcAft>
              <a:buFont typeface="+mj-lt"/>
              <a:buAutoNum type="arabicPeriod"/>
            </a:pPr>
            <a:r>
              <a:rPr lang="en-US" sz="1200" dirty="0">
                <a:latin typeface="Century Gothic" panose="020B0502020202020204" pitchFamily="34" charset="0"/>
              </a:rPr>
              <a:t>Recovery Time Objective (RTO) and Recovery Point Objective (RPO) for business processes.</a:t>
            </a:r>
          </a:p>
          <a:p>
            <a:pPr lvl="0" algn="just">
              <a:spcBef>
                <a:spcPts val="600"/>
              </a:spcBef>
              <a:spcAft>
                <a:spcPts val="600"/>
              </a:spcAft>
            </a:pPr>
            <a:r>
              <a:rPr lang="en-US" sz="1200" dirty="0">
                <a:latin typeface="Century Gothic" panose="020B0502020202020204" pitchFamily="34" charset="0"/>
              </a:rPr>
              <a:t>Our consultant helps in calculating the RTO &amp; RPO as per business requirements depending upon the factors which business lies on i.e. (financial cost of the downtime, time to announce disaster, time to recover from disaster initiation of the recovery etc.)</a:t>
            </a:r>
          </a:p>
        </p:txBody>
      </p:sp>
    </p:spTree>
    <p:extLst>
      <p:ext uri="{BB962C8B-B14F-4D97-AF65-F5344CB8AC3E}">
        <p14:creationId xmlns:p14="http://schemas.microsoft.com/office/powerpoint/2010/main" val="321310835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9769" y="0"/>
            <a:ext cx="9148857" cy="1524000"/>
          </a:xfrm>
        </p:spPr>
        <p:txBody>
          <a:bodyPr/>
          <a:lstStyle/>
          <a:p>
            <a:r>
              <a:rPr lang="en-US" b="1" dirty="0"/>
              <a:t>Business Continuity &amp; Disaster Recovery (Cont’d)…</a:t>
            </a:r>
          </a:p>
        </p:txBody>
      </p:sp>
      <p:sp>
        <p:nvSpPr>
          <p:cNvPr id="3" name="Rectangle 2"/>
          <p:cNvSpPr/>
          <p:nvPr/>
        </p:nvSpPr>
        <p:spPr>
          <a:xfrm>
            <a:off x="825500" y="1524000"/>
            <a:ext cx="8438243" cy="2492990"/>
          </a:xfrm>
          <a:prstGeom prst="rect">
            <a:avLst/>
          </a:prstGeom>
        </p:spPr>
        <p:txBody>
          <a:bodyPr wrap="square">
            <a:spAutoFit/>
          </a:bodyPr>
          <a:lstStyle/>
          <a:p>
            <a:pPr algn="just"/>
            <a:r>
              <a:rPr lang="en-US" sz="1200" b="1" dirty="0">
                <a:latin typeface="Century Gothic" panose="020B0502020202020204" pitchFamily="34" charset="0"/>
              </a:rPr>
              <a:t>Business Continuity Plan (BCP) Development</a:t>
            </a:r>
          </a:p>
          <a:p>
            <a:pPr algn="just"/>
            <a:r>
              <a:rPr lang="en-US" sz="1200" dirty="0">
                <a:latin typeface="Century Gothic" panose="020B0502020202020204" pitchFamily="34" charset="0"/>
              </a:rPr>
              <a:t>Having a detailed Business Continuity Plan is a basic requirement of having effective business continuity arrangements in your organization. This document actually outlines all those actions plans which the organizations and dedicated teams must take in the event of a disaster. Business continuity planning identifies an organization's exposure to internal and external threats and synthesizes hard and soft assets to provide effective prevention and recovery for the organization. Our Consultants utilize the results of the BIA to develop a customized Business Continuity plan for your organization which designed to allow your business to continue performing its critical business functions in the event of a disaster.</a:t>
            </a:r>
          </a:p>
          <a:p>
            <a:pPr algn="just"/>
            <a:endParaRPr lang="en-US" sz="1200" dirty="0">
              <a:latin typeface="Century Gothic" panose="020B0502020202020204" pitchFamily="34" charset="0"/>
            </a:endParaRPr>
          </a:p>
          <a:p>
            <a:pPr algn="just"/>
            <a:r>
              <a:rPr lang="en-US" sz="1200" dirty="0">
                <a:latin typeface="Century Gothic" panose="020B0502020202020204" pitchFamily="34" charset="0"/>
              </a:rPr>
              <a:t>Such a plan minimizes the risk to continued business operations and increases your ability to quickly and effectively react to a disaster. You get a tailored Business Continuity Plan according to the needs of your business; you have all your business risks identified along with their treatment strategies and a complete Business Resumption Plan in case if any disaster hits your organization. </a:t>
            </a:r>
          </a:p>
        </p:txBody>
      </p:sp>
    </p:spTree>
    <p:extLst>
      <p:ext uri="{BB962C8B-B14F-4D97-AF65-F5344CB8AC3E}">
        <p14:creationId xmlns:p14="http://schemas.microsoft.com/office/powerpoint/2010/main" val="35670132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9770" y="0"/>
            <a:ext cx="9107294" cy="1524000"/>
          </a:xfrm>
        </p:spPr>
        <p:txBody>
          <a:bodyPr/>
          <a:lstStyle/>
          <a:p>
            <a:r>
              <a:rPr lang="en-US" b="1" dirty="0"/>
              <a:t>Business Continuity &amp; Disaster Recovery (Cont’d)…</a:t>
            </a:r>
          </a:p>
        </p:txBody>
      </p:sp>
      <p:sp>
        <p:nvSpPr>
          <p:cNvPr id="3" name="Rectangle 2"/>
          <p:cNvSpPr/>
          <p:nvPr/>
        </p:nvSpPr>
        <p:spPr>
          <a:xfrm>
            <a:off x="732733" y="1509363"/>
            <a:ext cx="8364965" cy="1938992"/>
          </a:xfrm>
          <a:prstGeom prst="rect">
            <a:avLst/>
          </a:prstGeom>
        </p:spPr>
        <p:txBody>
          <a:bodyPr wrap="square">
            <a:spAutoFit/>
          </a:bodyPr>
          <a:lstStyle/>
          <a:p>
            <a:r>
              <a:rPr lang="en-US" sz="1200" b="1" dirty="0">
                <a:latin typeface="Century Gothic" panose="020B0502020202020204" pitchFamily="34" charset="0"/>
              </a:rPr>
              <a:t>BCP Implementation and Testing</a:t>
            </a:r>
          </a:p>
          <a:p>
            <a:pPr algn="just"/>
            <a:r>
              <a:rPr lang="en-US" sz="1200" dirty="0">
                <a:latin typeface="Century Gothic" panose="020B0502020202020204" pitchFamily="34" charset="0"/>
              </a:rPr>
              <a:t>Even a well thought BCP is likely to fail if it is not tested and the assigned teams are not trained on how to utilize the action plans documented therein. Testing is the critical step in the Business Continuity Planning process. To help you in this task, Virtual Security offers implementation of the Business Continuity Plan validating that all of the resources required to maintain business continuity are in place and operational before any disaster strikes.</a:t>
            </a:r>
          </a:p>
          <a:p>
            <a:r>
              <a:rPr lang="en-US" sz="1200" dirty="0">
                <a:latin typeface="Century Gothic" panose="020B0502020202020204" pitchFamily="34" charset="0"/>
              </a:rPr>
              <a:t> </a:t>
            </a:r>
          </a:p>
          <a:p>
            <a:pPr algn="just"/>
            <a:r>
              <a:rPr lang="en-US" sz="1200" dirty="0">
                <a:latin typeface="Century Gothic" panose="020B0502020202020204" pitchFamily="34" charset="0"/>
              </a:rPr>
              <a:t>Our Consultants work hand-in-hand with your organization to test the BCP and to verify that you will be prepared to deal with situations that may impact the continued successful operation of your critical business functions. Through this testing, you gain a higher level of confidence on your developed BCP whereas organization-wide implementation of BCP, resulting into higher level of awareness.</a:t>
            </a:r>
          </a:p>
        </p:txBody>
      </p:sp>
    </p:spTree>
    <p:extLst>
      <p:ext uri="{BB962C8B-B14F-4D97-AF65-F5344CB8AC3E}">
        <p14:creationId xmlns:p14="http://schemas.microsoft.com/office/powerpoint/2010/main" val="18051743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bwMode="gray">
          <a:xfrm>
            <a:off x="560512" y="116632"/>
            <a:ext cx="8712968" cy="576064"/>
          </a:xfrm>
          <a:prstGeom prst="rect">
            <a:avLst/>
          </a:prstGeom>
          <a:noFill/>
          <a:ln w="9525">
            <a:noFill/>
            <a:miter lim="800000"/>
            <a:headEnd/>
            <a:tailEnd/>
          </a:ln>
        </p:spPr>
        <p:txBody>
          <a:bodyPr vert="horz" wrap="square" lIns="0" tIns="0" rIns="0" bIns="0" numCol="1" anchor="ctr" anchorCtr="0" compatLnSpc="1">
            <a:prstTxWarp prst="textNoShape">
              <a:avLst/>
            </a:prstTxWarp>
            <a:noAutofit/>
          </a:bodyPr>
          <a:lstStyle/>
          <a:p>
            <a:pPr defTabSz="914400">
              <a:spcBef>
                <a:spcPct val="0"/>
              </a:spcBef>
              <a:defRPr/>
            </a:pPr>
            <a:br>
              <a:rPr lang="en-US" sz="2800" b="1" dirty="0">
                <a:solidFill>
                  <a:schemeClr val="bg1"/>
                </a:solidFill>
                <a:latin typeface="Arial"/>
                <a:ea typeface="+mj-ea"/>
                <a:cs typeface="Arial" pitchFamily="34" charset="0"/>
              </a:rPr>
            </a:br>
            <a:r>
              <a:rPr lang="en-US" sz="2000" b="1" dirty="0">
                <a:solidFill>
                  <a:schemeClr val="bg1"/>
                </a:solidFill>
                <a:latin typeface="Arial"/>
                <a:ea typeface="+mj-ea"/>
                <a:cs typeface="Arial" pitchFamily="34" charset="0"/>
              </a:rPr>
              <a:t>Virtual Security’s Global Cyber Security Framework</a:t>
            </a:r>
          </a:p>
          <a:p>
            <a:pPr defTabSz="914400">
              <a:spcBef>
                <a:spcPct val="0"/>
              </a:spcBef>
              <a:defRPr/>
            </a:pPr>
            <a:r>
              <a:rPr lang="en-US" sz="1600" i="1" dirty="0">
                <a:solidFill>
                  <a:schemeClr val="bg1"/>
                </a:solidFill>
                <a:latin typeface="Arial"/>
                <a:ea typeface="+mj-ea"/>
                <a:cs typeface="Arial" pitchFamily="34" charset="0"/>
              </a:rPr>
              <a:t>An integrated approach to addressing Cyber Threats</a:t>
            </a:r>
          </a:p>
        </p:txBody>
      </p:sp>
      <p:sp>
        <p:nvSpPr>
          <p:cNvPr id="2" name="Title 1"/>
          <p:cNvSpPr>
            <a:spLocks noGrp="1"/>
          </p:cNvSpPr>
          <p:nvPr>
            <p:ph type="title"/>
          </p:nvPr>
        </p:nvSpPr>
        <p:spPr>
          <a:xfrm>
            <a:off x="649770" y="0"/>
            <a:ext cx="8816348" cy="1524000"/>
          </a:xfrm>
        </p:spPr>
        <p:txBody>
          <a:bodyPr/>
          <a:lstStyle/>
          <a:p>
            <a:r>
              <a:rPr lang="en-US" b="1" dirty="0"/>
              <a:t>Business Impact Assessment - Approach</a:t>
            </a:r>
          </a:p>
        </p:txBody>
      </p:sp>
      <p:pic>
        <p:nvPicPr>
          <p:cNvPr id="4" name="Picture 3"/>
          <p:cNvPicPr>
            <a:picLocks noChangeAspect="1"/>
          </p:cNvPicPr>
          <p:nvPr/>
        </p:nvPicPr>
        <p:blipFill>
          <a:blip r:embed="rId2">
            <a:clrChange>
              <a:clrFrom>
                <a:srgbClr val="000000"/>
              </a:clrFrom>
              <a:clrTo>
                <a:srgbClr val="000000">
                  <a:alpha val="0"/>
                </a:srgbClr>
              </a:clrTo>
            </a:clrChange>
            <a:duotone>
              <a:schemeClr val="accent1">
                <a:shade val="45000"/>
                <a:satMod val="135000"/>
              </a:schemeClr>
              <a:prstClr val="white"/>
            </a:duotone>
          </a:blip>
          <a:stretch>
            <a:fillRect/>
          </a:stretch>
        </p:blipFill>
        <p:spPr>
          <a:xfrm>
            <a:off x="1093931" y="1335284"/>
            <a:ext cx="7646130" cy="4774543"/>
          </a:xfrm>
          <a:prstGeom prst="rect">
            <a:avLst/>
          </a:prstGeom>
        </p:spPr>
      </p:pic>
    </p:spTree>
    <p:extLst>
      <p:ext uri="{BB962C8B-B14F-4D97-AF65-F5344CB8AC3E}">
        <p14:creationId xmlns:p14="http://schemas.microsoft.com/office/powerpoint/2010/main" val="361917126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3420" y="2596960"/>
            <a:ext cx="8107679" cy="967123"/>
          </a:xfrm>
        </p:spPr>
        <p:txBody>
          <a:bodyPr/>
          <a:lstStyle/>
          <a:p>
            <a:r>
              <a:rPr lang="en-US" sz="4400" b="1" dirty="0">
                <a:solidFill>
                  <a:schemeClr val="tx1"/>
                </a:solidFill>
              </a:rPr>
              <a:t>Cyber threat intelligence</a:t>
            </a:r>
          </a:p>
        </p:txBody>
      </p:sp>
    </p:spTree>
    <p:extLst>
      <p:ext uri="{BB962C8B-B14F-4D97-AF65-F5344CB8AC3E}">
        <p14:creationId xmlns:p14="http://schemas.microsoft.com/office/powerpoint/2010/main" val="300951460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9770" y="0"/>
            <a:ext cx="9107294" cy="1524000"/>
          </a:xfrm>
        </p:spPr>
        <p:txBody>
          <a:bodyPr/>
          <a:lstStyle/>
          <a:p>
            <a:r>
              <a:rPr lang="en-US" b="1" dirty="0"/>
              <a:t>Cyber threat intelligence</a:t>
            </a:r>
          </a:p>
        </p:txBody>
      </p:sp>
      <p:sp>
        <p:nvSpPr>
          <p:cNvPr id="3" name="Rectangle 2"/>
          <p:cNvSpPr/>
          <p:nvPr/>
        </p:nvSpPr>
        <p:spPr>
          <a:xfrm>
            <a:off x="732733" y="1509363"/>
            <a:ext cx="8364965" cy="4708981"/>
          </a:xfrm>
          <a:prstGeom prst="rect">
            <a:avLst/>
          </a:prstGeom>
        </p:spPr>
        <p:txBody>
          <a:bodyPr wrap="square">
            <a:spAutoFit/>
          </a:bodyPr>
          <a:lstStyle/>
          <a:p>
            <a:r>
              <a:rPr lang="en-US" sz="1200" b="1" dirty="0">
                <a:latin typeface="Century Gothic" panose="020B0502020202020204" pitchFamily="34" charset="0"/>
              </a:rPr>
              <a:t>Security &amp; Threat Intelligence Analysis</a:t>
            </a:r>
          </a:p>
          <a:p>
            <a:pPr algn="just"/>
            <a:r>
              <a:rPr lang="en-US" sz="1200" dirty="0">
                <a:latin typeface="Century Gothic" panose="020B0502020202020204" pitchFamily="34" charset="0"/>
              </a:rPr>
              <a:t>Cyber threat Intelligence is an open challenge for organization at medium and enterprise level, due to lack of training and weak processes organization(s) employee uploaded sensitive data on Free, temporary domains to accomplish their ongoing task, this information may become useful for the competitors and hackers to penetrate through different routes in the organization.</a:t>
            </a:r>
          </a:p>
          <a:p>
            <a:r>
              <a:rPr lang="en-US" sz="1200" dirty="0">
                <a:latin typeface="Century Gothic" panose="020B0502020202020204" pitchFamily="34" charset="0"/>
              </a:rPr>
              <a:t> </a:t>
            </a:r>
          </a:p>
          <a:p>
            <a:pPr algn="just"/>
            <a:r>
              <a:rPr lang="en-US" sz="1200" dirty="0">
                <a:latin typeface="Century Gothic" panose="020B0502020202020204" pitchFamily="34" charset="0"/>
              </a:rPr>
              <a:t>Our Consultants works for your organization to </a:t>
            </a:r>
            <a:r>
              <a:rPr lang="en-US" sz="1200" dirty="0"/>
              <a:t>find detailed information about a host and the underlying infrastructure in seconds through the threat intelligence tools which are being </a:t>
            </a:r>
            <a:r>
              <a:rPr lang="en-US" sz="1200" dirty="0" err="1"/>
              <a:t>desgined</a:t>
            </a:r>
            <a:r>
              <a:rPr lang="en-US" sz="1200" dirty="0"/>
              <a:t> and developed by Virtual Security. There are multiple </a:t>
            </a:r>
            <a:r>
              <a:rPr lang="en-US" sz="1200" dirty="0">
                <a:latin typeface="Century Gothic" panose="020B0502020202020204" pitchFamily="34" charset="0"/>
              </a:rPr>
              <a:t>situations that may impact the continued successful operation of your critical business functions.  In order to get organization aware from unwanted domains and information published over the internet resulting into higher level of breaches.</a:t>
            </a:r>
          </a:p>
          <a:p>
            <a:pPr algn="just"/>
            <a:endParaRPr lang="en-US" sz="1200" dirty="0">
              <a:latin typeface="Century Gothic" panose="020B0502020202020204" pitchFamily="34" charset="0"/>
            </a:endParaRPr>
          </a:p>
          <a:p>
            <a:pPr lvl="1" algn="just"/>
            <a:r>
              <a:rPr lang="en-US" sz="1200" dirty="0">
                <a:latin typeface="Century Gothic" panose="020B0502020202020204" pitchFamily="34" charset="0"/>
              </a:rPr>
              <a:t>While conducting a planned Cyber attack, attacker gathers the available information from social media, third party forums, search engines and websites (</a:t>
            </a:r>
            <a:r>
              <a:rPr lang="en-US" sz="1200" b="1" dirty="0" err="1">
                <a:solidFill>
                  <a:srgbClr val="002060"/>
                </a:solidFill>
                <a:latin typeface="Century Gothic" panose="020B0502020202020204" pitchFamily="34" charset="0"/>
              </a:rPr>
              <a:t>Shodan</a:t>
            </a:r>
            <a:r>
              <a:rPr lang="en-US" sz="1200" b="1" dirty="0">
                <a:solidFill>
                  <a:srgbClr val="002060"/>
                </a:solidFill>
                <a:latin typeface="Century Gothic" panose="020B0502020202020204" pitchFamily="34" charset="0"/>
              </a:rPr>
              <a:t>, </a:t>
            </a:r>
            <a:r>
              <a:rPr lang="en-US" sz="1200" b="1" dirty="0" err="1">
                <a:solidFill>
                  <a:srgbClr val="002060"/>
                </a:solidFill>
                <a:latin typeface="Century Gothic" panose="020B0502020202020204" pitchFamily="34" charset="0"/>
              </a:rPr>
              <a:t>bing</a:t>
            </a:r>
            <a:r>
              <a:rPr lang="en-US" sz="1200" b="1" dirty="0">
                <a:solidFill>
                  <a:srgbClr val="002060"/>
                </a:solidFill>
                <a:latin typeface="Century Gothic" panose="020B0502020202020204" pitchFamily="34" charset="0"/>
              </a:rPr>
              <a:t>, </a:t>
            </a:r>
            <a:r>
              <a:rPr lang="en-US" sz="1200" b="1" dirty="0" err="1">
                <a:solidFill>
                  <a:srgbClr val="002060"/>
                </a:solidFill>
                <a:latin typeface="Century Gothic" panose="020B0502020202020204" pitchFamily="34" charset="0"/>
              </a:rPr>
              <a:t>xforce</a:t>
            </a:r>
            <a:r>
              <a:rPr lang="en-US" sz="1200" b="1" dirty="0">
                <a:solidFill>
                  <a:srgbClr val="002060"/>
                </a:solidFill>
                <a:latin typeface="Century Gothic" panose="020B0502020202020204" pitchFamily="34" charset="0"/>
              </a:rPr>
              <a:t>, virus total</a:t>
            </a:r>
            <a:r>
              <a:rPr lang="en-US" sz="1200" dirty="0">
                <a:latin typeface="Century Gothic" panose="020B0502020202020204" pitchFamily="34" charset="0"/>
              </a:rPr>
              <a:t>), once they got the information they leaked the information on dark net.</a:t>
            </a:r>
          </a:p>
          <a:p>
            <a:pPr lvl="1" algn="just"/>
            <a:endParaRPr lang="en-US" sz="1200" dirty="0">
              <a:latin typeface="Century Gothic" panose="020B0502020202020204" pitchFamily="34" charset="0"/>
            </a:endParaRPr>
          </a:p>
          <a:p>
            <a:pPr lvl="1" algn="just"/>
            <a:r>
              <a:rPr lang="en-US" sz="1200" dirty="0">
                <a:latin typeface="Century Gothic" panose="020B0502020202020204" pitchFamily="34" charset="0"/>
              </a:rPr>
              <a:t>When information is collected (email addresses, Contact No) </a:t>
            </a:r>
            <a:r>
              <a:rPr lang="en-US" sz="1200" dirty="0" err="1">
                <a:latin typeface="Century Gothic" panose="020B0502020202020204" pitchFamily="34" charset="0"/>
              </a:rPr>
              <a:t>etc</a:t>
            </a:r>
            <a:r>
              <a:rPr lang="en-US" sz="1200" dirty="0">
                <a:latin typeface="Century Gothic" panose="020B0502020202020204" pitchFamily="34" charset="0"/>
              </a:rPr>
              <a:t>,. attacker send a fictitious link to the victim claiming to be from a legitimate source, once the victim click on the link their systems and OS got infected, Attacker interestingly steals accounts credentials, contact numbers, email addresses of other party, personal data) from the system.</a:t>
            </a:r>
          </a:p>
          <a:p>
            <a:pPr lvl="1" algn="just"/>
            <a:endParaRPr lang="en-US" sz="1200" dirty="0">
              <a:latin typeface="Century Gothic" panose="020B0502020202020204" pitchFamily="34" charset="0"/>
            </a:endParaRPr>
          </a:p>
          <a:p>
            <a:pPr lvl="1" algn="just"/>
            <a:r>
              <a:rPr lang="en-US" sz="1200" dirty="0">
                <a:latin typeface="Century Gothic" panose="020B0502020202020204" pitchFamily="34" charset="0"/>
              </a:rPr>
              <a:t>Threat intelligence in the current world of cyber must be required by organization keeping sensitive and critical data of the customers including (Banking &amp; Financial institutions, Health care organizations, Government Entities, Public sectors, Educational Institutions), </a:t>
            </a:r>
          </a:p>
          <a:p>
            <a:pPr algn="just"/>
            <a:endParaRPr lang="en-US" sz="1200" dirty="0">
              <a:latin typeface="Century Gothic" panose="020B0502020202020204" pitchFamily="34" charset="0"/>
            </a:endParaRPr>
          </a:p>
        </p:txBody>
      </p:sp>
    </p:spTree>
    <p:extLst>
      <p:ext uri="{BB962C8B-B14F-4D97-AF65-F5344CB8AC3E}">
        <p14:creationId xmlns:p14="http://schemas.microsoft.com/office/powerpoint/2010/main" val="193921619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9770" y="0"/>
            <a:ext cx="9107294" cy="1524000"/>
          </a:xfrm>
        </p:spPr>
        <p:txBody>
          <a:bodyPr/>
          <a:lstStyle/>
          <a:p>
            <a:r>
              <a:rPr lang="en-US" b="1" dirty="0"/>
              <a:t>Cyber threat intelligence - Approach</a:t>
            </a:r>
          </a:p>
        </p:txBody>
      </p:sp>
      <p:sp>
        <p:nvSpPr>
          <p:cNvPr id="3" name="Rectangle 2"/>
          <p:cNvSpPr/>
          <p:nvPr/>
        </p:nvSpPr>
        <p:spPr>
          <a:xfrm>
            <a:off x="732733" y="1509363"/>
            <a:ext cx="8681431" cy="4154984"/>
          </a:xfrm>
          <a:prstGeom prst="rect">
            <a:avLst/>
          </a:prstGeom>
        </p:spPr>
        <p:txBody>
          <a:bodyPr wrap="square">
            <a:spAutoFit/>
          </a:bodyPr>
          <a:lstStyle/>
          <a:p>
            <a:r>
              <a:rPr lang="en-US" sz="1200" b="1" dirty="0">
                <a:latin typeface="Century Gothic" panose="020B0502020202020204" pitchFamily="34" charset="0"/>
              </a:rPr>
              <a:t>Cyber Threat Intelligence Analysis - Approach</a:t>
            </a:r>
          </a:p>
          <a:p>
            <a:pPr algn="just"/>
            <a:r>
              <a:rPr lang="en-US" sz="1200" dirty="0">
                <a:latin typeface="Century Gothic" panose="020B0502020202020204" pitchFamily="34" charset="0"/>
              </a:rPr>
              <a:t>Virtual security utilizes different techniques in order to retrieve the content of the domain and other related information from the internet. We have a unique verity and set of custom designed tool(s) which helps organization to present result in a very short span of time.</a:t>
            </a:r>
          </a:p>
          <a:p>
            <a:pPr algn="just"/>
            <a:r>
              <a:rPr lang="en-US" sz="1200" dirty="0">
                <a:latin typeface="Century Gothic" panose="020B0502020202020204" pitchFamily="34" charset="0"/>
              </a:rPr>
              <a:t>Following are the list of approaches which virtual security utilizes manually and through automated tools:</a:t>
            </a:r>
          </a:p>
          <a:p>
            <a:pPr algn="just"/>
            <a:endParaRPr lang="en-US" sz="1200" dirty="0">
              <a:latin typeface="Century Gothic" panose="020B0502020202020204" pitchFamily="34" charset="0"/>
            </a:endParaRPr>
          </a:p>
          <a:p>
            <a:pPr indent="-91440" algn="just">
              <a:buFont typeface="+mj-lt"/>
              <a:buAutoNum type="arabicPeriod"/>
            </a:pPr>
            <a:r>
              <a:rPr lang="en-US" sz="1200" b="1" dirty="0">
                <a:latin typeface="Century Gothic" panose="020B0502020202020204" pitchFamily="34" charset="0"/>
              </a:rPr>
              <a:t>Google Dorking </a:t>
            </a:r>
            <a:r>
              <a:rPr lang="en-US" sz="1200" dirty="0">
                <a:latin typeface="Century Gothic" panose="020B0502020202020204" pitchFamily="34" charset="0"/>
              </a:rPr>
              <a:t>– Querying the domain/URL related information through different search engines (</a:t>
            </a:r>
            <a:r>
              <a:rPr lang="en-US" sz="1200" i="1" dirty="0">
                <a:latin typeface="Century Gothic" panose="020B0502020202020204" pitchFamily="34" charset="0"/>
              </a:rPr>
              <a:t>Bing, Google, AltaVista, </a:t>
            </a:r>
            <a:r>
              <a:rPr lang="en-US" sz="1200" i="1" dirty="0" err="1">
                <a:latin typeface="Century Gothic" panose="020B0502020202020204" pitchFamily="34" charset="0"/>
              </a:rPr>
              <a:t>DuckDuckgo</a:t>
            </a:r>
            <a:r>
              <a:rPr lang="en-US" sz="1200" i="1" dirty="0">
                <a:latin typeface="Century Gothic" panose="020B0502020202020204" pitchFamily="34" charset="0"/>
              </a:rPr>
              <a:t>, SHODAN, Yahoo, Achieve</a:t>
            </a:r>
            <a:r>
              <a:rPr lang="en-US" sz="1200" dirty="0">
                <a:latin typeface="Century Gothic" panose="020B0502020202020204" pitchFamily="34" charset="0"/>
              </a:rPr>
              <a:t>)etc.;</a:t>
            </a:r>
          </a:p>
          <a:p>
            <a:pPr indent="-91440" algn="just">
              <a:buFont typeface="+mj-lt"/>
              <a:buAutoNum type="arabicPeriod"/>
            </a:pPr>
            <a:endParaRPr lang="en-US" sz="1200" dirty="0">
              <a:latin typeface="Century Gothic" panose="020B0502020202020204" pitchFamily="34" charset="0"/>
            </a:endParaRPr>
          </a:p>
          <a:p>
            <a:pPr indent="-91440" algn="just">
              <a:buFont typeface="+mj-lt"/>
              <a:buAutoNum type="arabicPeriod"/>
            </a:pPr>
            <a:r>
              <a:rPr lang="en-US" sz="1200" b="1" dirty="0">
                <a:latin typeface="Century Gothic" panose="020B0502020202020204" pitchFamily="34" charset="0"/>
              </a:rPr>
              <a:t>Scan Name Server(s) </a:t>
            </a:r>
            <a:r>
              <a:rPr lang="en-US" sz="1200" dirty="0">
                <a:latin typeface="Century Gothic" panose="020B0502020202020204" pitchFamily="34" charset="0"/>
              </a:rPr>
              <a:t>– Check name servers configurations;</a:t>
            </a:r>
          </a:p>
          <a:p>
            <a:pPr indent="-91440" algn="just">
              <a:buFont typeface="+mj-lt"/>
              <a:buAutoNum type="arabicPeriod"/>
            </a:pPr>
            <a:endParaRPr lang="en-US" sz="1200" b="1" dirty="0">
              <a:latin typeface="Century Gothic" panose="020B0502020202020204" pitchFamily="34" charset="0"/>
            </a:endParaRPr>
          </a:p>
          <a:p>
            <a:pPr indent="-91440" algn="just">
              <a:buFont typeface="+mj-lt"/>
              <a:buAutoNum type="arabicPeriod"/>
            </a:pPr>
            <a:r>
              <a:rPr lang="en-US" sz="1200" b="1" dirty="0">
                <a:latin typeface="Century Gothic" panose="020B0502020202020204" pitchFamily="34" charset="0"/>
              </a:rPr>
              <a:t>Identify WHOIS Records </a:t>
            </a:r>
            <a:r>
              <a:rPr lang="en-US" sz="1200" dirty="0">
                <a:latin typeface="Century Gothic" panose="020B0502020202020204" pitchFamily="34" charset="0"/>
              </a:rPr>
              <a:t>– discover &amp; identify the WHOIS records of unofficial domain/URLs;</a:t>
            </a:r>
          </a:p>
          <a:p>
            <a:pPr indent="-91440" algn="just">
              <a:buFont typeface="+mj-lt"/>
              <a:buAutoNum type="arabicPeriod"/>
            </a:pPr>
            <a:endParaRPr lang="en-US" sz="1200" b="1" dirty="0">
              <a:latin typeface="Century Gothic" panose="020B0502020202020204" pitchFamily="34" charset="0"/>
            </a:endParaRPr>
          </a:p>
          <a:p>
            <a:pPr indent="-91440" algn="just">
              <a:buFont typeface="+mj-lt"/>
              <a:buAutoNum type="arabicPeriod"/>
            </a:pPr>
            <a:r>
              <a:rPr lang="en-US" sz="1200" b="1" dirty="0">
                <a:latin typeface="Century Gothic" panose="020B0502020202020204" pitchFamily="34" charset="0"/>
              </a:rPr>
              <a:t>Scan Mail Server Entries </a:t>
            </a:r>
            <a:r>
              <a:rPr lang="en-US" sz="1200" dirty="0">
                <a:latin typeface="Century Gothic" panose="020B0502020202020204" pitchFamily="34" charset="0"/>
              </a:rPr>
              <a:t>– Check MX records configuration and examine the mail servers;</a:t>
            </a:r>
          </a:p>
          <a:p>
            <a:pPr indent="-91440" algn="just">
              <a:buFont typeface="+mj-lt"/>
              <a:buAutoNum type="arabicPeriod"/>
            </a:pPr>
            <a:endParaRPr lang="en-US" sz="1200" b="1" dirty="0">
              <a:latin typeface="Century Gothic" panose="020B0502020202020204" pitchFamily="34" charset="0"/>
            </a:endParaRPr>
          </a:p>
          <a:p>
            <a:pPr indent="-91440" algn="just">
              <a:buFont typeface="+mj-lt"/>
              <a:buAutoNum type="arabicPeriod"/>
            </a:pPr>
            <a:r>
              <a:rPr lang="en-US" sz="1200" b="1" dirty="0">
                <a:latin typeface="Century Gothic" panose="020B0502020202020204" pitchFamily="34" charset="0"/>
              </a:rPr>
              <a:t>Foot printing </a:t>
            </a:r>
            <a:r>
              <a:rPr lang="en-US" sz="1200" dirty="0">
                <a:latin typeface="Century Gothic" panose="020B0502020202020204" pitchFamily="34" charset="0"/>
              </a:rPr>
              <a:t>– Passive information gathering about the host from different dark webs in order to verify whether the domain is published on dark net/TOR servers;</a:t>
            </a:r>
          </a:p>
          <a:p>
            <a:pPr indent="-91440" algn="just">
              <a:buFont typeface="+mj-lt"/>
              <a:buAutoNum type="arabicPeriod"/>
            </a:pPr>
            <a:endParaRPr lang="en-US" sz="1200" b="1" dirty="0">
              <a:latin typeface="Century Gothic" panose="020B0502020202020204" pitchFamily="34" charset="0"/>
            </a:endParaRPr>
          </a:p>
          <a:p>
            <a:pPr indent="-91440" algn="just">
              <a:buFont typeface="+mj-lt"/>
              <a:buAutoNum type="arabicPeriod"/>
            </a:pPr>
            <a:r>
              <a:rPr lang="en-US" sz="1200" b="1" dirty="0">
                <a:latin typeface="Century Gothic" panose="020B0502020202020204" pitchFamily="34" charset="0"/>
              </a:rPr>
              <a:t>Scan for Blacklisting – </a:t>
            </a:r>
            <a:r>
              <a:rPr lang="en-US" sz="1200" dirty="0">
                <a:latin typeface="Century Gothic" panose="020B0502020202020204" pitchFamily="34" charset="0"/>
              </a:rPr>
              <a:t>Assess blacklisting for domain entries over the internet.</a:t>
            </a:r>
          </a:p>
          <a:p>
            <a:pPr indent="-91440" algn="just">
              <a:buFont typeface="+mj-lt"/>
              <a:buAutoNum type="arabicPeriod"/>
            </a:pPr>
            <a:endParaRPr lang="en-US" sz="1200" b="1" dirty="0">
              <a:latin typeface="Century Gothic" panose="020B0502020202020204" pitchFamily="34" charset="0"/>
            </a:endParaRPr>
          </a:p>
          <a:p>
            <a:pPr indent="-91440" algn="just">
              <a:buFont typeface="+mj-lt"/>
              <a:buAutoNum type="arabicPeriod"/>
            </a:pPr>
            <a:r>
              <a:rPr lang="en-US" sz="1200" b="1" dirty="0">
                <a:latin typeface="Century Gothic" panose="020B0502020202020204" pitchFamily="34" charset="0"/>
              </a:rPr>
              <a:t>DNS Resolver - </a:t>
            </a:r>
            <a:r>
              <a:rPr lang="en-US" sz="1200" dirty="0">
                <a:latin typeface="Century Gothic" panose="020B0502020202020204" pitchFamily="34" charset="0"/>
              </a:rPr>
              <a:t>Validate that reverse-resolved hostnames still resolve back to that IP before considering them as aliases of your target.</a:t>
            </a:r>
            <a:endParaRPr lang="en-US" sz="1200" b="1" dirty="0">
              <a:latin typeface="Century Gothic" panose="020B0502020202020204" pitchFamily="34" charset="0"/>
            </a:endParaRPr>
          </a:p>
        </p:txBody>
      </p:sp>
    </p:spTree>
    <p:extLst>
      <p:ext uri="{BB962C8B-B14F-4D97-AF65-F5344CB8AC3E}">
        <p14:creationId xmlns:p14="http://schemas.microsoft.com/office/powerpoint/2010/main" val="161086304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9770" y="0"/>
            <a:ext cx="9107294" cy="1524000"/>
          </a:xfrm>
        </p:spPr>
        <p:txBody>
          <a:bodyPr/>
          <a:lstStyle/>
          <a:p>
            <a:r>
              <a:rPr lang="en-US" b="1" dirty="0"/>
              <a:t>Cyber threat intelligence – Approach (cont’d)…</a:t>
            </a:r>
          </a:p>
        </p:txBody>
      </p:sp>
      <p:sp>
        <p:nvSpPr>
          <p:cNvPr id="3" name="Rectangle 2"/>
          <p:cNvSpPr/>
          <p:nvPr/>
        </p:nvSpPr>
        <p:spPr>
          <a:xfrm>
            <a:off x="732733" y="1509363"/>
            <a:ext cx="8681431" cy="1569660"/>
          </a:xfrm>
          <a:prstGeom prst="rect">
            <a:avLst/>
          </a:prstGeom>
        </p:spPr>
        <p:txBody>
          <a:bodyPr wrap="square">
            <a:spAutoFit/>
          </a:bodyPr>
          <a:lstStyle/>
          <a:p>
            <a:pPr marL="228600" indent="-228600" algn="just">
              <a:buFont typeface="+mj-lt"/>
              <a:buAutoNum type="arabicPeriod" startAt="8"/>
            </a:pPr>
            <a:r>
              <a:rPr lang="en-US" sz="1200" b="1" dirty="0">
                <a:latin typeface="Century Gothic" panose="020B0502020202020204" pitchFamily="34" charset="0"/>
              </a:rPr>
              <a:t>Metadata Analysis – </a:t>
            </a:r>
            <a:r>
              <a:rPr lang="en-US" sz="1200" dirty="0">
                <a:latin typeface="Century Gothic" panose="020B0502020202020204" pitchFamily="34" charset="0"/>
              </a:rPr>
              <a:t>Analyze File extensions of files to search meta data of (only PDF, DOCX, XLSX and PPTX are supported).</a:t>
            </a:r>
          </a:p>
          <a:p>
            <a:pPr marL="228600" indent="-228600" algn="just">
              <a:buFont typeface="+mj-lt"/>
              <a:buAutoNum type="arabicPeriod" startAt="8"/>
            </a:pPr>
            <a:endParaRPr lang="en-US" sz="1200" b="1" dirty="0">
              <a:latin typeface="Century Gothic" panose="020B0502020202020204" pitchFamily="34" charset="0"/>
            </a:endParaRPr>
          </a:p>
          <a:p>
            <a:pPr marL="228600" indent="-228600" algn="just">
              <a:buFont typeface="+mj-lt"/>
              <a:buAutoNum type="arabicPeriod" startAt="8"/>
            </a:pPr>
            <a:r>
              <a:rPr lang="en-US" sz="1200" b="1" dirty="0">
                <a:latin typeface="Century Gothic" panose="020B0502020202020204" pitchFamily="34" charset="0"/>
              </a:rPr>
              <a:t>Historical data analysis</a:t>
            </a:r>
            <a:r>
              <a:rPr lang="en-US" sz="1200" dirty="0">
                <a:latin typeface="Century Gothic" panose="020B0502020202020204" pitchFamily="34" charset="0"/>
              </a:rPr>
              <a:t> - Number of days back to look for older versions of files/pages in the Way back Machine.</a:t>
            </a:r>
          </a:p>
          <a:p>
            <a:pPr marL="228600" indent="-228600" algn="just">
              <a:buFont typeface="+mj-lt"/>
              <a:buAutoNum type="arabicPeriod" startAt="8"/>
            </a:pPr>
            <a:endParaRPr lang="en-US" sz="1200" b="1" dirty="0">
              <a:latin typeface="Century Gothic" panose="020B0502020202020204" pitchFamily="34" charset="0"/>
            </a:endParaRPr>
          </a:p>
          <a:p>
            <a:pPr marL="228600" indent="-228600" algn="just">
              <a:buFont typeface="+mj-lt"/>
              <a:buAutoNum type="arabicPeriod" startAt="8"/>
            </a:pPr>
            <a:r>
              <a:rPr lang="en-US" sz="1200" b="1" dirty="0">
                <a:latin typeface="Century Gothic" panose="020B0502020202020204" pitchFamily="34" charset="0"/>
              </a:rPr>
              <a:t>Third Party data analytics – </a:t>
            </a:r>
            <a:r>
              <a:rPr lang="en-US" sz="1200" dirty="0">
                <a:latin typeface="Century Gothic" panose="020B0502020202020204" pitchFamily="34" charset="0"/>
              </a:rPr>
              <a:t>assess how data is provided to the third parties including (Developers, Trouble shooting, designing and customizing organization websites/applications);</a:t>
            </a:r>
            <a:endParaRPr lang="en-US" sz="1200" b="1" dirty="0">
              <a:latin typeface="Century Gothic" panose="020B0502020202020204" pitchFamily="34" charset="0"/>
            </a:endParaRPr>
          </a:p>
        </p:txBody>
      </p:sp>
    </p:spTree>
    <p:extLst>
      <p:ext uri="{BB962C8B-B14F-4D97-AF65-F5344CB8AC3E}">
        <p14:creationId xmlns:p14="http://schemas.microsoft.com/office/powerpoint/2010/main" val="7668296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3421" y="2596960"/>
            <a:ext cx="6559434" cy="967123"/>
          </a:xfrm>
        </p:spPr>
        <p:txBody>
          <a:bodyPr/>
          <a:lstStyle/>
          <a:p>
            <a:r>
              <a:rPr lang="en-US" sz="4400" b="1" dirty="0">
                <a:solidFill>
                  <a:schemeClr val="tx1"/>
                </a:solidFill>
              </a:rPr>
              <a:t>Cyber Drills</a:t>
            </a:r>
          </a:p>
        </p:txBody>
      </p:sp>
    </p:spTree>
    <p:extLst>
      <p:ext uri="{BB962C8B-B14F-4D97-AF65-F5344CB8AC3E}">
        <p14:creationId xmlns:p14="http://schemas.microsoft.com/office/powerpoint/2010/main" val="152195465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Cyber Drills</a:t>
            </a:r>
          </a:p>
        </p:txBody>
      </p:sp>
      <p:sp>
        <p:nvSpPr>
          <p:cNvPr id="3" name="Rectangle 2"/>
          <p:cNvSpPr/>
          <p:nvPr/>
        </p:nvSpPr>
        <p:spPr>
          <a:xfrm>
            <a:off x="732734" y="1266461"/>
            <a:ext cx="8848588" cy="1414362"/>
          </a:xfrm>
          <a:prstGeom prst="rect">
            <a:avLst/>
          </a:prstGeom>
        </p:spPr>
        <p:txBody>
          <a:bodyPr wrap="square">
            <a:spAutoFit/>
          </a:bodyPr>
          <a:lstStyle/>
          <a:p>
            <a:pPr algn="just"/>
            <a:r>
              <a:rPr lang="en-US" sz="1100" dirty="0">
                <a:latin typeface="Century Gothic" panose="020B0502020202020204" pitchFamily="34" charset="0"/>
              </a:rPr>
              <a:t>Enterprises have deployed multiple technologies and processes for detecting and responding to threats. Still when it comes to responding to real security incidents, many organizations fail to make the grade. Incident response strategies can fail if they are not well tested. Cyber security drills provide a way to test all elements of an effective incident detection and response strategy.</a:t>
            </a:r>
          </a:p>
          <a:p>
            <a:pPr algn="just"/>
            <a:r>
              <a:rPr lang="en-US" sz="1100" dirty="0">
                <a:latin typeface="Century Gothic" panose="020B0502020202020204" pitchFamily="34" charset="0"/>
              </a:rPr>
              <a:t>Cyber drills simulation runs through a scenario with each participating country divided into two roles:</a:t>
            </a:r>
          </a:p>
          <a:p>
            <a:pPr algn="just"/>
            <a:endParaRPr lang="en-US" sz="1100" dirty="0">
              <a:latin typeface="Century Gothic" panose="020B0502020202020204" pitchFamily="34" charset="0"/>
            </a:endParaRPr>
          </a:p>
          <a:p>
            <a:pPr marL="228600" indent="-228600" algn="just">
              <a:lnSpc>
                <a:spcPct val="150000"/>
              </a:lnSpc>
              <a:buFont typeface="+mj-lt"/>
              <a:buAutoNum type="arabicPeriod"/>
            </a:pPr>
            <a:r>
              <a:rPr lang="en-US" sz="1100" dirty="0">
                <a:latin typeface="Century Gothic" panose="020B0502020202020204" pitchFamily="34" charset="0"/>
              </a:rPr>
              <a:t>A Player – The one who involved in simulating the cyber drill</a:t>
            </a:r>
          </a:p>
          <a:p>
            <a:pPr marL="228600" indent="-228600" algn="just">
              <a:lnSpc>
                <a:spcPct val="150000"/>
              </a:lnSpc>
              <a:buFont typeface="+mj-lt"/>
              <a:buAutoNum type="arabicPeriod"/>
            </a:pPr>
            <a:r>
              <a:rPr lang="en-US" sz="1100" dirty="0">
                <a:latin typeface="Century Gothic" panose="020B0502020202020204" pitchFamily="34" charset="0"/>
              </a:rPr>
              <a:t>An Observer – The one who observes that what is happing during the cyber drill process</a:t>
            </a:r>
          </a:p>
        </p:txBody>
      </p:sp>
      <p:graphicFrame>
        <p:nvGraphicFramePr>
          <p:cNvPr id="4" name="Table 3"/>
          <p:cNvGraphicFramePr>
            <a:graphicFrameLocks noGrp="1"/>
          </p:cNvGraphicFramePr>
          <p:nvPr>
            <p:extLst>
              <p:ext uri="{D42A27DB-BD31-4B8C-83A1-F6EECF244321}">
                <p14:modId xmlns:p14="http://schemas.microsoft.com/office/powerpoint/2010/main" val="4195792930"/>
              </p:ext>
            </p:extLst>
          </p:nvPr>
        </p:nvGraphicFramePr>
        <p:xfrm>
          <a:off x="825500" y="2826189"/>
          <a:ext cx="8661400" cy="2051812"/>
        </p:xfrm>
        <a:graphic>
          <a:graphicData uri="http://schemas.openxmlformats.org/drawingml/2006/table">
            <a:tbl>
              <a:tblPr firstRow="1" bandRow="1">
                <a:tableStyleId>{7E9639D4-E3E2-4D34-9284-5A2195B3D0D7}</a:tableStyleId>
              </a:tblPr>
              <a:tblGrid>
                <a:gridCol w="4058227">
                  <a:extLst>
                    <a:ext uri="{9D8B030D-6E8A-4147-A177-3AD203B41FA5}">
                      <a16:colId xmlns:a16="http://schemas.microsoft.com/office/drawing/2014/main" val="20000"/>
                    </a:ext>
                  </a:extLst>
                </a:gridCol>
                <a:gridCol w="4603173">
                  <a:extLst>
                    <a:ext uri="{9D8B030D-6E8A-4147-A177-3AD203B41FA5}">
                      <a16:colId xmlns:a16="http://schemas.microsoft.com/office/drawing/2014/main" val="20001"/>
                    </a:ext>
                  </a:extLst>
                </a:gridCol>
              </a:tblGrid>
              <a:tr h="279015">
                <a:tc>
                  <a:txBody>
                    <a:bodyPr/>
                    <a:lstStyle/>
                    <a:p>
                      <a:r>
                        <a:rPr lang="en-US" sz="1400" dirty="0"/>
                        <a:t>Components</a:t>
                      </a:r>
                      <a:endParaRPr lang="en-US" sz="1400" b="1" dirty="0">
                        <a:solidFill>
                          <a:schemeClr val="tx1"/>
                        </a:solidFill>
                        <a:latin typeface="Century Gothic" panose="020B0502020202020204" pitchFamily="34" charset="0"/>
                      </a:endParaRPr>
                    </a:p>
                  </a:txBody>
                  <a:tcPr/>
                </a:tc>
                <a:tc>
                  <a:txBody>
                    <a:bodyPr/>
                    <a:lstStyle/>
                    <a:p>
                      <a:r>
                        <a:rPr lang="en-US" sz="1400" dirty="0"/>
                        <a:t>Deliverable </a:t>
                      </a:r>
                      <a:endParaRPr lang="en-US" sz="1400" b="1" dirty="0">
                        <a:solidFill>
                          <a:schemeClr val="tx1"/>
                        </a:solidFill>
                        <a:latin typeface="Century Gothic" panose="020B0502020202020204" pitchFamily="34" charset="0"/>
                      </a:endParaRPr>
                    </a:p>
                  </a:txBody>
                  <a:tcPr/>
                </a:tc>
                <a:extLst>
                  <a:ext uri="{0D108BD9-81ED-4DB2-BD59-A6C34878D82A}">
                    <a16:rowId xmlns:a16="http://schemas.microsoft.com/office/drawing/2014/main" val="10000"/>
                  </a:ext>
                </a:extLst>
              </a:tr>
              <a:tr h="296929">
                <a:tc>
                  <a:txBody>
                    <a:bodyPr/>
                    <a:lstStyle/>
                    <a:p>
                      <a:pPr>
                        <a:lnSpc>
                          <a:spcPct val="150000"/>
                        </a:lnSpc>
                      </a:pPr>
                      <a:r>
                        <a:rPr lang="en-US" sz="1100" dirty="0"/>
                        <a:t>Simulated Cyber attacks scenarios</a:t>
                      </a:r>
                      <a:endParaRPr lang="en-US" sz="1100" dirty="0">
                        <a:latin typeface="Century Gothic" panose="020B0502020202020204" pitchFamily="34" charset="0"/>
                      </a:endParaRPr>
                    </a:p>
                  </a:txBody>
                  <a:tcPr/>
                </a:tc>
                <a:tc>
                  <a:txBody>
                    <a:bodyPr/>
                    <a:lstStyle/>
                    <a:p>
                      <a:pPr>
                        <a:lnSpc>
                          <a:spcPct val="150000"/>
                        </a:lnSpc>
                      </a:pPr>
                      <a:r>
                        <a:rPr lang="en-US" sz="1100" dirty="0"/>
                        <a:t>On site Cyber attack simulation exercise</a:t>
                      </a:r>
                      <a:endParaRPr lang="en-US" sz="1100" dirty="0">
                        <a:solidFill>
                          <a:schemeClr val="dk1"/>
                        </a:solidFill>
                        <a:latin typeface="Century Gothic" panose="020B0502020202020204" pitchFamily="34" charset="0"/>
                        <a:ea typeface="+mn-ea"/>
                        <a:cs typeface="+mn-cs"/>
                      </a:endParaRPr>
                    </a:p>
                  </a:txBody>
                  <a:tcPr/>
                </a:tc>
                <a:extLst>
                  <a:ext uri="{0D108BD9-81ED-4DB2-BD59-A6C34878D82A}">
                    <a16:rowId xmlns:a16="http://schemas.microsoft.com/office/drawing/2014/main" val="10001"/>
                  </a:ext>
                </a:extLst>
              </a:tr>
              <a:tr h="415637">
                <a:tc>
                  <a:txBody>
                    <a:bodyPr/>
                    <a:lstStyle/>
                    <a:p>
                      <a:pPr>
                        <a:lnSpc>
                          <a:spcPct val="150000"/>
                        </a:lnSpc>
                      </a:pPr>
                      <a:r>
                        <a:rPr lang="en-US" sz="1100" dirty="0"/>
                        <a:t>Cyber Drill Infrastructure assessment</a:t>
                      </a:r>
                      <a:endParaRPr lang="en-US" sz="1100" dirty="0">
                        <a:latin typeface="Century Gothic" panose="020B0502020202020204" pitchFamily="34" charset="0"/>
                      </a:endParaRPr>
                    </a:p>
                  </a:txBody>
                  <a:tcPr/>
                </a:tc>
                <a:tc>
                  <a:txBody>
                    <a:bodyPr/>
                    <a:lstStyle/>
                    <a:p>
                      <a:pPr>
                        <a:lnSpc>
                          <a:spcPct val="150000"/>
                        </a:lnSpc>
                      </a:pPr>
                      <a:r>
                        <a:rPr lang="en-US" sz="1100" dirty="0"/>
                        <a:t>The overall assessment that identify the</a:t>
                      </a:r>
                      <a:r>
                        <a:rPr lang="en-US" sz="1100" baseline="0" dirty="0"/>
                        <a:t> projected drill result carried out from the assessment</a:t>
                      </a:r>
                      <a:endParaRPr lang="en-US" sz="1100" dirty="0">
                        <a:solidFill>
                          <a:schemeClr val="dk1"/>
                        </a:solidFill>
                        <a:latin typeface="Century Gothic" panose="020B0502020202020204" pitchFamily="34" charset="0"/>
                        <a:ea typeface="+mn-ea"/>
                        <a:cs typeface="+mn-cs"/>
                      </a:endParaRPr>
                    </a:p>
                  </a:txBody>
                  <a:tcPr/>
                </a:tc>
                <a:extLst>
                  <a:ext uri="{0D108BD9-81ED-4DB2-BD59-A6C34878D82A}">
                    <a16:rowId xmlns:a16="http://schemas.microsoft.com/office/drawing/2014/main" val="10002"/>
                  </a:ext>
                </a:extLst>
              </a:tr>
              <a:tr h="270164">
                <a:tc>
                  <a:txBody>
                    <a:bodyPr/>
                    <a:lstStyle/>
                    <a:p>
                      <a:pPr>
                        <a:lnSpc>
                          <a:spcPct val="150000"/>
                        </a:lnSpc>
                      </a:pPr>
                      <a:r>
                        <a:rPr lang="en-US" sz="1100" dirty="0"/>
                        <a:t>Evidences for incident analysis</a:t>
                      </a:r>
                      <a:endParaRPr lang="en-US" sz="1100" dirty="0">
                        <a:latin typeface="Century Gothic" panose="020B0502020202020204" pitchFamily="34" charset="0"/>
                      </a:endParaRPr>
                    </a:p>
                  </a:txBody>
                  <a:tcPr/>
                </a:tc>
                <a:tc>
                  <a:txBody>
                    <a:bodyPr/>
                    <a:lstStyle/>
                    <a:p>
                      <a:pPr>
                        <a:lnSpc>
                          <a:spcPct val="150000"/>
                        </a:lnSpc>
                      </a:pPr>
                      <a:r>
                        <a:rPr lang="en-US" sz="1100" dirty="0"/>
                        <a:t>Incident analysis</a:t>
                      </a:r>
                      <a:r>
                        <a:rPr lang="en-US" sz="1100" baseline="0" dirty="0"/>
                        <a:t> and walkthroughs </a:t>
                      </a:r>
                      <a:endParaRPr lang="en-US" sz="1100" dirty="0">
                        <a:solidFill>
                          <a:schemeClr val="dk1"/>
                        </a:solidFill>
                        <a:latin typeface="Century Gothic" panose="020B0502020202020204" pitchFamily="34" charset="0"/>
                        <a:ea typeface="+mn-ea"/>
                        <a:cs typeface="+mn-cs"/>
                      </a:endParaRPr>
                    </a:p>
                  </a:txBody>
                  <a:tcPr/>
                </a:tc>
                <a:extLst>
                  <a:ext uri="{0D108BD9-81ED-4DB2-BD59-A6C34878D82A}">
                    <a16:rowId xmlns:a16="http://schemas.microsoft.com/office/drawing/2014/main" val="10003"/>
                  </a:ext>
                </a:extLst>
              </a:tr>
              <a:tr h="370840">
                <a:tc>
                  <a:txBody>
                    <a:bodyPr/>
                    <a:lstStyle/>
                    <a:p>
                      <a:pPr>
                        <a:lnSpc>
                          <a:spcPct val="150000"/>
                        </a:lnSpc>
                      </a:pPr>
                      <a:r>
                        <a:rPr lang="en-US" sz="1100" dirty="0"/>
                        <a:t>Alert, notification and Reporting</a:t>
                      </a:r>
                      <a:r>
                        <a:rPr lang="en-US" sz="1100" baseline="0" dirty="0"/>
                        <a:t> of a cyber attack</a:t>
                      </a:r>
                      <a:endParaRPr lang="en-US" sz="1100" dirty="0">
                        <a:latin typeface="Century Gothic" panose="020B0502020202020204" pitchFamily="34" charset="0"/>
                      </a:endParaRPr>
                    </a:p>
                  </a:txBody>
                  <a:tcPr/>
                </a:tc>
                <a:tc>
                  <a:txBody>
                    <a:bodyPr/>
                    <a:lstStyle/>
                    <a:p>
                      <a:pPr>
                        <a:lnSpc>
                          <a:spcPct val="150000"/>
                        </a:lnSpc>
                      </a:pPr>
                      <a:r>
                        <a:rPr lang="en-US" sz="1100" dirty="0"/>
                        <a:t>Communicate</a:t>
                      </a:r>
                      <a:r>
                        <a:rPr lang="en-US" sz="1100" baseline="0" dirty="0"/>
                        <a:t> the attack and closure of the incident after recovery</a:t>
                      </a:r>
                      <a:endParaRPr lang="en-US" sz="1100" dirty="0">
                        <a:solidFill>
                          <a:schemeClr val="dk1"/>
                        </a:solidFill>
                        <a:latin typeface="Century Gothic" panose="020B0502020202020204" pitchFamily="34" charset="0"/>
                        <a:ea typeface="+mn-ea"/>
                        <a:cs typeface="+mn-cs"/>
                      </a:endParaRPr>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53501743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9770" y="0"/>
            <a:ext cx="9180030" cy="1524000"/>
          </a:xfrm>
        </p:spPr>
        <p:txBody>
          <a:bodyPr/>
          <a:lstStyle/>
          <a:p>
            <a:r>
              <a:rPr lang="en-US" b="1" dirty="0"/>
              <a:t>Cyber Drills – Scenario based Simulation</a:t>
            </a:r>
          </a:p>
        </p:txBody>
      </p:sp>
      <p:sp>
        <p:nvSpPr>
          <p:cNvPr id="3" name="Rectangle 2"/>
          <p:cNvSpPr/>
          <p:nvPr/>
        </p:nvSpPr>
        <p:spPr>
          <a:xfrm>
            <a:off x="732734" y="1266461"/>
            <a:ext cx="8848588" cy="1277273"/>
          </a:xfrm>
          <a:prstGeom prst="rect">
            <a:avLst/>
          </a:prstGeom>
        </p:spPr>
        <p:txBody>
          <a:bodyPr wrap="square">
            <a:spAutoFit/>
          </a:bodyPr>
          <a:lstStyle/>
          <a:p>
            <a:pPr algn="just"/>
            <a:r>
              <a:rPr lang="en-US" sz="1100" dirty="0">
                <a:latin typeface="Century Gothic" panose="020B0502020202020204" pitchFamily="34" charset="0"/>
              </a:rPr>
              <a:t>Virtual security provides scenarios while performing cyber dill in an organization, to identify what security measures an organization has taken, the scenarios are developed to evaluate an human based error factor and also evaluate the performance encountered by an attack performed during the cyber drill:</a:t>
            </a:r>
          </a:p>
          <a:p>
            <a:pPr algn="just"/>
            <a:endParaRPr lang="en-US" sz="1100" dirty="0">
              <a:latin typeface="Century Gothic" panose="020B0502020202020204" pitchFamily="34" charset="0"/>
            </a:endParaRPr>
          </a:p>
          <a:p>
            <a:pPr algn="just"/>
            <a:r>
              <a:rPr lang="en-US" sz="1100" dirty="0">
                <a:latin typeface="Century Gothic" panose="020B0502020202020204" pitchFamily="34" charset="0"/>
              </a:rPr>
              <a:t>Following are the list of example scenario which we execute normally in case of cyber drills, these scenario are quoted as an example there are numerous scenario which virtual security performs by taking key staff members of the organization in loop:</a:t>
            </a:r>
          </a:p>
          <a:p>
            <a:pPr algn="just"/>
            <a:endParaRPr lang="en-US" sz="1100" dirty="0">
              <a:latin typeface="Century Gothic" panose="020B0502020202020204" pitchFamily="34" charset="0"/>
            </a:endParaRPr>
          </a:p>
        </p:txBody>
      </p:sp>
      <p:graphicFrame>
        <p:nvGraphicFramePr>
          <p:cNvPr id="4" name="Table 3"/>
          <p:cNvGraphicFramePr>
            <a:graphicFrameLocks noGrp="1"/>
          </p:cNvGraphicFramePr>
          <p:nvPr>
            <p:extLst>
              <p:ext uri="{D42A27DB-BD31-4B8C-83A1-F6EECF244321}">
                <p14:modId xmlns:p14="http://schemas.microsoft.com/office/powerpoint/2010/main" val="3454929505"/>
              </p:ext>
            </p:extLst>
          </p:nvPr>
        </p:nvGraphicFramePr>
        <p:xfrm>
          <a:off x="825500" y="2623839"/>
          <a:ext cx="8661400" cy="3017520"/>
        </p:xfrm>
        <a:graphic>
          <a:graphicData uri="http://schemas.openxmlformats.org/drawingml/2006/table">
            <a:tbl>
              <a:tblPr firstRow="1" bandRow="1">
                <a:tableStyleId>{7E9639D4-E3E2-4D34-9284-5A2195B3D0D7}</a:tableStyleId>
              </a:tblPr>
              <a:tblGrid>
                <a:gridCol w="4058227">
                  <a:extLst>
                    <a:ext uri="{9D8B030D-6E8A-4147-A177-3AD203B41FA5}">
                      <a16:colId xmlns:a16="http://schemas.microsoft.com/office/drawing/2014/main" val="20000"/>
                    </a:ext>
                  </a:extLst>
                </a:gridCol>
                <a:gridCol w="4603173">
                  <a:extLst>
                    <a:ext uri="{9D8B030D-6E8A-4147-A177-3AD203B41FA5}">
                      <a16:colId xmlns:a16="http://schemas.microsoft.com/office/drawing/2014/main" val="20001"/>
                    </a:ext>
                  </a:extLst>
                </a:gridCol>
              </a:tblGrid>
              <a:tr h="279015">
                <a:tc>
                  <a:txBody>
                    <a:bodyPr/>
                    <a:lstStyle/>
                    <a:p>
                      <a:r>
                        <a:rPr lang="en-US" sz="1400" dirty="0"/>
                        <a:t>Drill Type</a:t>
                      </a:r>
                      <a:endParaRPr lang="en-US" sz="1400" b="1" dirty="0">
                        <a:solidFill>
                          <a:schemeClr val="bg1"/>
                        </a:solidFill>
                        <a:latin typeface="Century Gothic" panose="020B0502020202020204" pitchFamily="34" charset="0"/>
                      </a:endParaRPr>
                    </a:p>
                  </a:txBody>
                  <a:tcPr/>
                </a:tc>
                <a:tc>
                  <a:txBody>
                    <a:bodyPr/>
                    <a:lstStyle/>
                    <a:p>
                      <a:r>
                        <a:rPr lang="en-US" sz="1400" dirty="0"/>
                        <a:t>Scenario Executed</a:t>
                      </a:r>
                      <a:endParaRPr lang="en-US" sz="1400" b="1" dirty="0">
                        <a:solidFill>
                          <a:schemeClr val="bg1"/>
                        </a:solidFill>
                        <a:latin typeface="Century Gothic" panose="020B0502020202020204" pitchFamily="34" charset="0"/>
                      </a:endParaRPr>
                    </a:p>
                  </a:txBody>
                  <a:tcPr/>
                </a:tc>
                <a:extLst>
                  <a:ext uri="{0D108BD9-81ED-4DB2-BD59-A6C34878D82A}">
                    <a16:rowId xmlns:a16="http://schemas.microsoft.com/office/drawing/2014/main" val="10000"/>
                  </a:ext>
                </a:extLst>
              </a:tr>
              <a:tr h="296929">
                <a:tc>
                  <a:txBody>
                    <a:bodyPr/>
                    <a:lstStyle/>
                    <a:p>
                      <a:r>
                        <a:rPr lang="en-US" sz="1100" dirty="0"/>
                        <a:t>DOS/DDOS Attack</a:t>
                      </a:r>
                      <a:endParaRPr lang="en-US" sz="1100" dirty="0">
                        <a:latin typeface="Century Gothic" panose="020B0502020202020204" pitchFamily="34" charset="0"/>
                      </a:endParaRPr>
                    </a:p>
                  </a:txBody>
                  <a:tcPr/>
                </a:tc>
                <a:tc>
                  <a:txBody>
                    <a:bodyPr/>
                    <a:lstStyle/>
                    <a:p>
                      <a:r>
                        <a:rPr lang="en-US" sz="1100" dirty="0"/>
                        <a:t>Perform DDOS attack on the organization target system(s) and analyze</a:t>
                      </a:r>
                      <a:r>
                        <a:rPr lang="en-US" sz="1100" baseline="0" dirty="0"/>
                        <a:t> how an incident is being handled by the Security &amp; IT Teams</a:t>
                      </a:r>
                      <a:endParaRPr lang="en-US" sz="1100" dirty="0">
                        <a:solidFill>
                          <a:schemeClr val="dk1"/>
                        </a:solidFill>
                        <a:latin typeface="Century Gothic" panose="020B0502020202020204" pitchFamily="34" charset="0"/>
                        <a:ea typeface="+mn-ea"/>
                        <a:cs typeface="+mn-cs"/>
                      </a:endParaRPr>
                    </a:p>
                  </a:txBody>
                  <a:tcPr/>
                </a:tc>
                <a:extLst>
                  <a:ext uri="{0D108BD9-81ED-4DB2-BD59-A6C34878D82A}">
                    <a16:rowId xmlns:a16="http://schemas.microsoft.com/office/drawing/2014/main" val="10001"/>
                  </a:ext>
                </a:extLst>
              </a:tr>
              <a:tr h="415637">
                <a:tc>
                  <a:txBody>
                    <a:bodyPr/>
                    <a:lstStyle/>
                    <a:p>
                      <a:r>
                        <a:rPr lang="en-US" sz="1100" dirty="0"/>
                        <a:t>Social Engineering</a:t>
                      </a:r>
                      <a:endParaRPr lang="en-US" sz="1100" dirty="0">
                        <a:latin typeface="Century Gothic" panose="020B0502020202020204" pitchFamily="34" charset="0"/>
                      </a:endParaRPr>
                    </a:p>
                  </a:txBody>
                  <a:tcPr/>
                </a:tc>
                <a:tc>
                  <a:txBody>
                    <a:bodyPr/>
                    <a:lstStyle/>
                    <a:p>
                      <a:r>
                        <a:rPr lang="en-US" sz="1100" dirty="0"/>
                        <a:t>To</a:t>
                      </a:r>
                      <a:r>
                        <a:rPr lang="en-US" sz="1100" baseline="0" dirty="0"/>
                        <a:t> send Malicious email to the targeted user to the organization claiming to be an authentic email of Change password of windows login due to multiple failed attempts done by the user</a:t>
                      </a:r>
                      <a:endParaRPr lang="en-US" sz="1100" dirty="0">
                        <a:solidFill>
                          <a:schemeClr val="dk1"/>
                        </a:solidFill>
                        <a:latin typeface="Century Gothic" panose="020B0502020202020204" pitchFamily="34" charset="0"/>
                        <a:ea typeface="+mn-ea"/>
                        <a:cs typeface="+mn-cs"/>
                      </a:endParaRPr>
                    </a:p>
                  </a:txBody>
                  <a:tcPr/>
                </a:tc>
                <a:extLst>
                  <a:ext uri="{0D108BD9-81ED-4DB2-BD59-A6C34878D82A}">
                    <a16:rowId xmlns:a16="http://schemas.microsoft.com/office/drawing/2014/main" val="10002"/>
                  </a:ext>
                </a:extLst>
              </a:tr>
              <a:tr h="270164">
                <a:tc>
                  <a:txBody>
                    <a:bodyPr/>
                    <a:lstStyle/>
                    <a:p>
                      <a:r>
                        <a:rPr lang="en-US" sz="1100" dirty="0"/>
                        <a:t>Compromising Mobile Devices</a:t>
                      </a:r>
                      <a:endParaRPr lang="en-US" sz="1100" dirty="0">
                        <a:latin typeface="Century Gothic" panose="020B0502020202020204" pitchFamily="34" charset="0"/>
                      </a:endParaRPr>
                    </a:p>
                  </a:txBody>
                  <a:tcPr/>
                </a:tc>
                <a:tc>
                  <a:txBody>
                    <a:bodyPr/>
                    <a:lstStyle/>
                    <a:p>
                      <a:r>
                        <a:rPr lang="en-US" sz="1100" dirty="0"/>
                        <a:t>Publishing</a:t>
                      </a:r>
                      <a:r>
                        <a:rPr lang="en-US" sz="1100" baseline="0" dirty="0"/>
                        <a:t> a rouge WIFI and giving free access to the users in the organization, the free WIFI requirements are to update and install a program in the mobile phone in order to enhance the bandwidth</a:t>
                      </a:r>
                      <a:endParaRPr lang="en-US" sz="1100" dirty="0">
                        <a:solidFill>
                          <a:schemeClr val="dk1"/>
                        </a:solidFill>
                        <a:latin typeface="Century Gothic" panose="020B0502020202020204" pitchFamily="34" charset="0"/>
                        <a:ea typeface="+mn-ea"/>
                        <a:cs typeface="+mn-cs"/>
                      </a:endParaRPr>
                    </a:p>
                  </a:txBody>
                  <a:tcPr/>
                </a:tc>
                <a:extLst>
                  <a:ext uri="{0D108BD9-81ED-4DB2-BD59-A6C34878D82A}">
                    <a16:rowId xmlns:a16="http://schemas.microsoft.com/office/drawing/2014/main" val="10003"/>
                  </a:ext>
                </a:extLst>
              </a:tr>
              <a:tr h="370840">
                <a:tc>
                  <a:txBody>
                    <a:bodyPr/>
                    <a:lstStyle/>
                    <a:p>
                      <a:r>
                        <a:rPr lang="en-US" sz="1100" dirty="0"/>
                        <a:t>Combinations and Parameterized</a:t>
                      </a:r>
                      <a:r>
                        <a:rPr lang="en-US" sz="1100" baseline="0" dirty="0"/>
                        <a:t> based attack on the system</a:t>
                      </a:r>
                      <a:endParaRPr lang="en-US" sz="1100" dirty="0">
                        <a:latin typeface="Century Gothic" panose="020B0502020202020204" pitchFamily="34" charset="0"/>
                      </a:endParaRPr>
                    </a:p>
                  </a:txBody>
                  <a:tcPr/>
                </a:tc>
                <a:tc>
                  <a:txBody>
                    <a:bodyPr/>
                    <a:lstStyle/>
                    <a:p>
                      <a:r>
                        <a:rPr lang="en-US" sz="1100" dirty="0"/>
                        <a:t>Identify and execute</a:t>
                      </a:r>
                      <a:r>
                        <a:rPr lang="en-US" sz="1100" baseline="0" dirty="0"/>
                        <a:t> multiple types of Brute force, Dictionary, Blind/Error based SQL injection, Code injection attack against the identified critical system and monitor how the countermeasures has been taken in order isolate from a Cyber Attack.</a:t>
                      </a:r>
                      <a:endParaRPr lang="en-US" sz="1100" dirty="0">
                        <a:solidFill>
                          <a:schemeClr val="dk1"/>
                        </a:solidFill>
                        <a:latin typeface="Century Gothic" panose="020B0502020202020204" pitchFamily="34" charset="0"/>
                        <a:ea typeface="+mn-ea"/>
                        <a:cs typeface="+mn-cs"/>
                      </a:endParaRPr>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34223974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9770" y="0"/>
            <a:ext cx="9180030" cy="1524000"/>
          </a:xfrm>
        </p:spPr>
        <p:txBody>
          <a:bodyPr/>
          <a:lstStyle/>
          <a:p>
            <a:r>
              <a:rPr lang="en-US" b="1" dirty="0"/>
              <a:t>Cyber Drills – FORMAT AND SCENARIOS</a:t>
            </a:r>
          </a:p>
        </p:txBody>
      </p:sp>
      <p:sp>
        <p:nvSpPr>
          <p:cNvPr id="3" name="Rectangle 2"/>
          <p:cNvSpPr/>
          <p:nvPr/>
        </p:nvSpPr>
        <p:spPr>
          <a:xfrm>
            <a:off x="732734" y="1266461"/>
            <a:ext cx="9097066" cy="5005216"/>
          </a:xfrm>
          <a:prstGeom prst="rect">
            <a:avLst/>
          </a:prstGeom>
        </p:spPr>
        <p:txBody>
          <a:bodyPr wrap="square">
            <a:spAutoFit/>
          </a:bodyPr>
          <a:lstStyle/>
          <a:p>
            <a:pPr algn="just"/>
            <a:r>
              <a:rPr lang="en-US" sz="1100" dirty="0">
                <a:latin typeface="Century Gothic" panose="020B0502020202020204" pitchFamily="34" charset="0"/>
              </a:rPr>
              <a:t>Virtual security provides scenarios while performing cyber dill in an organization, to identify what security measures an organization has taken, the scenarios are developed to evaluate an human based error factor and also evaluate the performance encountered by an attack performed during the cyber drill:</a:t>
            </a:r>
          </a:p>
          <a:p>
            <a:pPr algn="just"/>
            <a:endParaRPr lang="en-US" sz="1100" dirty="0">
              <a:latin typeface="Century Gothic" panose="020B0502020202020204" pitchFamily="34" charset="0"/>
            </a:endParaRPr>
          </a:p>
          <a:p>
            <a:pPr algn="just"/>
            <a:r>
              <a:rPr lang="en-US" sz="1050" b="1" dirty="0">
                <a:latin typeface="Century Gothic" panose="020B0502020202020204" pitchFamily="34" charset="0"/>
              </a:rPr>
              <a:t>Step 1: Introduction (30 minutes)</a:t>
            </a:r>
            <a:endParaRPr lang="en-US" sz="1050" dirty="0">
              <a:latin typeface="Century Gothic" panose="020B0502020202020204" pitchFamily="34" charset="0"/>
            </a:endParaRPr>
          </a:p>
          <a:p>
            <a:pPr marL="171450" indent="-171450" algn="just">
              <a:lnSpc>
                <a:spcPct val="150000"/>
              </a:lnSpc>
              <a:buFont typeface="Arial" panose="020B0604020202020204" pitchFamily="34" charset="0"/>
              <a:buChar char="•"/>
            </a:pPr>
            <a:r>
              <a:rPr lang="en-US" sz="1100" dirty="0">
                <a:latin typeface="Century Gothic" panose="020B0502020202020204" pitchFamily="34" charset="0"/>
              </a:rPr>
              <a:t>Welcoming all participants.</a:t>
            </a:r>
          </a:p>
          <a:p>
            <a:pPr marL="171450" indent="-171450" algn="just">
              <a:lnSpc>
                <a:spcPct val="150000"/>
              </a:lnSpc>
              <a:buFont typeface="Arial" panose="020B0604020202020204" pitchFamily="34" charset="0"/>
              <a:buChar char="•"/>
            </a:pPr>
            <a:r>
              <a:rPr lang="en-US" sz="1100" dirty="0">
                <a:latin typeface="Century Gothic" panose="020B0502020202020204" pitchFamily="34" charset="0"/>
              </a:rPr>
              <a:t>Provide an overview of the exercise, its goals, and the importance of incident response preparedness.</a:t>
            </a:r>
          </a:p>
          <a:p>
            <a:pPr marL="171450" indent="-171450" algn="just">
              <a:lnSpc>
                <a:spcPct val="150000"/>
              </a:lnSpc>
              <a:buFont typeface="Arial" panose="020B0604020202020204" pitchFamily="34" charset="0"/>
              <a:buChar char="•"/>
            </a:pPr>
            <a:r>
              <a:rPr lang="en-US" sz="1100" dirty="0">
                <a:latin typeface="Century Gothic" panose="020B0502020202020204" pitchFamily="34" charset="0"/>
              </a:rPr>
              <a:t>Explain that this is a simulation and not a real incident.</a:t>
            </a:r>
          </a:p>
          <a:p>
            <a:pPr marL="171450" indent="-171450" algn="just">
              <a:lnSpc>
                <a:spcPct val="150000"/>
              </a:lnSpc>
              <a:buFont typeface="Arial" panose="020B0604020202020204" pitchFamily="34" charset="0"/>
              <a:buChar char="•"/>
            </a:pPr>
            <a:r>
              <a:rPr lang="en-US" sz="1100" dirty="0">
                <a:latin typeface="Century Gothic" panose="020B0502020202020204" pitchFamily="34" charset="0"/>
              </a:rPr>
              <a:t>Describe the scenario: "Your organization has fallen victim to a </a:t>
            </a:r>
            <a:r>
              <a:rPr lang="en-US" sz="1100" b="1" dirty="0">
                <a:solidFill>
                  <a:srgbClr val="FF0000"/>
                </a:solidFill>
                <a:latin typeface="Century Gothic" panose="020B0502020202020204" pitchFamily="34" charset="0"/>
              </a:rPr>
              <a:t>Ransomware Attack</a:t>
            </a:r>
            <a:r>
              <a:rPr lang="en-US" sz="1100" dirty="0">
                <a:latin typeface="Century Gothic" panose="020B0502020202020204" pitchFamily="34" charset="0"/>
              </a:rPr>
              <a:t>. Critical data has been encrypted, and a ransom demand has been received.“</a:t>
            </a:r>
          </a:p>
          <a:p>
            <a:pPr algn="l">
              <a:lnSpc>
                <a:spcPct val="150000"/>
              </a:lnSpc>
            </a:pPr>
            <a:r>
              <a:rPr lang="en-US" sz="1050" b="1" dirty="0">
                <a:latin typeface="Century Gothic" panose="020B0502020202020204" pitchFamily="34" charset="0"/>
              </a:rPr>
              <a:t>Step 2: Scenario Unfolding (60 minutes)</a:t>
            </a:r>
          </a:p>
          <a:p>
            <a:pPr marL="171450" indent="-171450" algn="l">
              <a:lnSpc>
                <a:spcPct val="150000"/>
              </a:lnSpc>
              <a:buFont typeface="Arial" panose="020B0604020202020204" pitchFamily="34" charset="0"/>
              <a:buChar char="•"/>
            </a:pPr>
            <a:r>
              <a:rPr lang="en-US" sz="1100" dirty="0">
                <a:latin typeface="Century Gothic" panose="020B0502020202020204" pitchFamily="34" charset="0"/>
              </a:rPr>
              <a:t>Present the incident details step by step, providing information as if the incident were happening in real-time.</a:t>
            </a:r>
          </a:p>
          <a:p>
            <a:pPr marL="171450" indent="-171450" algn="l">
              <a:lnSpc>
                <a:spcPct val="150000"/>
              </a:lnSpc>
              <a:buFont typeface="Arial" panose="020B0604020202020204" pitchFamily="34" charset="0"/>
              <a:buChar char="•"/>
            </a:pPr>
            <a:r>
              <a:rPr lang="en-US" sz="1100" dirty="0">
                <a:latin typeface="Century Gothic" panose="020B0502020202020204" pitchFamily="34" charset="0"/>
              </a:rPr>
              <a:t>Begin with the initial incident report, including a description of the attack vector and initial observations.</a:t>
            </a:r>
          </a:p>
          <a:p>
            <a:pPr marL="171450" indent="-171450" algn="l">
              <a:lnSpc>
                <a:spcPct val="150000"/>
              </a:lnSpc>
              <a:buFont typeface="Arial" panose="020B0604020202020204" pitchFamily="34" charset="0"/>
              <a:buChar char="•"/>
            </a:pPr>
            <a:r>
              <a:rPr lang="en-US" sz="1100" dirty="0">
                <a:latin typeface="Century Gothic" panose="020B0502020202020204" pitchFamily="34" charset="0"/>
              </a:rPr>
              <a:t>Allow participants to ask questions and gather information as if they were in the early stages of responding to a real incident.</a:t>
            </a:r>
          </a:p>
          <a:p>
            <a:pPr marL="171450" indent="-171450" algn="l">
              <a:lnSpc>
                <a:spcPct val="150000"/>
              </a:lnSpc>
              <a:buFont typeface="Arial" panose="020B0604020202020204" pitchFamily="34" charset="0"/>
              <a:buChar char="•"/>
            </a:pPr>
            <a:r>
              <a:rPr lang="en-US" sz="1100" dirty="0">
                <a:latin typeface="Century Gothic" panose="020B0502020202020204" pitchFamily="34" charset="0"/>
              </a:rPr>
              <a:t>Provide periodic updates and new developments in the scenario.</a:t>
            </a:r>
          </a:p>
          <a:p>
            <a:pPr algn="l">
              <a:lnSpc>
                <a:spcPct val="150000"/>
              </a:lnSpc>
            </a:pPr>
            <a:r>
              <a:rPr lang="en-US" sz="1050" b="1" dirty="0">
                <a:latin typeface="Century Gothic" panose="020B0502020202020204" pitchFamily="34" charset="0"/>
              </a:rPr>
              <a:t>Step 3: Response Phase (90 minutes)</a:t>
            </a:r>
          </a:p>
          <a:p>
            <a:pPr algn="l">
              <a:lnSpc>
                <a:spcPct val="150000"/>
              </a:lnSpc>
            </a:pPr>
            <a:r>
              <a:rPr lang="en-US" sz="1100" dirty="0">
                <a:latin typeface="Century Gothic" panose="020B0502020202020204" pitchFamily="34" charset="0"/>
              </a:rPr>
              <a:t>Participants enact their roles and respond to the incident:</a:t>
            </a:r>
          </a:p>
          <a:p>
            <a:pPr marL="198836" indent="-171450">
              <a:lnSpc>
                <a:spcPct val="150000"/>
              </a:lnSpc>
              <a:buFont typeface="Arial" panose="020B0604020202020204" pitchFamily="34" charset="0"/>
              <a:buChar char="•"/>
            </a:pPr>
            <a:r>
              <a:rPr lang="en-US" sz="1100" dirty="0">
                <a:latin typeface="Century Gothic" panose="020B0502020202020204" pitchFamily="34" charset="0"/>
              </a:rPr>
              <a:t>Information Security, IT, and Legal teams collaborate to contain, investigate, and respond to the incident.</a:t>
            </a:r>
          </a:p>
          <a:p>
            <a:pPr marL="198836" indent="-171450">
              <a:lnSpc>
                <a:spcPct val="150000"/>
              </a:lnSpc>
              <a:buFont typeface="Arial" panose="020B0604020202020204" pitchFamily="34" charset="0"/>
              <a:buChar char="•"/>
            </a:pPr>
            <a:r>
              <a:rPr lang="en-US" sz="1100" dirty="0">
                <a:latin typeface="Century Gothic" panose="020B0502020202020204" pitchFamily="34" charset="0"/>
              </a:rPr>
              <a:t>Communication and PR teams draft a fictional press release and plan for internal and external communication.</a:t>
            </a:r>
          </a:p>
          <a:p>
            <a:pPr marL="198836" indent="-171450">
              <a:lnSpc>
                <a:spcPct val="150000"/>
              </a:lnSpc>
              <a:buFont typeface="Arial" panose="020B0604020202020204" pitchFamily="34" charset="0"/>
              <a:buChar char="•"/>
            </a:pPr>
            <a:r>
              <a:rPr lang="en-US" sz="1100" dirty="0">
                <a:latin typeface="Century Gothic" panose="020B0502020202020204" pitchFamily="34" charset="0"/>
              </a:rPr>
              <a:t>Executive management makes decisions regarding escalation, resource allocation, and communication strategies</a:t>
            </a:r>
          </a:p>
          <a:p>
            <a:pPr algn="just"/>
            <a:endParaRPr lang="en-US" sz="1200" dirty="0">
              <a:latin typeface="Century Gothic" panose="020B0502020202020204" pitchFamily="34" charset="0"/>
            </a:endParaRPr>
          </a:p>
        </p:txBody>
      </p:sp>
    </p:spTree>
    <p:extLst>
      <p:ext uri="{BB962C8B-B14F-4D97-AF65-F5344CB8AC3E}">
        <p14:creationId xmlns:p14="http://schemas.microsoft.com/office/powerpoint/2010/main" val="288452918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9770" y="0"/>
            <a:ext cx="9180030" cy="1524000"/>
          </a:xfrm>
        </p:spPr>
        <p:txBody>
          <a:bodyPr/>
          <a:lstStyle/>
          <a:p>
            <a:r>
              <a:rPr lang="en-US" b="1" dirty="0"/>
              <a:t>Cyber Drills – FORMAT AND SCENARIOS</a:t>
            </a:r>
          </a:p>
        </p:txBody>
      </p:sp>
      <p:sp>
        <p:nvSpPr>
          <p:cNvPr id="3" name="Rectangle 2"/>
          <p:cNvSpPr/>
          <p:nvPr/>
        </p:nvSpPr>
        <p:spPr>
          <a:xfrm>
            <a:off x="732734" y="1127915"/>
            <a:ext cx="9097066" cy="5262979"/>
          </a:xfrm>
          <a:prstGeom prst="rect">
            <a:avLst/>
          </a:prstGeom>
        </p:spPr>
        <p:txBody>
          <a:bodyPr wrap="square">
            <a:spAutoFit/>
          </a:bodyPr>
          <a:lstStyle/>
          <a:p>
            <a:pPr algn="just">
              <a:lnSpc>
                <a:spcPct val="150000"/>
              </a:lnSpc>
            </a:pPr>
            <a:r>
              <a:rPr lang="en-US" sz="1050" b="1" dirty="0">
                <a:latin typeface="Century Gothic" panose="020B0502020202020204" pitchFamily="34" charset="0"/>
              </a:rPr>
              <a:t>Step 4: Discussion and Analysis (60 minutes)</a:t>
            </a:r>
            <a:endParaRPr lang="en-US" sz="1050" dirty="0">
              <a:latin typeface="Century Gothic" panose="020B0502020202020204" pitchFamily="34" charset="0"/>
            </a:endParaRPr>
          </a:p>
          <a:p>
            <a:pPr marL="171450" indent="-171450" algn="just">
              <a:lnSpc>
                <a:spcPct val="150000"/>
              </a:lnSpc>
              <a:buFont typeface="Arial" panose="020B0604020202020204" pitchFamily="34" charset="0"/>
              <a:buChar char="•"/>
            </a:pPr>
            <a:r>
              <a:rPr lang="en-US" sz="1050" dirty="0">
                <a:latin typeface="Century Gothic" panose="020B0502020202020204" pitchFamily="34" charset="0"/>
              </a:rPr>
              <a:t>Reconvene participants in a group discussion.</a:t>
            </a:r>
          </a:p>
          <a:p>
            <a:pPr marL="171450" indent="-171450" algn="just">
              <a:lnSpc>
                <a:spcPct val="150000"/>
              </a:lnSpc>
              <a:buFont typeface="Arial" panose="020B0604020202020204" pitchFamily="34" charset="0"/>
              <a:buChar char="•"/>
            </a:pPr>
            <a:r>
              <a:rPr lang="en-US" sz="1050" dirty="0">
                <a:latin typeface="Century Gothic" panose="020B0502020202020204" pitchFamily="34" charset="0"/>
              </a:rPr>
              <a:t>Each team presents its actions, decisions, and rationale.</a:t>
            </a:r>
          </a:p>
          <a:p>
            <a:pPr marL="171450" indent="-171450" algn="just">
              <a:lnSpc>
                <a:spcPct val="150000"/>
              </a:lnSpc>
              <a:buFont typeface="Arial" panose="020B0604020202020204" pitchFamily="34" charset="0"/>
              <a:buChar char="•"/>
            </a:pPr>
            <a:r>
              <a:rPr lang="en-US" sz="1050" dirty="0">
                <a:latin typeface="Century Gothic" panose="020B0502020202020204" pitchFamily="34" charset="0"/>
              </a:rPr>
              <a:t>Facilitate discussions on what went well, what could have been done differently, and lessons learned.</a:t>
            </a:r>
          </a:p>
          <a:p>
            <a:pPr marL="171450" indent="-171450" algn="just">
              <a:lnSpc>
                <a:spcPct val="150000"/>
              </a:lnSpc>
              <a:buFont typeface="Arial" panose="020B0604020202020204" pitchFamily="34" charset="0"/>
              <a:buChar char="•"/>
            </a:pPr>
            <a:r>
              <a:rPr lang="en-US" sz="1050" dirty="0">
                <a:latin typeface="Century Gothic" panose="020B0502020202020204" pitchFamily="34" charset="0"/>
              </a:rPr>
              <a:t>Encourage open and constructive feedback among participants.</a:t>
            </a:r>
          </a:p>
          <a:p>
            <a:pPr algn="just">
              <a:lnSpc>
                <a:spcPct val="150000"/>
              </a:lnSpc>
            </a:pPr>
            <a:endParaRPr lang="en-US" sz="1050" b="1" dirty="0">
              <a:latin typeface="Century Gothic" panose="020B0502020202020204" pitchFamily="34" charset="0"/>
            </a:endParaRPr>
          </a:p>
          <a:p>
            <a:pPr algn="just">
              <a:lnSpc>
                <a:spcPct val="150000"/>
              </a:lnSpc>
            </a:pPr>
            <a:r>
              <a:rPr lang="en-US" sz="1050" b="1" dirty="0">
                <a:latin typeface="Century Gothic" panose="020B0502020202020204" pitchFamily="34" charset="0"/>
              </a:rPr>
              <a:t>Step 5: After-Action Report (30 minutes)</a:t>
            </a:r>
            <a:endParaRPr lang="en-US" sz="1050" dirty="0">
              <a:latin typeface="Century Gothic" panose="020B0502020202020204" pitchFamily="34" charset="0"/>
            </a:endParaRPr>
          </a:p>
          <a:p>
            <a:pPr marL="171450" indent="-171450" algn="just">
              <a:lnSpc>
                <a:spcPct val="150000"/>
              </a:lnSpc>
              <a:buFont typeface="Arial" panose="020B0604020202020204" pitchFamily="34" charset="0"/>
              <a:buChar char="•"/>
            </a:pPr>
            <a:r>
              <a:rPr lang="en-US" sz="1050" dirty="0">
                <a:latin typeface="Century Gothic" panose="020B0502020202020204" pitchFamily="34" charset="0"/>
              </a:rPr>
              <a:t>Summarize the exercise outcomes, highlighting key takeaways and lessons learned.</a:t>
            </a:r>
          </a:p>
          <a:p>
            <a:pPr marL="171450" indent="-171450" algn="just">
              <a:lnSpc>
                <a:spcPct val="150000"/>
              </a:lnSpc>
              <a:buFont typeface="Arial" panose="020B0604020202020204" pitchFamily="34" charset="0"/>
              <a:buChar char="•"/>
            </a:pPr>
            <a:r>
              <a:rPr lang="en-US" sz="1050" dirty="0">
                <a:latin typeface="Century Gothic" panose="020B0502020202020204" pitchFamily="34" charset="0"/>
              </a:rPr>
              <a:t>Document action items and recommendations for improving incident response procedures, policies, and communication strategies.</a:t>
            </a:r>
          </a:p>
          <a:p>
            <a:pPr algn="just">
              <a:lnSpc>
                <a:spcPct val="150000"/>
              </a:lnSpc>
            </a:pPr>
            <a:endParaRPr lang="en-US" sz="1050" dirty="0">
              <a:latin typeface="Century Gothic" panose="020B0502020202020204" pitchFamily="34" charset="0"/>
            </a:endParaRPr>
          </a:p>
          <a:p>
            <a:pPr algn="just">
              <a:lnSpc>
                <a:spcPct val="150000"/>
              </a:lnSpc>
            </a:pPr>
            <a:r>
              <a:rPr lang="en-US" sz="1050" b="1" dirty="0">
                <a:latin typeface="Century Gothic" panose="020B0502020202020204" pitchFamily="34" charset="0"/>
              </a:rPr>
              <a:t>Step 6: Closure (15 minutes)</a:t>
            </a:r>
          </a:p>
          <a:p>
            <a:pPr marL="171450" indent="-171450" algn="just">
              <a:lnSpc>
                <a:spcPct val="150000"/>
              </a:lnSpc>
              <a:buFont typeface="Arial" panose="020B0604020202020204" pitchFamily="34" charset="0"/>
              <a:buChar char="•"/>
            </a:pPr>
            <a:r>
              <a:rPr lang="en-US" sz="1050" dirty="0">
                <a:latin typeface="Century Gothic" panose="020B0502020202020204" pitchFamily="34" charset="0"/>
              </a:rPr>
              <a:t>Thank participants for their active involvement and contributions.</a:t>
            </a:r>
          </a:p>
          <a:p>
            <a:pPr marL="171450" indent="-171450" algn="just">
              <a:lnSpc>
                <a:spcPct val="150000"/>
              </a:lnSpc>
              <a:buFont typeface="Arial" panose="020B0604020202020204" pitchFamily="34" charset="0"/>
              <a:buChar char="•"/>
            </a:pPr>
            <a:r>
              <a:rPr lang="en-US" sz="1050" dirty="0">
                <a:latin typeface="Century Gothic" panose="020B0502020202020204" pitchFamily="34" charset="0"/>
              </a:rPr>
              <a:t>Emphasize the importance of continuous training and preparedness.</a:t>
            </a:r>
          </a:p>
          <a:p>
            <a:pPr marL="171450" indent="-171450" algn="just">
              <a:lnSpc>
                <a:spcPct val="150000"/>
              </a:lnSpc>
              <a:buFont typeface="Arial" panose="020B0604020202020204" pitchFamily="34" charset="0"/>
              <a:buChar char="•"/>
            </a:pPr>
            <a:r>
              <a:rPr lang="en-US" sz="1050" dirty="0">
                <a:latin typeface="Century Gothic" panose="020B0502020202020204" pitchFamily="34" charset="0"/>
              </a:rPr>
              <a:t>Share next steps, including follow-up training and future tabletop exercises.</a:t>
            </a:r>
          </a:p>
          <a:p>
            <a:pPr algn="just"/>
            <a:endParaRPr lang="en-US" sz="1050" dirty="0">
              <a:latin typeface="Century Gothic" panose="020B0502020202020204" pitchFamily="34" charset="0"/>
            </a:endParaRPr>
          </a:p>
          <a:p>
            <a:pPr algn="just"/>
            <a:r>
              <a:rPr lang="en-US" sz="1050" b="1" dirty="0">
                <a:latin typeface="Century Gothic" panose="020B0502020202020204" pitchFamily="34" charset="0"/>
              </a:rPr>
              <a:t>Post-Exercise Actions:</a:t>
            </a:r>
          </a:p>
          <a:p>
            <a:pPr marL="171450" indent="-171450" algn="just">
              <a:buFont typeface="Arial" panose="020B0604020202020204" pitchFamily="34" charset="0"/>
              <a:buChar char="•"/>
            </a:pPr>
            <a:r>
              <a:rPr lang="en-US" sz="1050" dirty="0">
                <a:latin typeface="Century Gothic" panose="020B0502020202020204" pitchFamily="34" charset="0"/>
              </a:rPr>
              <a:t>Compile the after-action report, including action items and recommendations.</a:t>
            </a:r>
          </a:p>
          <a:p>
            <a:pPr marL="171450" indent="-171450" algn="just">
              <a:buFont typeface="Arial" panose="020B0604020202020204" pitchFamily="34" charset="0"/>
              <a:buChar char="•"/>
            </a:pPr>
            <a:endParaRPr lang="en-US" sz="1050" dirty="0">
              <a:latin typeface="Century Gothic" panose="020B0502020202020204" pitchFamily="34" charset="0"/>
            </a:endParaRPr>
          </a:p>
          <a:p>
            <a:pPr marL="171450" indent="-171450" algn="just">
              <a:buFont typeface="Arial" panose="020B0604020202020204" pitchFamily="34" charset="0"/>
              <a:buChar char="•"/>
            </a:pPr>
            <a:r>
              <a:rPr lang="en-US" sz="1050" dirty="0">
                <a:latin typeface="Century Gothic" panose="020B0502020202020204" pitchFamily="34" charset="0"/>
              </a:rPr>
              <a:t>Develop a plan to address identified weaknesses and improve incident response procedures.</a:t>
            </a:r>
          </a:p>
          <a:p>
            <a:pPr marL="171450" indent="-171450" algn="just">
              <a:buFont typeface="Arial" panose="020B0604020202020204" pitchFamily="34" charset="0"/>
              <a:buChar char="•"/>
            </a:pPr>
            <a:endParaRPr lang="en-US" sz="1050" dirty="0">
              <a:latin typeface="Century Gothic" panose="020B0502020202020204" pitchFamily="34" charset="0"/>
            </a:endParaRPr>
          </a:p>
          <a:p>
            <a:pPr marL="171450" indent="-171450" algn="just">
              <a:buFont typeface="Arial" panose="020B0604020202020204" pitchFamily="34" charset="0"/>
              <a:buChar char="•"/>
            </a:pPr>
            <a:r>
              <a:rPr lang="en-US" sz="1050" dirty="0">
                <a:latin typeface="Century Gothic" panose="020B0502020202020204" pitchFamily="34" charset="0"/>
              </a:rPr>
              <a:t>Schedule follow-up training sessions and exercises based on the lessons learned.</a:t>
            </a:r>
          </a:p>
          <a:p>
            <a:pPr marL="171450" indent="-171450" algn="just">
              <a:buFont typeface="Arial" panose="020B0604020202020204" pitchFamily="34" charset="0"/>
              <a:buChar char="•"/>
            </a:pPr>
            <a:endParaRPr lang="en-US" sz="1050" dirty="0">
              <a:latin typeface="Century Gothic" panose="020B0502020202020204" pitchFamily="34" charset="0"/>
            </a:endParaRPr>
          </a:p>
          <a:p>
            <a:pPr marL="171450" indent="-171450" algn="just">
              <a:buFont typeface="Arial" panose="020B0604020202020204" pitchFamily="34" charset="0"/>
              <a:buChar char="•"/>
            </a:pPr>
            <a:r>
              <a:rPr lang="en-US" sz="1050" dirty="0">
                <a:latin typeface="Century Gothic" panose="020B0502020202020204" pitchFamily="34" charset="0"/>
              </a:rPr>
              <a:t>Share the exercise outcomes and lessons with the broader organization to raise awareness of cybersecurity risks and preparedness.</a:t>
            </a:r>
          </a:p>
          <a:p>
            <a:pPr marL="171450" indent="-171450" algn="just">
              <a:buFont typeface="Arial" panose="020B0604020202020204" pitchFamily="34" charset="0"/>
              <a:buChar char="•"/>
            </a:pPr>
            <a:endParaRPr lang="en-US" sz="1050" dirty="0">
              <a:latin typeface="Century Gothic" panose="020B0502020202020204" pitchFamily="34" charset="0"/>
            </a:endParaRPr>
          </a:p>
          <a:p>
            <a:pPr marL="171450" indent="-171450" algn="just">
              <a:buFont typeface="Arial" panose="020B0604020202020204" pitchFamily="34" charset="0"/>
              <a:buChar char="•"/>
            </a:pPr>
            <a:r>
              <a:rPr lang="en-US" sz="1050" dirty="0">
                <a:latin typeface="Century Gothic" panose="020B0502020202020204" pitchFamily="34" charset="0"/>
              </a:rPr>
              <a:t>Maintain a schedule of regular tabletop exercises to ensure continuous improvement and readiness.</a:t>
            </a:r>
          </a:p>
        </p:txBody>
      </p:sp>
    </p:spTree>
    <p:extLst>
      <p:ext uri="{BB962C8B-B14F-4D97-AF65-F5344CB8AC3E}">
        <p14:creationId xmlns:p14="http://schemas.microsoft.com/office/powerpoint/2010/main" val="66667436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3421" y="2170932"/>
            <a:ext cx="7931034" cy="967123"/>
          </a:xfrm>
        </p:spPr>
        <p:txBody>
          <a:bodyPr/>
          <a:lstStyle/>
          <a:p>
            <a:r>
              <a:rPr lang="en-US" sz="4400" b="1" dirty="0">
                <a:solidFill>
                  <a:schemeClr val="tx1"/>
                </a:solidFill>
              </a:rPr>
              <a:t>IT Due Diligence</a:t>
            </a:r>
          </a:p>
        </p:txBody>
      </p:sp>
    </p:spTree>
    <p:extLst>
      <p:ext uri="{BB962C8B-B14F-4D97-AF65-F5344CB8AC3E}">
        <p14:creationId xmlns:p14="http://schemas.microsoft.com/office/powerpoint/2010/main" val="3230589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9770" y="0"/>
            <a:ext cx="9180030" cy="1524000"/>
          </a:xfrm>
        </p:spPr>
        <p:txBody>
          <a:bodyPr/>
          <a:lstStyle/>
          <a:p>
            <a:r>
              <a:rPr lang="en-US" b="1" dirty="0"/>
              <a:t>IT DUE Diligence</a:t>
            </a:r>
          </a:p>
        </p:txBody>
      </p:sp>
      <p:sp>
        <p:nvSpPr>
          <p:cNvPr id="3" name="Rectangle 2"/>
          <p:cNvSpPr/>
          <p:nvPr/>
        </p:nvSpPr>
        <p:spPr>
          <a:xfrm>
            <a:off x="732734" y="1266461"/>
            <a:ext cx="8848588" cy="1785104"/>
          </a:xfrm>
          <a:prstGeom prst="rect">
            <a:avLst/>
          </a:prstGeom>
        </p:spPr>
        <p:txBody>
          <a:bodyPr wrap="square">
            <a:spAutoFit/>
          </a:bodyPr>
          <a:lstStyle/>
          <a:p>
            <a:pPr algn="just"/>
            <a:r>
              <a:rPr lang="en-US" sz="1100" dirty="0">
                <a:latin typeface="Century Gothic" panose="020B0502020202020204" pitchFamily="34" charset="0"/>
              </a:rPr>
              <a:t>Virtual security has a dedicated team for conducting due diligence activity for an organization, the assessment includes but not limited to (Identify, evaluate, assess, analyze and verify all the available information of an individual or an organization in order to better understand an organization.</a:t>
            </a:r>
          </a:p>
          <a:p>
            <a:pPr algn="just"/>
            <a:endParaRPr lang="en-US" sz="1100" dirty="0">
              <a:latin typeface="Century Gothic" panose="020B0502020202020204" pitchFamily="34" charset="0"/>
            </a:endParaRPr>
          </a:p>
          <a:p>
            <a:pPr algn="just"/>
            <a:r>
              <a:rPr lang="en-US" sz="1100" dirty="0">
                <a:latin typeface="Century Gothic" panose="020B0502020202020204" pitchFamily="34" charset="0"/>
              </a:rPr>
              <a:t>To conduct a due diligence when organization are in the phase of merger, acquisition, development, new investment plans, consortium. Company needs to assure that there is no outstanding litigation, judgments, liens, or other legal issues that can complicate or prolong the phase as mentioned above.</a:t>
            </a:r>
          </a:p>
          <a:p>
            <a:pPr algn="just"/>
            <a:endParaRPr lang="en-US" sz="1100" dirty="0">
              <a:latin typeface="Century Gothic" panose="020B0502020202020204" pitchFamily="34" charset="0"/>
            </a:endParaRPr>
          </a:p>
          <a:p>
            <a:pPr algn="just"/>
            <a:r>
              <a:rPr lang="en-US" sz="1100" dirty="0">
                <a:latin typeface="Century Gothic" panose="020B0502020202020204" pitchFamily="34" charset="0"/>
              </a:rPr>
              <a:t>Following are the list of preliminary checks which virtual security initially perform through manual and automated approaches.</a:t>
            </a:r>
          </a:p>
          <a:p>
            <a:pPr algn="just"/>
            <a:endParaRPr lang="en-US" sz="1100" dirty="0">
              <a:latin typeface="Century Gothic" panose="020B0502020202020204" pitchFamily="34" charset="0"/>
            </a:endParaRPr>
          </a:p>
        </p:txBody>
      </p:sp>
      <p:graphicFrame>
        <p:nvGraphicFramePr>
          <p:cNvPr id="4" name="Table 3"/>
          <p:cNvGraphicFramePr>
            <a:graphicFrameLocks noGrp="1"/>
          </p:cNvGraphicFramePr>
          <p:nvPr>
            <p:extLst>
              <p:ext uri="{D42A27DB-BD31-4B8C-83A1-F6EECF244321}">
                <p14:modId xmlns:p14="http://schemas.microsoft.com/office/powerpoint/2010/main" val="1201391253"/>
              </p:ext>
            </p:extLst>
          </p:nvPr>
        </p:nvGraphicFramePr>
        <p:xfrm>
          <a:off x="825500" y="2623839"/>
          <a:ext cx="8661400" cy="3189040"/>
        </p:xfrm>
        <a:graphic>
          <a:graphicData uri="http://schemas.openxmlformats.org/drawingml/2006/table">
            <a:tbl>
              <a:tblPr firstRow="1" bandRow="1">
                <a:tableStyleId>{7E9639D4-E3E2-4D34-9284-5A2195B3D0D7}</a:tableStyleId>
              </a:tblPr>
              <a:tblGrid>
                <a:gridCol w="4058227">
                  <a:extLst>
                    <a:ext uri="{9D8B030D-6E8A-4147-A177-3AD203B41FA5}">
                      <a16:colId xmlns:a16="http://schemas.microsoft.com/office/drawing/2014/main" val="20000"/>
                    </a:ext>
                  </a:extLst>
                </a:gridCol>
                <a:gridCol w="4603173">
                  <a:extLst>
                    <a:ext uri="{9D8B030D-6E8A-4147-A177-3AD203B41FA5}">
                      <a16:colId xmlns:a16="http://schemas.microsoft.com/office/drawing/2014/main" val="20001"/>
                    </a:ext>
                  </a:extLst>
                </a:gridCol>
              </a:tblGrid>
              <a:tr h="279015">
                <a:tc>
                  <a:txBody>
                    <a:bodyPr/>
                    <a:lstStyle/>
                    <a:p>
                      <a:r>
                        <a:rPr lang="en-US" sz="1400" dirty="0"/>
                        <a:t>Source of Information</a:t>
                      </a:r>
                      <a:endParaRPr lang="en-US" sz="1400" b="1" dirty="0">
                        <a:solidFill>
                          <a:schemeClr val="bg1"/>
                        </a:solidFill>
                        <a:latin typeface="Century Gothic" panose="020B0502020202020204" pitchFamily="34" charset="0"/>
                      </a:endParaRPr>
                    </a:p>
                  </a:txBody>
                  <a:tcPr/>
                </a:tc>
                <a:tc>
                  <a:txBody>
                    <a:bodyPr/>
                    <a:lstStyle/>
                    <a:p>
                      <a:r>
                        <a:rPr lang="en-US" sz="1400" dirty="0"/>
                        <a:t>Description</a:t>
                      </a:r>
                      <a:endParaRPr lang="en-US" sz="1400" b="1" dirty="0">
                        <a:solidFill>
                          <a:schemeClr val="bg1"/>
                        </a:solidFill>
                        <a:latin typeface="Century Gothic" panose="020B0502020202020204" pitchFamily="34" charset="0"/>
                      </a:endParaRPr>
                    </a:p>
                  </a:txBody>
                  <a:tcPr/>
                </a:tc>
                <a:extLst>
                  <a:ext uri="{0D108BD9-81ED-4DB2-BD59-A6C34878D82A}">
                    <a16:rowId xmlns:a16="http://schemas.microsoft.com/office/drawing/2014/main" val="10000"/>
                  </a:ext>
                </a:extLst>
              </a:tr>
              <a:tr h="296929">
                <a:tc>
                  <a:txBody>
                    <a:bodyPr/>
                    <a:lstStyle/>
                    <a:p>
                      <a:r>
                        <a:rPr lang="en-US" sz="1100" dirty="0"/>
                        <a:t>Assessment through Internet</a:t>
                      </a:r>
                      <a:r>
                        <a:rPr lang="en-US" sz="1100" baseline="0" dirty="0"/>
                        <a:t> on general information sites</a:t>
                      </a:r>
                      <a:endParaRPr lang="en-US" sz="1100" dirty="0">
                        <a:latin typeface="Century Gothic" panose="020B0502020202020204" pitchFamily="34" charset="0"/>
                      </a:endParaRPr>
                    </a:p>
                  </a:txBody>
                  <a:tcPr/>
                </a:tc>
                <a:tc>
                  <a:txBody>
                    <a:bodyPr/>
                    <a:lstStyle/>
                    <a:p>
                      <a:r>
                        <a:rPr lang="en-US" sz="1100" dirty="0"/>
                        <a:t>Internet searches including but not limited to the</a:t>
                      </a:r>
                      <a:r>
                        <a:rPr lang="en-US" sz="1100" baseline="0" dirty="0"/>
                        <a:t> following:</a:t>
                      </a:r>
                    </a:p>
                    <a:p>
                      <a:pPr marL="171450" indent="-171450">
                        <a:buFont typeface="Arial" panose="020B0604020202020204" pitchFamily="34" charset="0"/>
                        <a:buChar char="•"/>
                      </a:pPr>
                      <a:r>
                        <a:rPr lang="en-US" sz="1100" baseline="0" dirty="0">
                          <a:solidFill>
                            <a:schemeClr val="tx1"/>
                          </a:solidFill>
                          <a:latin typeface="Century Gothic" panose="020B0502020202020204" pitchFamily="34" charset="0"/>
                          <a:ea typeface="+mn-ea"/>
                          <a:cs typeface="+mn-cs"/>
                        </a:rPr>
                        <a:t>Company Website</a:t>
                      </a:r>
                    </a:p>
                    <a:p>
                      <a:pPr marL="171450" indent="-171450">
                        <a:buFont typeface="Arial" panose="020B0604020202020204" pitchFamily="34" charset="0"/>
                        <a:buChar char="•"/>
                      </a:pPr>
                      <a:r>
                        <a:rPr lang="en-US" sz="1100" baseline="0" dirty="0">
                          <a:solidFill>
                            <a:schemeClr val="tx1"/>
                          </a:solidFill>
                          <a:latin typeface="Century Gothic" panose="020B0502020202020204" pitchFamily="34" charset="0"/>
                          <a:ea typeface="+mn-ea"/>
                          <a:cs typeface="+mn-cs"/>
                        </a:rPr>
                        <a:t>Reverse Address Lookup</a:t>
                      </a:r>
                    </a:p>
                    <a:p>
                      <a:pPr marL="171450" indent="-171450">
                        <a:buFont typeface="Arial" panose="020B0604020202020204" pitchFamily="34" charset="0"/>
                        <a:buChar char="•"/>
                      </a:pPr>
                      <a:r>
                        <a:rPr lang="en-US" sz="1100" baseline="0" dirty="0">
                          <a:solidFill>
                            <a:schemeClr val="tx1"/>
                          </a:solidFill>
                          <a:latin typeface="Century Gothic" panose="020B0502020202020204" pitchFamily="34" charset="0"/>
                          <a:ea typeface="+mn-ea"/>
                          <a:cs typeface="+mn-cs"/>
                        </a:rPr>
                        <a:t>Search organization on Corruption monitoring websites</a:t>
                      </a:r>
                    </a:p>
                    <a:p>
                      <a:pPr marL="171450" indent="-171450">
                        <a:buFont typeface="Arial" panose="020B0604020202020204" pitchFamily="34" charset="0"/>
                        <a:buChar char="•"/>
                      </a:pPr>
                      <a:r>
                        <a:rPr lang="en-US" sz="1100" baseline="0" dirty="0">
                          <a:solidFill>
                            <a:schemeClr val="tx1"/>
                          </a:solidFill>
                          <a:latin typeface="Century Gothic" panose="020B0502020202020204" pitchFamily="34" charset="0"/>
                          <a:ea typeface="+mn-ea"/>
                          <a:cs typeface="+mn-cs"/>
                        </a:rPr>
                        <a:t>Search records on Social Network (Facebook, Twitter);</a:t>
                      </a:r>
                      <a:endParaRPr lang="en-US" sz="1100" dirty="0">
                        <a:solidFill>
                          <a:schemeClr val="tx1"/>
                        </a:solidFill>
                        <a:latin typeface="Century Gothic" panose="020B0502020202020204" pitchFamily="34" charset="0"/>
                        <a:ea typeface="+mn-ea"/>
                        <a:cs typeface="+mn-cs"/>
                      </a:endParaRPr>
                    </a:p>
                  </a:txBody>
                  <a:tcPr/>
                </a:tc>
                <a:extLst>
                  <a:ext uri="{0D108BD9-81ED-4DB2-BD59-A6C34878D82A}">
                    <a16:rowId xmlns:a16="http://schemas.microsoft.com/office/drawing/2014/main" val="10001"/>
                  </a:ext>
                </a:extLst>
              </a:tr>
              <a:tr h="598240">
                <a:tc>
                  <a:txBody>
                    <a:bodyPr/>
                    <a:lstStyle/>
                    <a:p>
                      <a:r>
                        <a:rPr lang="en-US" sz="1100" dirty="0"/>
                        <a:t>Black listing of</a:t>
                      </a:r>
                      <a:r>
                        <a:rPr lang="en-US" sz="1100" baseline="0" dirty="0"/>
                        <a:t> individual/</a:t>
                      </a:r>
                      <a:r>
                        <a:rPr lang="en-US" sz="1100" dirty="0"/>
                        <a:t>organization &amp; reputation assessment</a:t>
                      </a:r>
                      <a:endParaRPr lang="en-US" sz="1100" dirty="0">
                        <a:latin typeface="Century Gothic" panose="020B0502020202020204" pitchFamily="34" charset="0"/>
                      </a:endParaRPr>
                    </a:p>
                  </a:txBody>
                  <a:tcPr/>
                </a:tc>
                <a:tc>
                  <a:txBody>
                    <a:bodyPr/>
                    <a:lstStyle/>
                    <a:p>
                      <a:r>
                        <a:rPr lang="en-US" sz="1100" dirty="0"/>
                        <a:t>By performing a social statistics analysis to obtain the reputation of the organization and assess the organizational</a:t>
                      </a:r>
                      <a:r>
                        <a:rPr lang="en-US" sz="1100" baseline="0" dirty="0"/>
                        <a:t> websites, portals, applications for blacklisting over the internet.</a:t>
                      </a:r>
                      <a:endParaRPr lang="en-US" sz="1100" dirty="0">
                        <a:solidFill>
                          <a:schemeClr val="dk1"/>
                        </a:solidFill>
                        <a:latin typeface="Century Gothic" panose="020B0502020202020204" pitchFamily="34" charset="0"/>
                        <a:ea typeface="+mn-ea"/>
                        <a:cs typeface="+mn-cs"/>
                      </a:endParaRPr>
                    </a:p>
                  </a:txBody>
                  <a:tcPr/>
                </a:tc>
                <a:extLst>
                  <a:ext uri="{0D108BD9-81ED-4DB2-BD59-A6C34878D82A}">
                    <a16:rowId xmlns:a16="http://schemas.microsoft.com/office/drawing/2014/main" val="10002"/>
                  </a:ext>
                </a:extLst>
              </a:tr>
              <a:tr h="270164">
                <a:tc>
                  <a:txBody>
                    <a:bodyPr/>
                    <a:lstStyle/>
                    <a:p>
                      <a:r>
                        <a:rPr lang="en-US" sz="1100" dirty="0"/>
                        <a:t>Verification of Government</a:t>
                      </a:r>
                      <a:r>
                        <a:rPr lang="en-US" sz="1100" baseline="0" dirty="0"/>
                        <a:t> documents/ Educational credentials of Employees</a:t>
                      </a:r>
                      <a:endParaRPr lang="en-US" sz="1100" dirty="0">
                        <a:latin typeface="Century Gothic" panose="020B0502020202020204" pitchFamily="34" charset="0"/>
                      </a:endParaRPr>
                    </a:p>
                  </a:txBody>
                  <a:tcPr/>
                </a:tc>
                <a:tc>
                  <a:txBody>
                    <a:bodyPr/>
                    <a:lstStyle/>
                    <a:p>
                      <a:r>
                        <a:rPr lang="en-US" sz="1100" dirty="0"/>
                        <a:t>Verification</a:t>
                      </a:r>
                      <a:r>
                        <a:rPr lang="en-US" sz="1100" baseline="0" dirty="0"/>
                        <a:t> of government documents (including certificates, NTN, Tax registration, Company presence) and conduct through assessment of educational credentials including (University Degree verification, Global / International Certification verification)</a:t>
                      </a:r>
                      <a:endParaRPr lang="en-US" sz="1100" dirty="0">
                        <a:solidFill>
                          <a:schemeClr val="dk1"/>
                        </a:solidFill>
                        <a:latin typeface="Century Gothic" panose="020B0502020202020204" pitchFamily="34" charset="0"/>
                        <a:ea typeface="+mn-ea"/>
                        <a:cs typeface="+mn-cs"/>
                      </a:endParaRPr>
                    </a:p>
                  </a:txBody>
                  <a:tcPr/>
                </a:tc>
                <a:extLst>
                  <a:ext uri="{0D108BD9-81ED-4DB2-BD59-A6C34878D82A}">
                    <a16:rowId xmlns:a16="http://schemas.microsoft.com/office/drawing/2014/main" val="10003"/>
                  </a:ext>
                </a:extLst>
              </a:tr>
              <a:tr h="370840">
                <a:tc>
                  <a:txBody>
                    <a:bodyPr/>
                    <a:lstStyle/>
                    <a:p>
                      <a:r>
                        <a:rPr lang="en-US" sz="1100" dirty="0"/>
                        <a:t>Media reports and Public records</a:t>
                      </a:r>
                      <a:r>
                        <a:rPr lang="en-US" sz="1100" baseline="0" dirty="0"/>
                        <a:t> available on Internet</a:t>
                      </a:r>
                      <a:endParaRPr lang="en-US" sz="1100" dirty="0">
                        <a:latin typeface="Century Gothic" panose="020B0502020202020204" pitchFamily="34" charset="0"/>
                      </a:endParaRPr>
                    </a:p>
                  </a:txBody>
                  <a:tcPr/>
                </a:tc>
                <a:tc>
                  <a:txBody>
                    <a:bodyPr/>
                    <a:lstStyle/>
                    <a:p>
                      <a:r>
                        <a:rPr lang="en-US" sz="1100" dirty="0"/>
                        <a:t>The assessment will check any</a:t>
                      </a:r>
                      <a:r>
                        <a:rPr lang="en-US" sz="1100" baseline="0" dirty="0"/>
                        <a:t> investigation or allegations are being faced y the individual or an organization.</a:t>
                      </a:r>
                      <a:endParaRPr lang="en-US" sz="1100" dirty="0">
                        <a:solidFill>
                          <a:schemeClr val="dk1"/>
                        </a:solidFill>
                        <a:latin typeface="Century Gothic" panose="020B0502020202020204" pitchFamily="34" charset="0"/>
                        <a:ea typeface="+mn-ea"/>
                        <a:cs typeface="+mn-cs"/>
                      </a:endParaRPr>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72154312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9770" y="0"/>
            <a:ext cx="9180030" cy="1524000"/>
          </a:xfrm>
        </p:spPr>
        <p:txBody>
          <a:bodyPr/>
          <a:lstStyle/>
          <a:p>
            <a:r>
              <a:rPr lang="en-US" b="1" dirty="0"/>
              <a:t>IT DUE Diligence - Approach</a:t>
            </a:r>
          </a:p>
        </p:txBody>
      </p:sp>
      <p:sp>
        <p:nvSpPr>
          <p:cNvPr id="3" name="Rectangle 2"/>
          <p:cNvSpPr/>
          <p:nvPr/>
        </p:nvSpPr>
        <p:spPr>
          <a:xfrm>
            <a:off x="732734" y="1266461"/>
            <a:ext cx="8848588" cy="430887"/>
          </a:xfrm>
          <a:prstGeom prst="rect">
            <a:avLst/>
          </a:prstGeom>
        </p:spPr>
        <p:txBody>
          <a:bodyPr wrap="square">
            <a:spAutoFit/>
          </a:bodyPr>
          <a:lstStyle/>
          <a:p>
            <a:pPr algn="just"/>
            <a:r>
              <a:rPr lang="en-US" sz="1100" dirty="0">
                <a:latin typeface="Century Gothic" panose="020B0502020202020204" pitchFamily="34" charset="0"/>
              </a:rPr>
              <a:t>The approach for assessing an organization or an individual based on the following criteria which virtual security search and discover through their customized solutions and manual checks:</a:t>
            </a:r>
          </a:p>
        </p:txBody>
      </p:sp>
      <p:graphicFrame>
        <p:nvGraphicFramePr>
          <p:cNvPr id="5" name="Table 4"/>
          <p:cNvGraphicFramePr>
            <a:graphicFrameLocks noGrp="1"/>
          </p:cNvGraphicFramePr>
          <p:nvPr>
            <p:extLst>
              <p:ext uri="{D42A27DB-BD31-4B8C-83A1-F6EECF244321}">
                <p14:modId xmlns:p14="http://schemas.microsoft.com/office/powerpoint/2010/main" val="2281966779"/>
              </p:ext>
            </p:extLst>
          </p:nvPr>
        </p:nvGraphicFramePr>
        <p:xfrm>
          <a:off x="732734" y="3429953"/>
          <a:ext cx="8754570" cy="2819400"/>
        </p:xfrm>
        <a:graphic>
          <a:graphicData uri="http://schemas.openxmlformats.org/drawingml/2006/table">
            <a:tbl>
              <a:tblPr firstRow="1" bandRow="1">
                <a:tableStyleId>{616DA210-FB5B-4158-B5E0-FEB733F419BA}</a:tableStyleId>
              </a:tblPr>
              <a:tblGrid>
                <a:gridCol w="2199077">
                  <a:extLst>
                    <a:ext uri="{9D8B030D-6E8A-4147-A177-3AD203B41FA5}">
                      <a16:colId xmlns:a16="http://schemas.microsoft.com/office/drawing/2014/main" val="20000"/>
                    </a:ext>
                  </a:extLst>
                </a:gridCol>
                <a:gridCol w="2383298">
                  <a:extLst>
                    <a:ext uri="{9D8B030D-6E8A-4147-A177-3AD203B41FA5}">
                      <a16:colId xmlns:a16="http://schemas.microsoft.com/office/drawing/2014/main" val="20001"/>
                    </a:ext>
                  </a:extLst>
                </a:gridCol>
                <a:gridCol w="4172195">
                  <a:extLst>
                    <a:ext uri="{9D8B030D-6E8A-4147-A177-3AD203B41FA5}">
                      <a16:colId xmlns:a16="http://schemas.microsoft.com/office/drawing/2014/main" val="20002"/>
                    </a:ext>
                  </a:extLst>
                </a:gridCol>
              </a:tblGrid>
              <a:tr h="370840">
                <a:tc>
                  <a:txBody>
                    <a:bodyPr/>
                    <a:lstStyle/>
                    <a:p>
                      <a:pPr algn="l"/>
                      <a:r>
                        <a:rPr lang="en-US" sz="1100" b="1" dirty="0"/>
                        <a:t>Customized Searches</a:t>
                      </a:r>
                    </a:p>
                    <a:p>
                      <a:pPr marL="171450" indent="-171450" algn="l">
                        <a:buFont typeface="Arial" panose="020B0604020202020204" pitchFamily="34" charset="0"/>
                        <a:buChar char="•"/>
                      </a:pPr>
                      <a:r>
                        <a:rPr lang="en-US" sz="1050" b="0" dirty="0"/>
                        <a:t>Name</a:t>
                      </a:r>
                      <a:r>
                        <a:rPr lang="en-US" sz="1050" b="0" baseline="0" dirty="0"/>
                        <a:t> &amp; Owner of Business</a:t>
                      </a:r>
                    </a:p>
                    <a:p>
                      <a:pPr marL="171450" indent="-171450" algn="l">
                        <a:buFont typeface="Arial" panose="020B0604020202020204" pitchFamily="34" charset="0"/>
                        <a:buChar char="•"/>
                      </a:pPr>
                      <a:r>
                        <a:rPr lang="en-US" sz="1050" b="0" baseline="0" dirty="0"/>
                        <a:t>Owner Political Involvement</a:t>
                      </a:r>
                    </a:p>
                    <a:p>
                      <a:pPr marL="171450" indent="-171450" algn="l">
                        <a:buFont typeface="Arial" panose="020B0604020202020204" pitchFamily="34" charset="0"/>
                        <a:buChar char="•"/>
                      </a:pPr>
                      <a:r>
                        <a:rPr lang="en-US" sz="1050" b="0" baseline="0" dirty="0"/>
                        <a:t>Civil Litigation Check</a:t>
                      </a:r>
                    </a:p>
                    <a:p>
                      <a:pPr marL="171450" indent="-171450" algn="l">
                        <a:buFont typeface="Arial" panose="020B0604020202020204" pitchFamily="34" charset="0"/>
                        <a:buChar char="•"/>
                      </a:pPr>
                      <a:r>
                        <a:rPr lang="en-US" sz="1050" b="0" baseline="0" dirty="0"/>
                        <a:t>Media Check</a:t>
                      </a:r>
                    </a:p>
                    <a:p>
                      <a:pPr marL="171450" indent="-171450" algn="l">
                        <a:buFont typeface="Arial" panose="020B0604020202020204" pitchFamily="34" charset="0"/>
                        <a:buChar char="•"/>
                      </a:pPr>
                      <a:r>
                        <a:rPr lang="en-US" sz="1050" b="0" baseline="0" dirty="0"/>
                        <a:t>Federal Criminal Check</a:t>
                      </a:r>
                    </a:p>
                    <a:p>
                      <a:pPr marL="171450" indent="-171450" algn="l">
                        <a:buFont typeface="Arial" panose="020B0604020202020204" pitchFamily="34" charset="0"/>
                        <a:buChar char="•"/>
                      </a:pPr>
                      <a:r>
                        <a:rPr lang="en-US" sz="1050" b="0" baseline="0" dirty="0"/>
                        <a:t>Employment References</a:t>
                      </a:r>
                    </a:p>
                    <a:p>
                      <a:pPr marL="171450" indent="-171450" algn="l">
                        <a:buFont typeface="Arial" panose="020B0604020202020204" pitchFamily="34" charset="0"/>
                        <a:buChar char="•"/>
                      </a:pPr>
                      <a:r>
                        <a:rPr lang="en-US" sz="1050" b="0" baseline="0" dirty="0"/>
                        <a:t>Country Specific Risk</a:t>
                      </a:r>
                    </a:p>
                    <a:p>
                      <a:pPr marL="171450" indent="-171450" algn="l">
                        <a:buFont typeface="Arial" panose="020B0604020202020204" pitchFamily="34" charset="0"/>
                        <a:buChar char="•"/>
                      </a:pPr>
                      <a:r>
                        <a:rPr lang="en-US" sz="1050" b="0" baseline="0" dirty="0"/>
                        <a:t>Warning List of Financial Regulators / Governing bodies</a:t>
                      </a:r>
                    </a:p>
                    <a:p>
                      <a:pPr marL="171450" indent="-171450" algn="l">
                        <a:buFont typeface="Arial" panose="020B0604020202020204" pitchFamily="34" charset="0"/>
                        <a:buChar char="•"/>
                      </a:pPr>
                      <a:r>
                        <a:rPr lang="en-US" sz="1050" b="0" baseline="0" dirty="0"/>
                        <a:t>Debarred companies and Disqualified list of Senior employee</a:t>
                      </a:r>
                    </a:p>
                    <a:p>
                      <a:pPr marL="0" indent="0" algn="l">
                        <a:buFont typeface="Arial" panose="020B0604020202020204" pitchFamily="34" charset="0"/>
                        <a:buNone/>
                      </a:pPr>
                      <a:endParaRPr lang="en-US" sz="1050" dirty="0"/>
                    </a:p>
                  </a:txBody>
                  <a:tcPr/>
                </a:tc>
                <a:tc>
                  <a:txBody>
                    <a:bodyPr/>
                    <a:lstStyle/>
                    <a:p>
                      <a:pPr algn="l"/>
                      <a:r>
                        <a:rPr lang="en-US" sz="1100" b="1" kern="1200" dirty="0">
                          <a:solidFill>
                            <a:schemeClr val="tx1"/>
                          </a:solidFill>
                          <a:latin typeface="+mn-lt"/>
                          <a:ea typeface="+mn-ea"/>
                          <a:cs typeface="+mn-cs"/>
                        </a:rPr>
                        <a:t>Crime check Due Diligence</a:t>
                      </a:r>
                    </a:p>
                    <a:p>
                      <a:pPr marL="171450" indent="-171450" algn="l">
                        <a:buFont typeface="Arial" panose="020B0604020202020204" pitchFamily="34" charset="0"/>
                        <a:buChar char="•"/>
                      </a:pPr>
                      <a:r>
                        <a:rPr lang="en-US" sz="1050" b="0" dirty="0"/>
                        <a:t>Company Vehicle</a:t>
                      </a:r>
                      <a:r>
                        <a:rPr lang="en-US" sz="1050" b="0" baseline="0" dirty="0"/>
                        <a:t>(s) Verification.</a:t>
                      </a:r>
                    </a:p>
                    <a:p>
                      <a:pPr marL="171450" indent="-171450" algn="l">
                        <a:buFont typeface="Arial" panose="020B0604020202020204" pitchFamily="34" charset="0"/>
                        <a:buChar char="•"/>
                      </a:pPr>
                      <a:r>
                        <a:rPr lang="en-US" sz="1050" b="0" baseline="0" dirty="0"/>
                        <a:t>Professional License Verification</a:t>
                      </a:r>
                    </a:p>
                    <a:p>
                      <a:pPr marL="171450" indent="-171450" algn="l">
                        <a:buFont typeface="Arial" panose="020B0604020202020204" pitchFamily="34" charset="0"/>
                        <a:buChar char="•"/>
                      </a:pPr>
                      <a:r>
                        <a:rPr lang="en-US" sz="1050" b="0" baseline="0" dirty="0"/>
                        <a:t>Federal Bankruptcy</a:t>
                      </a:r>
                    </a:p>
                    <a:p>
                      <a:pPr marL="171450" indent="-171450" algn="l">
                        <a:buFont typeface="Arial" panose="020B0604020202020204" pitchFamily="34" charset="0"/>
                        <a:buChar char="•"/>
                      </a:pPr>
                      <a:r>
                        <a:rPr lang="en-US" sz="1050" b="0" baseline="0" dirty="0"/>
                        <a:t>DBR &amp; Mortgagors check</a:t>
                      </a:r>
                    </a:p>
                    <a:p>
                      <a:pPr marL="171450" indent="-171450" algn="l">
                        <a:buFont typeface="Arial" panose="020B0604020202020204" pitchFamily="34" charset="0"/>
                        <a:buChar char="•"/>
                      </a:pPr>
                      <a:r>
                        <a:rPr lang="en-US" sz="1050" b="0" baseline="0" dirty="0"/>
                        <a:t>Loan Check</a:t>
                      </a:r>
                    </a:p>
                    <a:p>
                      <a:pPr marL="171450" indent="-171450" algn="l">
                        <a:buFont typeface="Arial" panose="020B0604020202020204" pitchFamily="34" charset="0"/>
                        <a:buChar char="•"/>
                      </a:pPr>
                      <a:r>
                        <a:rPr lang="en-US" sz="1050" b="0" baseline="0" dirty="0"/>
                        <a:t>Search for Wanted Persons</a:t>
                      </a:r>
                      <a:endParaRPr lang="en-US" sz="1050" b="0" dirty="0"/>
                    </a:p>
                  </a:txBody>
                  <a:tcPr/>
                </a:tc>
                <a:tc>
                  <a:txBody>
                    <a:bodyPr/>
                    <a:lstStyle/>
                    <a:p>
                      <a:pPr marL="0" algn="l" defTabSz="457200" rtl="0" eaLnBrk="1" latinLnBrk="0" hangingPunct="1"/>
                      <a:r>
                        <a:rPr lang="en-US" sz="1100" b="1" kern="1200" dirty="0">
                          <a:solidFill>
                            <a:schemeClr val="tx1"/>
                          </a:solidFill>
                          <a:latin typeface="+mn-lt"/>
                          <a:ea typeface="+mn-ea"/>
                          <a:cs typeface="+mn-cs"/>
                        </a:rPr>
                        <a:t>Technical Due Diligence</a:t>
                      </a:r>
                    </a:p>
                    <a:p>
                      <a:pPr marL="171450" indent="-171450" algn="l">
                        <a:buFont typeface="Arial" panose="020B0604020202020204" pitchFamily="34" charset="0"/>
                        <a:buChar char="•"/>
                      </a:pPr>
                      <a:r>
                        <a:rPr lang="en-US" sz="1050" b="0" dirty="0"/>
                        <a:t>Review of application</a:t>
                      </a:r>
                    </a:p>
                    <a:p>
                      <a:pPr marL="171450" indent="-171450" algn="l">
                        <a:buFont typeface="Arial" panose="020B0604020202020204" pitchFamily="34" charset="0"/>
                        <a:buChar char="•"/>
                      </a:pPr>
                      <a:r>
                        <a:rPr lang="en-US" sz="1050" b="0" dirty="0"/>
                        <a:t>­Review IT Organization Structure</a:t>
                      </a:r>
                    </a:p>
                    <a:p>
                      <a:pPr marL="171450" indent="-171450" algn="l">
                        <a:buFont typeface="Arial" panose="020B0604020202020204" pitchFamily="34" charset="0"/>
                        <a:buChar char="•"/>
                      </a:pPr>
                      <a:r>
                        <a:rPr lang="en-US" sz="1050" b="0" dirty="0"/>
                        <a:t>Assessment of technology teams roles and responsibilities</a:t>
                      </a:r>
                    </a:p>
                    <a:p>
                      <a:pPr marL="171450" indent="-171450" algn="l">
                        <a:buFont typeface="Arial" panose="020B0604020202020204" pitchFamily="34" charset="0"/>
                        <a:buChar char="•"/>
                      </a:pPr>
                      <a:r>
                        <a:rPr lang="en-US" sz="1050" b="0" dirty="0"/>
                        <a:t>­Assessment of existing in scope applications and its operations</a:t>
                      </a:r>
                    </a:p>
                    <a:p>
                      <a:pPr marL="171450" indent="-171450" algn="l">
                        <a:buFont typeface="Arial" panose="020B0604020202020204" pitchFamily="34" charset="0"/>
                        <a:buChar char="•"/>
                      </a:pPr>
                      <a:r>
                        <a:rPr lang="en-US" sz="1050" b="0" dirty="0"/>
                        <a:t>Review of applications functionalities based on best practice </a:t>
                      </a:r>
                    </a:p>
                    <a:p>
                      <a:pPr marL="171450" indent="-171450" algn="l">
                        <a:buFont typeface="Arial" panose="020B0604020202020204" pitchFamily="34" charset="0"/>
                        <a:buChar char="•"/>
                      </a:pPr>
                      <a:r>
                        <a:rPr lang="en-US" sz="1050" b="0" dirty="0"/>
                        <a:t>Mapping of existing Functionalities (if provided by client)</a:t>
                      </a:r>
                    </a:p>
                    <a:p>
                      <a:pPr marL="171450" indent="-171450" algn="l">
                        <a:buFont typeface="Arial" panose="020B0604020202020204" pitchFamily="34" charset="0"/>
                        <a:buChar char="•"/>
                      </a:pPr>
                      <a:r>
                        <a:rPr lang="en-US" sz="1050" b="0" dirty="0"/>
                        <a:t>Development and implementation methodology and approach</a:t>
                      </a:r>
                    </a:p>
                    <a:p>
                      <a:pPr marL="171450" indent="-171450" algn="l">
                        <a:buFont typeface="Arial" panose="020B0604020202020204" pitchFamily="34" charset="0"/>
                        <a:buChar char="•"/>
                      </a:pPr>
                      <a:r>
                        <a:rPr lang="en-US" sz="1050" b="0" dirty="0"/>
                        <a:t>Review development approach and technology architecture</a:t>
                      </a:r>
                    </a:p>
                    <a:p>
                      <a:pPr marL="171450" indent="-171450" algn="l">
                        <a:buFont typeface="Arial" panose="020B0604020202020204" pitchFamily="34" charset="0"/>
                        <a:buChar char="•"/>
                      </a:pPr>
                      <a:r>
                        <a:rPr lang="en-US" sz="1050" b="0" dirty="0"/>
                        <a:t>Tools used in development, QA and testing processes</a:t>
                      </a:r>
                    </a:p>
                    <a:p>
                      <a:pPr marL="0" indent="0" algn="l">
                        <a:buFont typeface="Arial" panose="020B0604020202020204" pitchFamily="34" charset="0"/>
                        <a:buNone/>
                      </a:pPr>
                      <a:r>
                        <a:rPr lang="en-US" sz="1050" b="0" dirty="0"/>
                        <a:t>Assessment</a:t>
                      </a:r>
                      <a:r>
                        <a:rPr lang="en-US" sz="1050" b="0" baseline="0" dirty="0"/>
                        <a:t> of Communication Channels</a:t>
                      </a:r>
                    </a:p>
                    <a:p>
                      <a:pPr marL="0" indent="0" algn="l">
                        <a:buFont typeface="Arial" panose="020B0604020202020204" pitchFamily="34" charset="0"/>
                        <a:buNone/>
                      </a:pPr>
                      <a:r>
                        <a:rPr lang="en-US" sz="1050" b="0" baseline="0" dirty="0"/>
                        <a:t>Assessment of Web Services (API’s)</a:t>
                      </a:r>
                    </a:p>
                    <a:p>
                      <a:pPr marL="0" indent="0" algn="l">
                        <a:buFont typeface="Arial" panose="020B0604020202020204" pitchFamily="34" charset="0"/>
                        <a:buNone/>
                      </a:pPr>
                      <a:r>
                        <a:rPr lang="en-US" sz="1050" b="0" baseline="0" dirty="0"/>
                        <a:t>Static &amp; Dynamic Source Code Analysis</a:t>
                      </a:r>
                      <a:endParaRPr lang="en-US" sz="1050" b="0" dirty="0"/>
                    </a:p>
                  </a:txBody>
                  <a:tcPr/>
                </a:tc>
                <a:extLst>
                  <a:ext uri="{0D108BD9-81ED-4DB2-BD59-A6C34878D82A}">
                    <a16:rowId xmlns:a16="http://schemas.microsoft.com/office/drawing/2014/main" val="10000"/>
                  </a:ext>
                </a:extLst>
              </a:tr>
            </a:tbl>
          </a:graphicData>
        </a:graphic>
      </p:graphicFrame>
      <p:graphicFrame>
        <p:nvGraphicFramePr>
          <p:cNvPr id="6" name="Diagram 5"/>
          <p:cNvGraphicFramePr/>
          <p:nvPr>
            <p:extLst>
              <p:ext uri="{D42A27DB-BD31-4B8C-83A1-F6EECF244321}">
                <p14:modId xmlns:p14="http://schemas.microsoft.com/office/powerpoint/2010/main" val="134537709"/>
              </p:ext>
            </p:extLst>
          </p:nvPr>
        </p:nvGraphicFramePr>
        <p:xfrm>
          <a:off x="732734" y="914399"/>
          <a:ext cx="8655965" cy="33291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100347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3421" y="2170932"/>
            <a:ext cx="7931034" cy="967123"/>
          </a:xfrm>
        </p:spPr>
        <p:txBody>
          <a:bodyPr/>
          <a:lstStyle/>
          <a:p>
            <a:r>
              <a:rPr lang="en-US" sz="4400" b="1" dirty="0">
                <a:solidFill>
                  <a:schemeClr val="tx1"/>
                </a:solidFill>
              </a:rPr>
              <a:t>Compromise assessment</a:t>
            </a:r>
          </a:p>
        </p:txBody>
      </p:sp>
    </p:spTree>
    <p:extLst>
      <p:ext uri="{BB962C8B-B14F-4D97-AF65-F5344CB8AC3E}">
        <p14:creationId xmlns:p14="http://schemas.microsoft.com/office/powerpoint/2010/main" val="117132252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9770" y="0"/>
            <a:ext cx="9180030" cy="1524000"/>
          </a:xfrm>
        </p:spPr>
        <p:txBody>
          <a:bodyPr/>
          <a:lstStyle/>
          <a:p>
            <a:r>
              <a:rPr lang="en-US" b="1" dirty="0"/>
              <a:t>Compromise Assessment</a:t>
            </a:r>
          </a:p>
        </p:txBody>
      </p:sp>
      <p:sp>
        <p:nvSpPr>
          <p:cNvPr id="3" name="Rectangle 2"/>
          <p:cNvSpPr/>
          <p:nvPr/>
        </p:nvSpPr>
        <p:spPr>
          <a:xfrm>
            <a:off x="732734" y="1266461"/>
            <a:ext cx="8848588" cy="1107996"/>
          </a:xfrm>
          <a:prstGeom prst="rect">
            <a:avLst/>
          </a:prstGeom>
        </p:spPr>
        <p:txBody>
          <a:bodyPr wrap="square">
            <a:spAutoFit/>
          </a:bodyPr>
          <a:lstStyle/>
          <a:p>
            <a:pPr algn="just"/>
            <a:r>
              <a:rPr lang="en-US" sz="1100" dirty="0">
                <a:latin typeface="Century Gothic" panose="020B0502020202020204" pitchFamily="34" charset="0"/>
              </a:rPr>
              <a:t>Virtual security specifically focuses to identify previously unknown, successful or ongoing compromises,. To achieve this our approach for identifying such attacks is slightly different from the general approach which normally different organizations are  adopting.</a:t>
            </a:r>
          </a:p>
          <a:p>
            <a:pPr algn="just"/>
            <a:endParaRPr lang="en-US" sz="1100" dirty="0">
              <a:latin typeface="Century Gothic" panose="020B0502020202020204" pitchFamily="34" charset="0"/>
            </a:endParaRPr>
          </a:p>
          <a:p>
            <a:pPr algn="just"/>
            <a:r>
              <a:rPr lang="en-US" sz="1100" dirty="0">
                <a:latin typeface="Century Gothic" panose="020B0502020202020204" pitchFamily="34" charset="0"/>
              </a:rPr>
              <a:t>To conduct a compromise assessment against (Mobile, Laptops, Desktops, Servers, Network Equipment) etc. we follow the following procedure in order to conduct a compromise assessment successfully</a:t>
            </a:r>
          </a:p>
        </p:txBody>
      </p:sp>
      <p:cxnSp>
        <p:nvCxnSpPr>
          <p:cNvPr id="6" name="Straight Arrow Connector 5"/>
          <p:cNvCxnSpPr/>
          <p:nvPr/>
        </p:nvCxnSpPr>
        <p:spPr>
          <a:xfrm>
            <a:off x="2347481" y="4340178"/>
            <a:ext cx="2011680" cy="0"/>
          </a:xfrm>
          <a:prstGeom prst="straightConnector1">
            <a:avLst/>
          </a:prstGeom>
          <a:ln>
            <a:tailEnd type="triangle"/>
          </a:ln>
        </p:spPr>
        <p:style>
          <a:lnRef idx="3">
            <a:schemeClr val="accent5"/>
          </a:lnRef>
          <a:fillRef idx="0">
            <a:schemeClr val="accent5"/>
          </a:fillRef>
          <a:effectRef idx="2">
            <a:schemeClr val="accent5"/>
          </a:effectRef>
          <a:fontRef idx="minor">
            <a:schemeClr val="tx1"/>
          </a:fontRef>
        </p:style>
      </p:cxnSp>
      <p:sp>
        <p:nvSpPr>
          <p:cNvPr id="9" name="TextBox 8"/>
          <p:cNvSpPr txBox="1"/>
          <p:nvPr/>
        </p:nvSpPr>
        <p:spPr>
          <a:xfrm>
            <a:off x="1429622" y="4842964"/>
            <a:ext cx="1365094" cy="276999"/>
          </a:xfrm>
          <a:prstGeom prst="rect">
            <a:avLst/>
          </a:prstGeom>
          <a:noFill/>
        </p:spPr>
        <p:txBody>
          <a:bodyPr wrap="square" rtlCol="0">
            <a:spAutoFit/>
          </a:bodyPr>
          <a:lstStyle/>
          <a:p>
            <a:r>
              <a:rPr lang="en-US" sz="1200" b="1" dirty="0"/>
              <a:t>Target Device</a:t>
            </a:r>
          </a:p>
        </p:txBody>
      </p:sp>
      <p:pic>
        <p:nvPicPr>
          <p:cNvPr id="1026" name="Picture 2" descr="Image result for Laptop logo"/>
          <p:cNvPicPr>
            <a:picLocks noChangeAspect="1" noChangeArrowheads="1"/>
          </p:cNvPicPr>
          <p:nvPr/>
        </p:nvPicPr>
        <p:blipFill>
          <a:blip r:embed="rId2"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541938" y="4176433"/>
            <a:ext cx="805543" cy="805543"/>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4268453" y="4842964"/>
            <a:ext cx="1308099" cy="461665"/>
          </a:xfrm>
          <a:prstGeom prst="rect">
            <a:avLst/>
          </a:prstGeom>
          <a:noFill/>
        </p:spPr>
        <p:txBody>
          <a:bodyPr wrap="square" rtlCol="0">
            <a:spAutoFit/>
          </a:bodyPr>
          <a:lstStyle/>
          <a:p>
            <a:pPr algn="ctr"/>
            <a:r>
              <a:rPr lang="en-US" sz="1200" b="1" dirty="0"/>
              <a:t>Compromise Assessment</a:t>
            </a:r>
          </a:p>
        </p:txBody>
      </p:sp>
      <p:pic>
        <p:nvPicPr>
          <p:cNvPr id="12" name="Picture 2" descr="Image result for Laptop logo"/>
          <p:cNvPicPr>
            <a:picLocks noChangeAspect="1" noChangeArrowheads="1"/>
          </p:cNvPicPr>
          <p:nvPr/>
        </p:nvPicPr>
        <p:blipFill>
          <a:blip r:embed="rId2"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519730" y="4175920"/>
            <a:ext cx="805543" cy="805543"/>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4535277" y="4309387"/>
            <a:ext cx="772969" cy="338554"/>
          </a:xfrm>
          <a:prstGeom prst="rect">
            <a:avLst/>
          </a:prstGeom>
          <a:noFill/>
        </p:spPr>
        <p:txBody>
          <a:bodyPr wrap="none" rtlCol="0">
            <a:spAutoFit/>
          </a:bodyPr>
          <a:lstStyle/>
          <a:p>
            <a:r>
              <a:rPr lang="en-US" sz="800" dirty="0"/>
              <a:t>Pre &amp; post</a:t>
            </a:r>
          </a:p>
          <a:p>
            <a:r>
              <a:rPr lang="en-US" sz="800" dirty="0"/>
              <a:t> assessment</a:t>
            </a:r>
          </a:p>
        </p:txBody>
      </p:sp>
      <p:cxnSp>
        <p:nvCxnSpPr>
          <p:cNvPr id="14" name="Straight Arrow Connector 13"/>
          <p:cNvCxnSpPr/>
          <p:nvPr/>
        </p:nvCxnSpPr>
        <p:spPr>
          <a:xfrm>
            <a:off x="5325273" y="4350908"/>
            <a:ext cx="2011680" cy="0"/>
          </a:xfrm>
          <a:prstGeom prst="straightConnector1">
            <a:avLst/>
          </a:prstGeom>
          <a:ln>
            <a:tailEnd type="triangle"/>
          </a:ln>
        </p:spPr>
        <p:style>
          <a:lnRef idx="3">
            <a:schemeClr val="accent5"/>
          </a:lnRef>
          <a:fillRef idx="0">
            <a:schemeClr val="accent5"/>
          </a:fillRef>
          <a:effectRef idx="2">
            <a:schemeClr val="accent5"/>
          </a:effectRef>
          <a:fontRef idx="minor">
            <a:schemeClr val="tx1"/>
          </a:fontRef>
        </p:style>
      </p:cxnSp>
      <p:pic>
        <p:nvPicPr>
          <p:cNvPr id="15" name="Picture 2" descr="Image result for Laptop logo"/>
          <p:cNvPicPr>
            <a:picLocks noChangeAspect="1" noChangeArrowheads="1"/>
          </p:cNvPicPr>
          <p:nvPr/>
        </p:nvPicPr>
        <p:blipFill>
          <a:blip r:embed="rId2" cstate="print">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366237" y="4185615"/>
            <a:ext cx="805543" cy="805543"/>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p:cNvSpPr txBox="1"/>
          <p:nvPr/>
        </p:nvSpPr>
        <p:spPr>
          <a:xfrm>
            <a:off x="7014568" y="4842964"/>
            <a:ext cx="1468465" cy="461665"/>
          </a:xfrm>
          <a:prstGeom prst="rect">
            <a:avLst/>
          </a:prstGeom>
          <a:noFill/>
        </p:spPr>
        <p:txBody>
          <a:bodyPr wrap="square" rtlCol="0">
            <a:spAutoFit/>
          </a:bodyPr>
          <a:lstStyle/>
          <a:p>
            <a:pPr algn="ctr"/>
            <a:r>
              <a:rPr lang="en-US" sz="1200" b="1" dirty="0"/>
              <a:t>Reporting on the Compromises</a:t>
            </a:r>
          </a:p>
        </p:txBody>
      </p:sp>
    </p:spTree>
    <p:extLst>
      <p:ext uri="{BB962C8B-B14F-4D97-AF65-F5344CB8AC3E}">
        <p14:creationId xmlns:p14="http://schemas.microsoft.com/office/powerpoint/2010/main" val="297096575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9770" y="0"/>
            <a:ext cx="9180030" cy="1524000"/>
          </a:xfrm>
        </p:spPr>
        <p:txBody>
          <a:bodyPr/>
          <a:lstStyle/>
          <a:p>
            <a:r>
              <a:rPr lang="en-US" b="1" dirty="0"/>
              <a:t>Compromise Assessment - Approach</a:t>
            </a:r>
          </a:p>
        </p:txBody>
      </p:sp>
      <p:grpSp>
        <p:nvGrpSpPr>
          <p:cNvPr id="13" name="Group 12">
            <a:extLst>
              <a:ext uri="{FF2B5EF4-FFF2-40B4-BE49-F238E27FC236}">
                <a16:creationId xmlns:a16="http://schemas.microsoft.com/office/drawing/2014/main" id="{59955BF7-A222-4BAE-9985-F3DC94D48632}"/>
              </a:ext>
            </a:extLst>
          </p:cNvPr>
          <p:cNvGrpSpPr/>
          <p:nvPr/>
        </p:nvGrpSpPr>
        <p:grpSpPr>
          <a:xfrm>
            <a:off x="742490" y="1357579"/>
            <a:ext cx="8425731" cy="4355275"/>
            <a:chOff x="291728" y="1422400"/>
            <a:chExt cx="8425731" cy="4355275"/>
          </a:xfrm>
        </p:grpSpPr>
        <p:grpSp>
          <p:nvGrpSpPr>
            <p:cNvPr id="100" name="Group 99"/>
            <p:cNvGrpSpPr/>
            <p:nvPr/>
          </p:nvGrpSpPr>
          <p:grpSpPr>
            <a:xfrm>
              <a:off x="2286197" y="1526913"/>
              <a:ext cx="4272955" cy="4250762"/>
              <a:chOff x="3008367" y="1160019"/>
              <a:chExt cx="3874164" cy="3854041"/>
            </a:xfrm>
          </p:grpSpPr>
          <p:sp>
            <p:nvSpPr>
              <p:cNvPr id="101" name="Freeform 100"/>
              <p:cNvSpPr/>
              <p:nvPr/>
            </p:nvSpPr>
            <p:spPr>
              <a:xfrm>
                <a:off x="3806342" y="1160019"/>
                <a:ext cx="1083366" cy="1762125"/>
              </a:xfrm>
              <a:custGeom>
                <a:avLst/>
                <a:gdLst>
                  <a:gd name="connsiteX0" fmla="*/ 936625 w 936625"/>
                  <a:gd name="connsiteY0" fmla="*/ 0 h 898525"/>
                  <a:gd name="connsiteX1" fmla="*/ 936625 w 936625"/>
                  <a:gd name="connsiteY1" fmla="*/ 403225 h 898525"/>
                  <a:gd name="connsiteX2" fmla="*/ 0 w 936625"/>
                  <a:gd name="connsiteY2" fmla="*/ 403225 h 898525"/>
                  <a:gd name="connsiteX3" fmla="*/ 0 w 936625"/>
                  <a:gd name="connsiteY3" fmla="*/ 898525 h 898525"/>
                  <a:gd name="connsiteX4" fmla="*/ 117475 w 936625"/>
                  <a:gd name="connsiteY4" fmla="*/ 898525 h 898525"/>
                  <a:gd name="connsiteX5" fmla="*/ 120650 w 936625"/>
                  <a:gd name="connsiteY5" fmla="*/ 898525 h 898525"/>
                  <a:gd name="connsiteX0" fmla="*/ 936625 w 936625"/>
                  <a:gd name="connsiteY0" fmla="*/ 0 h 898525"/>
                  <a:gd name="connsiteX1" fmla="*/ 936625 w 936625"/>
                  <a:gd name="connsiteY1" fmla="*/ 403225 h 898525"/>
                  <a:gd name="connsiteX2" fmla="*/ 28575 w 936625"/>
                  <a:gd name="connsiteY2" fmla="*/ 784225 h 898525"/>
                  <a:gd name="connsiteX3" fmla="*/ 0 w 936625"/>
                  <a:gd name="connsiteY3" fmla="*/ 898525 h 898525"/>
                  <a:gd name="connsiteX4" fmla="*/ 117475 w 936625"/>
                  <a:gd name="connsiteY4" fmla="*/ 898525 h 898525"/>
                  <a:gd name="connsiteX5" fmla="*/ 120650 w 936625"/>
                  <a:gd name="connsiteY5" fmla="*/ 898525 h 898525"/>
                  <a:gd name="connsiteX0" fmla="*/ 936625 w 936625"/>
                  <a:gd name="connsiteY0" fmla="*/ 0 h 898525"/>
                  <a:gd name="connsiteX1" fmla="*/ 936625 w 936625"/>
                  <a:gd name="connsiteY1" fmla="*/ 403225 h 898525"/>
                  <a:gd name="connsiteX2" fmla="*/ 28575 w 936625"/>
                  <a:gd name="connsiteY2" fmla="*/ 784225 h 898525"/>
                  <a:gd name="connsiteX3" fmla="*/ 0 w 936625"/>
                  <a:gd name="connsiteY3" fmla="*/ 898525 h 898525"/>
                  <a:gd name="connsiteX4" fmla="*/ 117475 w 936625"/>
                  <a:gd name="connsiteY4" fmla="*/ 898525 h 898525"/>
                  <a:gd name="connsiteX5" fmla="*/ 120650 w 936625"/>
                  <a:gd name="connsiteY5" fmla="*/ 898525 h 898525"/>
                  <a:gd name="connsiteX0" fmla="*/ 936625 w 936625"/>
                  <a:gd name="connsiteY0" fmla="*/ 0 h 898525"/>
                  <a:gd name="connsiteX1" fmla="*/ 936625 w 936625"/>
                  <a:gd name="connsiteY1" fmla="*/ 403225 h 898525"/>
                  <a:gd name="connsiteX2" fmla="*/ 28575 w 936625"/>
                  <a:gd name="connsiteY2" fmla="*/ 784225 h 898525"/>
                  <a:gd name="connsiteX3" fmla="*/ 0 w 936625"/>
                  <a:gd name="connsiteY3" fmla="*/ 898525 h 898525"/>
                  <a:gd name="connsiteX4" fmla="*/ 117475 w 936625"/>
                  <a:gd name="connsiteY4" fmla="*/ 898525 h 898525"/>
                  <a:gd name="connsiteX5" fmla="*/ 120650 w 936625"/>
                  <a:gd name="connsiteY5" fmla="*/ 898525 h 898525"/>
                  <a:gd name="connsiteX0" fmla="*/ 936625 w 936625"/>
                  <a:gd name="connsiteY0" fmla="*/ 0 h 898525"/>
                  <a:gd name="connsiteX1" fmla="*/ 936625 w 936625"/>
                  <a:gd name="connsiteY1" fmla="*/ 403225 h 898525"/>
                  <a:gd name="connsiteX2" fmla="*/ 28575 w 936625"/>
                  <a:gd name="connsiteY2" fmla="*/ 784225 h 898525"/>
                  <a:gd name="connsiteX3" fmla="*/ 0 w 936625"/>
                  <a:gd name="connsiteY3" fmla="*/ 898525 h 898525"/>
                  <a:gd name="connsiteX4" fmla="*/ 117475 w 936625"/>
                  <a:gd name="connsiteY4" fmla="*/ 898525 h 898525"/>
                  <a:gd name="connsiteX5" fmla="*/ 120650 w 936625"/>
                  <a:gd name="connsiteY5" fmla="*/ 898525 h 898525"/>
                  <a:gd name="connsiteX0" fmla="*/ 936625 w 936625"/>
                  <a:gd name="connsiteY0" fmla="*/ 0 h 898525"/>
                  <a:gd name="connsiteX1" fmla="*/ 936625 w 936625"/>
                  <a:gd name="connsiteY1" fmla="*/ 409575 h 898525"/>
                  <a:gd name="connsiteX2" fmla="*/ 28575 w 936625"/>
                  <a:gd name="connsiteY2" fmla="*/ 784225 h 898525"/>
                  <a:gd name="connsiteX3" fmla="*/ 0 w 936625"/>
                  <a:gd name="connsiteY3" fmla="*/ 898525 h 898525"/>
                  <a:gd name="connsiteX4" fmla="*/ 117475 w 936625"/>
                  <a:gd name="connsiteY4" fmla="*/ 898525 h 898525"/>
                  <a:gd name="connsiteX5" fmla="*/ 120650 w 936625"/>
                  <a:gd name="connsiteY5" fmla="*/ 898525 h 898525"/>
                  <a:gd name="connsiteX0" fmla="*/ 936625 w 936625"/>
                  <a:gd name="connsiteY0" fmla="*/ 0 h 898525"/>
                  <a:gd name="connsiteX1" fmla="*/ 936625 w 936625"/>
                  <a:gd name="connsiteY1" fmla="*/ 409575 h 898525"/>
                  <a:gd name="connsiteX2" fmla="*/ 28575 w 936625"/>
                  <a:gd name="connsiteY2" fmla="*/ 784225 h 898525"/>
                  <a:gd name="connsiteX3" fmla="*/ 0 w 936625"/>
                  <a:gd name="connsiteY3" fmla="*/ 898525 h 898525"/>
                  <a:gd name="connsiteX4" fmla="*/ 117475 w 936625"/>
                  <a:gd name="connsiteY4" fmla="*/ 898525 h 898525"/>
                  <a:gd name="connsiteX5" fmla="*/ 120650 w 936625"/>
                  <a:gd name="connsiteY5" fmla="*/ 898525 h 898525"/>
                  <a:gd name="connsiteX0" fmla="*/ 936625 w 936625"/>
                  <a:gd name="connsiteY0" fmla="*/ 0 h 1187450"/>
                  <a:gd name="connsiteX1" fmla="*/ 936625 w 936625"/>
                  <a:gd name="connsiteY1" fmla="*/ 409575 h 1187450"/>
                  <a:gd name="connsiteX2" fmla="*/ 28575 w 936625"/>
                  <a:gd name="connsiteY2" fmla="*/ 784225 h 1187450"/>
                  <a:gd name="connsiteX3" fmla="*/ 0 w 936625"/>
                  <a:gd name="connsiteY3" fmla="*/ 898525 h 1187450"/>
                  <a:gd name="connsiteX4" fmla="*/ 117475 w 936625"/>
                  <a:gd name="connsiteY4" fmla="*/ 898525 h 1187450"/>
                  <a:gd name="connsiteX5" fmla="*/ 66675 w 936625"/>
                  <a:gd name="connsiteY5" fmla="*/ 1187450 h 1187450"/>
                  <a:gd name="connsiteX0" fmla="*/ 936625 w 936625"/>
                  <a:gd name="connsiteY0" fmla="*/ 0 h 1187450"/>
                  <a:gd name="connsiteX1" fmla="*/ 936625 w 936625"/>
                  <a:gd name="connsiteY1" fmla="*/ 409575 h 1187450"/>
                  <a:gd name="connsiteX2" fmla="*/ 28575 w 936625"/>
                  <a:gd name="connsiteY2" fmla="*/ 784225 h 1187450"/>
                  <a:gd name="connsiteX3" fmla="*/ 0 w 936625"/>
                  <a:gd name="connsiteY3" fmla="*/ 898525 h 1187450"/>
                  <a:gd name="connsiteX4" fmla="*/ 88900 w 936625"/>
                  <a:gd name="connsiteY4" fmla="*/ 1069975 h 1187450"/>
                  <a:gd name="connsiteX5" fmla="*/ 66675 w 936625"/>
                  <a:gd name="connsiteY5" fmla="*/ 1187450 h 1187450"/>
                  <a:gd name="connsiteX0" fmla="*/ 908050 w 908050"/>
                  <a:gd name="connsiteY0" fmla="*/ 0 h 1187450"/>
                  <a:gd name="connsiteX1" fmla="*/ 908050 w 908050"/>
                  <a:gd name="connsiteY1" fmla="*/ 409575 h 1187450"/>
                  <a:gd name="connsiteX2" fmla="*/ 0 w 908050"/>
                  <a:gd name="connsiteY2" fmla="*/ 784225 h 1187450"/>
                  <a:gd name="connsiteX3" fmla="*/ 161925 w 908050"/>
                  <a:gd name="connsiteY3" fmla="*/ 920750 h 1187450"/>
                  <a:gd name="connsiteX4" fmla="*/ 60325 w 908050"/>
                  <a:gd name="connsiteY4" fmla="*/ 1069975 h 1187450"/>
                  <a:gd name="connsiteX5" fmla="*/ 38100 w 908050"/>
                  <a:gd name="connsiteY5" fmla="*/ 1187450 h 1187450"/>
                  <a:gd name="connsiteX0" fmla="*/ 1083885 w 1083885"/>
                  <a:gd name="connsiteY0" fmla="*/ 0 h 1609068"/>
                  <a:gd name="connsiteX1" fmla="*/ 1083885 w 1083885"/>
                  <a:gd name="connsiteY1" fmla="*/ 409575 h 1609068"/>
                  <a:gd name="connsiteX2" fmla="*/ 175835 w 1083885"/>
                  <a:gd name="connsiteY2" fmla="*/ 784225 h 1609068"/>
                  <a:gd name="connsiteX3" fmla="*/ 337760 w 1083885"/>
                  <a:gd name="connsiteY3" fmla="*/ 920750 h 1609068"/>
                  <a:gd name="connsiteX4" fmla="*/ 1210 w 1083885"/>
                  <a:gd name="connsiteY4" fmla="*/ 1606550 h 1609068"/>
                  <a:gd name="connsiteX5" fmla="*/ 213935 w 1083885"/>
                  <a:gd name="connsiteY5" fmla="*/ 1187450 h 1609068"/>
                  <a:gd name="connsiteX0" fmla="*/ 1082675 w 1082675"/>
                  <a:gd name="connsiteY0" fmla="*/ 0 h 1606550"/>
                  <a:gd name="connsiteX1" fmla="*/ 1082675 w 1082675"/>
                  <a:gd name="connsiteY1" fmla="*/ 409575 h 1606550"/>
                  <a:gd name="connsiteX2" fmla="*/ 174625 w 1082675"/>
                  <a:gd name="connsiteY2" fmla="*/ 784225 h 1606550"/>
                  <a:gd name="connsiteX3" fmla="*/ 336550 w 1082675"/>
                  <a:gd name="connsiteY3" fmla="*/ 920750 h 1606550"/>
                  <a:gd name="connsiteX4" fmla="*/ 0 w 1082675"/>
                  <a:gd name="connsiteY4" fmla="*/ 1606550 h 1606550"/>
                  <a:gd name="connsiteX0" fmla="*/ 1082675 w 1082675"/>
                  <a:gd name="connsiteY0" fmla="*/ 0 h 1631950"/>
                  <a:gd name="connsiteX1" fmla="*/ 1082675 w 1082675"/>
                  <a:gd name="connsiteY1" fmla="*/ 409575 h 1631950"/>
                  <a:gd name="connsiteX2" fmla="*/ 174625 w 1082675"/>
                  <a:gd name="connsiteY2" fmla="*/ 784225 h 1631950"/>
                  <a:gd name="connsiteX3" fmla="*/ 336550 w 1082675"/>
                  <a:gd name="connsiteY3" fmla="*/ 920750 h 1631950"/>
                  <a:gd name="connsiteX4" fmla="*/ 0 w 1082675"/>
                  <a:gd name="connsiteY4" fmla="*/ 1631950 h 1631950"/>
                  <a:gd name="connsiteX0" fmla="*/ 1082910 w 1082910"/>
                  <a:gd name="connsiteY0" fmla="*/ 0 h 1631950"/>
                  <a:gd name="connsiteX1" fmla="*/ 1082910 w 1082910"/>
                  <a:gd name="connsiteY1" fmla="*/ 409575 h 1631950"/>
                  <a:gd name="connsiteX2" fmla="*/ 174860 w 1082910"/>
                  <a:gd name="connsiteY2" fmla="*/ 784225 h 1631950"/>
                  <a:gd name="connsiteX3" fmla="*/ 336785 w 1082910"/>
                  <a:gd name="connsiteY3" fmla="*/ 920750 h 1631950"/>
                  <a:gd name="connsiteX4" fmla="*/ 235 w 1082910"/>
                  <a:gd name="connsiteY4" fmla="*/ 1631950 h 1631950"/>
                  <a:gd name="connsiteX0" fmla="*/ 1083207 w 1083207"/>
                  <a:gd name="connsiteY0" fmla="*/ 0 h 1631950"/>
                  <a:gd name="connsiteX1" fmla="*/ 1083207 w 1083207"/>
                  <a:gd name="connsiteY1" fmla="*/ 409575 h 1631950"/>
                  <a:gd name="connsiteX2" fmla="*/ 175157 w 1083207"/>
                  <a:gd name="connsiteY2" fmla="*/ 784225 h 1631950"/>
                  <a:gd name="connsiteX3" fmla="*/ 337082 w 1083207"/>
                  <a:gd name="connsiteY3" fmla="*/ 920750 h 1631950"/>
                  <a:gd name="connsiteX4" fmla="*/ 532 w 1083207"/>
                  <a:gd name="connsiteY4" fmla="*/ 1631950 h 1631950"/>
                  <a:gd name="connsiteX0" fmla="*/ 1083366 w 1083366"/>
                  <a:gd name="connsiteY0" fmla="*/ 0 h 1631950"/>
                  <a:gd name="connsiteX1" fmla="*/ 1083366 w 1083366"/>
                  <a:gd name="connsiteY1" fmla="*/ 409575 h 1631950"/>
                  <a:gd name="connsiteX2" fmla="*/ 175316 w 1083366"/>
                  <a:gd name="connsiteY2" fmla="*/ 784225 h 1631950"/>
                  <a:gd name="connsiteX3" fmla="*/ 337241 w 1083366"/>
                  <a:gd name="connsiteY3" fmla="*/ 920750 h 1631950"/>
                  <a:gd name="connsiteX4" fmla="*/ 691 w 1083366"/>
                  <a:gd name="connsiteY4" fmla="*/ 1631950 h 1631950"/>
                  <a:gd name="connsiteX0" fmla="*/ 1083366 w 1083366"/>
                  <a:gd name="connsiteY0" fmla="*/ 0 h 1631950"/>
                  <a:gd name="connsiteX1" fmla="*/ 1083366 w 1083366"/>
                  <a:gd name="connsiteY1" fmla="*/ 409575 h 1631950"/>
                  <a:gd name="connsiteX2" fmla="*/ 175316 w 1083366"/>
                  <a:gd name="connsiteY2" fmla="*/ 784225 h 1631950"/>
                  <a:gd name="connsiteX3" fmla="*/ 337241 w 1083366"/>
                  <a:gd name="connsiteY3" fmla="*/ 920750 h 1631950"/>
                  <a:gd name="connsiteX4" fmla="*/ 691 w 1083366"/>
                  <a:gd name="connsiteY4" fmla="*/ 1631950 h 1631950"/>
                  <a:gd name="connsiteX0" fmla="*/ 1083366 w 1083366"/>
                  <a:gd name="connsiteY0" fmla="*/ 0 h 1727200"/>
                  <a:gd name="connsiteX1" fmla="*/ 1083366 w 1083366"/>
                  <a:gd name="connsiteY1" fmla="*/ 504825 h 1727200"/>
                  <a:gd name="connsiteX2" fmla="*/ 175316 w 1083366"/>
                  <a:gd name="connsiteY2" fmla="*/ 879475 h 1727200"/>
                  <a:gd name="connsiteX3" fmla="*/ 337241 w 1083366"/>
                  <a:gd name="connsiteY3" fmla="*/ 1016000 h 1727200"/>
                  <a:gd name="connsiteX4" fmla="*/ 691 w 1083366"/>
                  <a:gd name="connsiteY4" fmla="*/ 1727200 h 1727200"/>
                  <a:gd name="connsiteX0" fmla="*/ 1083366 w 1083366"/>
                  <a:gd name="connsiteY0" fmla="*/ 0 h 1762125"/>
                  <a:gd name="connsiteX1" fmla="*/ 1083366 w 1083366"/>
                  <a:gd name="connsiteY1" fmla="*/ 539750 h 1762125"/>
                  <a:gd name="connsiteX2" fmla="*/ 175316 w 1083366"/>
                  <a:gd name="connsiteY2" fmla="*/ 914400 h 1762125"/>
                  <a:gd name="connsiteX3" fmla="*/ 337241 w 1083366"/>
                  <a:gd name="connsiteY3" fmla="*/ 1050925 h 1762125"/>
                  <a:gd name="connsiteX4" fmla="*/ 691 w 1083366"/>
                  <a:gd name="connsiteY4" fmla="*/ 1762125 h 1762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3366" h="1762125">
                    <a:moveTo>
                      <a:pt x="1083366" y="0"/>
                    </a:moveTo>
                    <a:lnTo>
                      <a:pt x="1083366" y="539750"/>
                    </a:lnTo>
                    <a:cubicBezTo>
                      <a:pt x="793383" y="546100"/>
                      <a:pt x="436724" y="650875"/>
                      <a:pt x="175316" y="914400"/>
                    </a:cubicBezTo>
                    <a:lnTo>
                      <a:pt x="337241" y="1050925"/>
                    </a:lnTo>
                    <a:cubicBezTo>
                      <a:pt x="112874" y="1216025"/>
                      <a:pt x="-10421" y="1597025"/>
                      <a:pt x="691" y="1762125"/>
                    </a:cubicBezTo>
                  </a:path>
                </a:pathLst>
              </a:custGeom>
              <a:noFill/>
              <a:ln w="31750">
                <a:solidFill>
                  <a:srgbClr val="288284"/>
                </a:solidFill>
                <a:headEnd type="stealth"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400">
                  <a:solidFill>
                    <a:schemeClr val="tx1"/>
                  </a:solidFill>
                  <a:latin typeface="Arial" panose="020B0604020202020204" pitchFamily="34" charset="0"/>
                  <a:cs typeface="Arial" panose="020B0604020202020204" pitchFamily="34" charset="0"/>
                </a:endParaRPr>
              </a:p>
            </p:txBody>
          </p:sp>
          <p:sp>
            <p:nvSpPr>
              <p:cNvPr id="102" name="Freeform 101"/>
              <p:cNvSpPr/>
              <p:nvPr/>
            </p:nvSpPr>
            <p:spPr>
              <a:xfrm rot="6240000">
                <a:off x="5459786" y="1809724"/>
                <a:ext cx="1083366" cy="1762125"/>
              </a:xfrm>
              <a:custGeom>
                <a:avLst/>
                <a:gdLst>
                  <a:gd name="connsiteX0" fmla="*/ 936625 w 936625"/>
                  <a:gd name="connsiteY0" fmla="*/ 0 h 898525"/>
                  <a:gd name="connsiteX1" fmla="*/ 936625 w 936625"/>
                  <a:gd name="connsiteY1" fmla="*/ 403225 h 898525"/>
                  <a:gd name="connsiteX2" fmla="*/ 0 w 936625"/>
                  <a:gd name="connsiteY2" fmla="*/ 403225 h 898525"/>
                  <a:gd name="connsiteX3" fmla="*/ 0 w 936625"/>
                  <a:gd name="connsiteY3" fmla="*/ 898525 h 898525"/>
                  <a:gd name="connsiteX4" fmla="*/ 117475 w 936625"/>
                  <a:gd name="connsiteY4" fmla="*/ 898525 h 898525"/>
                  <a:gd name="connsiteX5" fmla="*/ 120650 w 936625"/>
                  <a:gd name="connsiteY5" fmla="*/ 898525 h 898525"/>
                  <a:gd name="connsiteX0" fmla="*/ 936625 w 936625"/>
                  <a:gd name="connsiteY0" fmla="*/ 0 h 898525"/>
                  <a:gd name="connsiteX1" fmla="*/ 936625 w 936625"/>
                  <a:gd name="connsiteY1" fmla="*/ 403225 h 898525"/>
                  <a:gd name="connsiteX2" fmla="*/ 28575 w 936625"/>
                  <a:gd name="connsiteY2" fmla="*/ 784225 h 898525"/>
                  <a:gd name="connsiteX3" fmla="*/ 0 w 936625"/>
                  <a:gd name="connsiteY3" fmla="*/ 898525 h 898525"/>
                  <a:gd name="connsiteX4" fmla="*/ 117475 w 936625"/>
                  <a:gd name="connsiteY4" fmla="*/ 898525 h 898525"/>
                  <a:gd name="connsiteX5" fmla="*/ 120650 w 936625"/>
                  <a:gd name="connsiteY5" fmla="*/ 898525 h 898525"/>
                  <a:gd name="connsiteX0" fmla="*/ 936625 w 936625"/>
                  <a:gd name="connsiteY0" fmla="*/ 0 h 898525"/>
                  <a:gd name="connsiteX1" fmla="*/ 936625 w 936625"/>
                  <a:gd name="connsiteY1" fmla="*/ 403225 h 898525"/>
                  <a:gd name="connsiteX2" fmla="*/ 28575 w 936625"/>
                  <a:gd name="connsiteY2" fmla="*/ 784225 h 898525"/>
                  <a:gd name="connsiteX3" fmla="*/ 0 w 936625"/>
                  <a:gd name="connsiteY3" fmla="*/ 898525 h 898525"/>
                  <a:gd name="connsiteX4" fmla="*/ 117475 w 936625"/>
                  <a:gd name="connsiteY4" fmla="*/ 898525 h 898525"/>
                  <a:gd name="connsiteX5" fmla="*/ 120650 w 936625"/>
                  <a:gd name="connsiteY5" fmla="*/ 898525 h 898525"/>
                  <a:gd name="connsiteX0" fmla="*/ 936625 w 936625"/>
                  <a:gd name="connsiteY0" fmla="*/ 0 h 898525"/>
                  <a:gd name="connsiteX1" fmla="*/ 936625 w 936625"/>
                  <a:gd name="connsiteY1" fmla="*/ 403225 h 898525"/>
                  <a:gd name="connsiteX2" fmla="*/ 28575 w 936625"/>
                  <a:gd name="connsiteY2" fmla="*/ 784225 h 898525"/>
                  <a:gd name="connsiteX3" fmla="*/ 0 w 936625"/>
                  <a:gd name="connsiteY3" fmla="*/ 898525 h 898525"/>
                  <a:gd name="connsiteX4" fmla="*/ 117475 w 936625"/>
                  <a:gd name="connsiteY4" fmla="*/ 898525 h 898525"/>
                  <a:gd name="connsiteX5" fmla="*/ 120650 w 936625"/>
                  <a:gd name="connsiteY5" fmla="*/ 898525 h 898525"/>
                  <a:gd name="connsiteX0" fmla="*/ 936625 w 936625"/>
                  <a:gd name="connsiteY0" fmla="*/ 0 h 898525"/>
                  <a:gd name="connsiteX1" fmla="*/ 936625 w 936625"/>
                  <a:gd name="connsiteY1" fmla="*/ 403225 h 898525"/>
                  <a:gd name="connsiteX2" fmla="*/ 28575 w 936625"/>
                  <a:gd name="connsiteY2" fmla="*/ 784225 h 898525"/>
                  <a:gd name="connsiteX3" fmla="*/ 0 w 936625"/>
                  <a:gd name="connsiteY3" fmla="*/ 898525 h 898525"/>
                  <a:gd name="connsiteX4" fmla="*/ 117475 w 936625"/>
                  <a:gd name="connsiteY4" fmla="*/ 898525 h 898525"/>
                  <a:gd name="connsiteX5" fmla="*/ 120650 w 936625"/>
                  <a:gd name="connsiteY5" fmla="*/ 898525 h 898525"/>
                  <a:gd name="connsiteX0" fmla="*/ 936625 w 936625"/>
                  <a:gd name="connsiteY0" fmla="*/ 0 h 898525"/>
                  <a:gd name="connsiteX1" fmla="*/ 936625 w 936625"/>
                  <a:gd name="connsiteY1" fmla="*/ 409575 h 898525"/>
                  <a:gd name="connsiteX2" fmla="*/ 28575 w 936625"/>
                  <a:gd name="connsiteY2" fmla="*/ 784225 h 898525"/>
                  <a:gd name="connsiteX3" fmla="*/ 0 w 936625"/>
                  <a:gd name="connsiteY3" fmla="*/ 898525 h 898525"/>
                  <a:gd name="connsiteX4" fmla="*/ 117475 w 936625"/>
                  <a:gd name="connsiteY4" fmla="*/ 898525 h 898525"/>
                  <a:gd name="connsiteX5" fmla="*/ 120650 w 936625"/>
                  <a:gd name="connsiteY5" fmla="*/ 898525 h 898525"/>
                  <a:gd name="connsiteX0" fmla="*/ 936625 w 936625"/>
                  <a:gd name="connsiteY0" fmla="*/ 0 h 898525"/>
                  <a:gd name="connsiteX1" fmla="*/ 936625 w 936625"/>
                  <a:gd name="connsiteY1" fmla="*/ 409575 h 898525"/>
                  <a:gd name="connsiteX2" fmla="*/ 28575 w 936625"/>
                  <a:gd name="connsiteY2" fmla="*/ 784225 h 898525"/>
                  <a:gd name="connsiteX3" fmla="*/ 0 w 936625"/>
                  <a:gd name="connsiteY3" fmla="*/ 898525 h 898525"/>
                  <a:gd name="connsiteX4" fmla="*/ 117475 w 936625"/>
                  <a:gd name="connsiteY4" fmla="*/ 898525 h 898525"/>
                  <a:gd name="connsiteX5" fmla="*/ 120650 w 936625"/>
                  <a:gd name="connsiteY5" fmla="*/ 898525 h 898525"/>
                  <a:gd name="connsiteX0" fmla="*/ 936625 w 936625"/>
                  <a:gd name="connsiteY0" fmla="*/ 0 h 1187450"/>
                  <a:gd name="connsiteX1" fmla="*/ 936625 w 936625"/>
                  <a:gd name="connsiteY1" fmla="*/ 409575 h 1187450"/>
                  <a:gd name="connsiteX2" fmla="*/ 28575 w 936625"/>
                  <a:gd name="connsiteY2" fmla="*/ 784225 h 1187450"/>
                  <a:gd name="connsiteX3" fmla="*/ 0 w 936625"/>
                  <a:gd name="connsiteY3" fmla="*/ 898525 h 1187450"/>
                  <a:gd name="connsiteX4" fmla="*/ 117475 w 936625"/>
                  <a:gd name="connsiteY4" fmla="*/ 898525 h 1187450"/>
                  <a:gd name="connsiteX5" fmla="*/ 66675 w 936625"/>
                  <a:gd name="connsiteY5" fmla="*/ 1187450 h 1187450"/>
                  <a:gd name="connsiteX0" fmla="*/ 936625 w 936625"/>
                  <a:gd name="connsiteY0" fmla="*/ 0 h 1187450"/>
                  <a:gd name="connsiteX1" fmla="*/ 936625 w 936625"/>
                  <a:gd name="connsiteY1" fmla="*/ 409575 h 1187450"/>
                  <a:gd name="connsiteX2" fmla="*/ 28575 w 936625"/>
                  <a:gd name="connsiteY2" fmla="*/ 784225 h 1187450"/>
                  <a:gd name="connsiteX3" fmla="*/ 0 w 936625"/>
                  <a:gd name="connsiteY3" fmla="*/ 898525 h 1187450"/>
                  <a:gd name="connsiteX4" fmla="*/ 88900 w 936625"/>
                  <a:gd name="connsiteY4" fmla="*/ 1069975 h 1187450"/>
                  <a:gd name="connsiteX5" fmla="*/ 66675 w 936625"/>
                  <a:gd name="connsiteY5" fmla="*/ 1187450 h 1187450"/>
                  <a:gd name="connsiteX0" fmla="*/ 908050 w 908050"/>
                  <a:gd name="connsiteY0" fmla="*/ 0 h 1187450"/>
                  <a:gd name="connsiteX1" fmla="*/ 908050 w 908050"/>
                  <a:gd name="connsiteY1" fmla="*/ 409575 h 1187450"/>
                  <a:gd name="connsiteX2" fmla="*/ 0 w 908050"/>
                  <a:gd name="connsiteY2" fmla="*/ 784225 h 1187450"/>
                  <a:gd name="connsiteX3" fmla="*/ 161925 w 908050"/>
                  <a:gd name="connsiteY3" fmla="*/ 920750 h 1187450"/>
                  <a:gd name="connsiteX4" fmla="*/ 60325 w 908050"/>
                  <a:gd name="connsiteY4" fmla="*/ 1069975 h 1187450"/>
                  <a:gd name="connsiteX5" fmla="*/ 38100 w 908050"/>
                  <a:gd name="connsiteY5" fmla="*/ 1187450 h 1187450"/>
                  <a:gd name="connsiteX0" fmla="*/ 1083885 w 1083885"/>
                  <a:gd name="connsiteY0" fmla="*/ 0 h 1609068"/>
                  <a:gd name="connsiteX1" fmla="*/ 1083885 w 1083885"/>
                  <a:gd name="connsiteY1" fmla="*/ 409575 h 1609068"/>
                  <a:gd name="connsiteX2" fmla="*/ 175835 w 1083885"/>
                  <a:gd name="connsiteY2" fmla="*/ 784225 h 1609068"/>
                  <a:gd name="connsiteX3" fmla="*/ 337760 w 1083885"/>
                  <a:gd name="connsiteY3" fmla="*/ 920750 h 1609068"/>
                  <a:gd name="connsiteX4" fmla="*/ 1210 w 1083885"/>
                  <a:gd name="connsiteY4" fmla="*/ 1606550 h 1609068"/>
                  <a:gd name="connsiteX5" fmla="*/ 213935 w 1083885"/>
                  <a:gd name="connsiteY5" fmla="*/ 1187450 h 1609068"/>
                  <a:gd name="connsiteX0" fmla="*/ 1082675 w 1082675"/>
                  <a:gd name="connsiteY0" fmla="*/ 0 h 1606550"/>
                  <a:gd name="connsiteX1" fmla="*/ 1082675 w 1082675"/>
                  <a:gd name="connsiteY1" fmla="*/ 409575 h 1606550"/>
                  <a:gd name="connsiteX2" fmla="*/ 174625 w 1082675"/>
                  <a:gd name="connsiteY2" fmla="*/ 784225 h 1606550"/>
                  <a:gd name="connsiteX3" fmla="*/ 336550 w 1082675"/>
                  <a:gd name="connsiteY3" fmla="*/ 920750 h 1606550"/>
                  <a:gd name="connsiteX4" fmla="*/ 0 w 1082675"/>
                  <a:gd name="connsiteY4" fmla="*/ 1606550 h 1606550"/>
                  <a:gd name="connsiteX0" fmla="*/ 1082675 w 1082675"/>
                  <a:gd name="connsiteY0" fmla="*/ 0 h 1631950"/>
                  <a:gd name="connsiteX1" fmla="*/ 1082675 w 1082675"/>
                  <a:gd name="connsiteY1" fmla="*/ 409575 h 1631950"/>
                  <a:gd name="connsiteX2" fmla="*/ 174625 w 1082675"/>
                  <a:gd name="connsiteY2" fmla="*/ 784225 h 1631950"/>
                  <a:gd name="connsiteX3" fmla="*/ 336550 w 1082675"/>
                  <a:gd name="connsiteY3" fmla="*/ 920750 h 1631950"/>
                  <a:gd name="connsiteX4" fmla="*/ 0 w 1082675"/>
                  <a:gd name="connsiteY4" fmla="*/ 1631950 h 1631950"/>
                  <a:gd name="connsiteX0" fmla="*/ 1082910 w 1082910"/>
                  <a:gd name="connsiteY0" fmla="*/ 0 h 1631950"/>
                  <a:gd name="connsiteX1" fmla="*/ 1082910 w 1082910"/>
                  <a:gd name="connsiteY1" fmla="*/ 409575 h 1631950"/>
                  <a:gd name="connsiteX2" fmla="*/ 174860 w 1082910"/>
                  <a:gd name="connsiteY2" fmla="*/ 784225 h 1631950"/>
                  <a:gd name="connsiteX3" fmla="*/ 336785 w 1082910"/>
                  <a:gd name="connsiteY3" fmla="*/ 920750 h 1631950"/>
                  <a:gd name="connsiteX4" fmla="*/ 235 w 1082910"/>
                  <a:gd name="connsiteY4" fmla="*/ 1631950 h 1631950"/>
                  <a:gd name="connsiteX0" fmla="*/ 1083207 w 1083207"/>
                  <a:gd name="connsiteY0" fmla="*/ 0 h 1631950"/>
                  <a:gd name="connsiteX1" fmla="*/ 1083207 w 1083207"/>
                  <a:gd name="connsiteY1" fmla="*/ 409575 h 1631950"/>
                  <a:gd name="connsiteX2" fmla="*/ 175157 w 1083207"/>
                  <a:gd name="connsiteY2" fmla="*/ 784225 h 1631950"/>
                  <a:gd name="connsiteX3" fmla="*/ 337082 w 1083207"/>
                  <a:gd name="connsiteY3" fmla="*/ 920750 h 1631950"/>
                  <a:gd name="connsiteX4" fmla="*/ 532 w 1083207"/>
                  <a:gd name="connsiteY4" fmla="*/ 1631950 h 1631950"/>
                  <a:gd name="connsiteX0" fmla="*/ 1083366 w 1083366"/>
                  <a:gd name="connsiteY0" fmla="*/ 0 h 1631950"/>
                  <a:gd name="connsiteX1" fmla="*/ 1083366 w 1083366"/>
                  <a:gd name="connsiteY1" fmla="*/ 409575 h 1631950"/>
                  <a:gd name="connsiteX2" fmla="*/ 175316 w 1083366"/>
                  <a:gd name="connsiteY2" fmla="*/ 784225 h 1631950"/>
                  <a:gd name="connsiteX3" fmla="*/ 337241 w 1083366"/>
                  <a:gd name="connsiteY3" fmla="*/ 920750 h 1631950"/>
                  <a:gd name="connsiteX4" fmla="*/ 691 w 1083366"/>
                  <a:gd name="connsiteY4" fmla="*/ 1631950 h 1631950"/>
                  <a:gd name="connsiteX0" fmla="*/ 1083366 w 1083366"/>
                  <a:gd name="connsiteY0" fmla="*/ 0 h 1631950"/>
                  <a:gd name="connsiteX1" fmla="*/ 1083366 w 1083366"/>
                  <a:gd name="connsiteY1" fmla="*/ 409575 h 1631950"/>
                  <a:gd name="connsiteX2" fmla="*/ 175316 w 1083366"/>
                  <a:gd name="connsiteY2" fmla="*/ 784225 h 1631950"/>
                  <a:gd name="connsiteX3" fmla="*/ 337241 w 1083366"/>
                  <a:gd name="connsiteY3" fmla="*/ 920750 h 1631950"/>
                  <a:gd name="connsiteX4" fmla="*/ 691 w 1083366"/>
                  <a:gd name="connsiteY4" fmla="*/ 1631950 h 1631950"/>
                  <a:gd name="connsiteX0" fmla="*/ 1083366 w 1083366"/>
                  <a:gd name="connsiteY0" fmla="*/ 0 h 1727200"/>
                  <a:gd name="connsiteX1" fmla="*/ 1083366 w 1083366"/>
                  <a:gd name="connsiteY1" fmla="*/ 504825 h 1727200"/>
                  <a:gd name="connsiteX2" fmla="*/ 175316 w 1083366"/>
                  <a:gd name="connsiteY2" fmla="*/ 879475 h 1727200"/>
                  <a:gd name="connsiteX3" fmla="*/ 337241 w 1083366"/>
                  <a:gd name="connsiteY3" fmla="*/ 1016000 h 1727200"/>
                  <a:gd name="connsiteX4" fmla="*/ 691 w 1083366"/>
                  <a:gd name="connsiteY4" fmla="*/ 1727200 h 1727200"/>
                  <a:gd name="connsiteX0" fmla="*/ 1083366 w 1083366"/>
                  <a:gd name="connsiteY0" fmla="*/ 0 h 1762125"/>
                  <a:gd name="connsiteX1" fmla="*/ 1083366 w 1083366"/>
                  <a:gd name="connsiteY1" fmla="*/ 539750 h 1762125"/>
                  <a:gd name="connsiteX2" fmla="*/ 175316 w 1083366"/>
                  <a:gd name="connsiteY2" fmla="*/ 914400 h 1762125"/>
                  <a:gd name="connsiteX3" fmla="*/ 337241 w 1083366"/>
                  <a:gd name="connsiteY3" fmla="*/ 1050925 h 1762125"/>
                  <a:gd name="connsiteX4" fmla="*/ 691 w 1083366"/>
                  <a:gd name="connsiteY4" fmla="*/ 1762125 h 1762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3366" h="1762125">
                    <a:moveTo>
                      <a:pt x="1083366" y="0"/>
                    </a:moveTo>
                    <a:lnTo>
                      <a:pt x="1083366" y="539750"/>
                    </a:lnTo>
                    <a:cubicBezTo>
                      <a:pt x="793383" y="546100"/>
                      <a:pt x="436724" y="650875"/>
                      <a:pt x="175316" y="914400"/>
                    </a:cubicBezTo>
                    <a:lnTo>
                      <a:pt x="337241" y="1050925"/>
                    </a:lnTo>
                    <a:cubicBezTo>
                      <a:pt x="112874" y="1216025"/>
                      <a:pt x="-10421" y="1597025"/>
                      <a:pt x="691" y="1762125"/>
                    </a:cubicBezTo>
                  </a:path>
                </a:pathLst>
              </a:custGeom>
              <a:noFill/>
              <a:ln w="31750">
                <a:solidFill>
                  <a:srgbClr val="AC4A5A"/>
                </a:solidFill>
                <a:headEnd type="stealth"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400">
                  <a:solidFill>
                    <a:schemeClr val="tx1"/>
                  </a:solidFill>
                  <a:latin typeface="Arial" panose="020B0604020202020204" pitchFamily="34" charset="0"/>
                  <a:cs typeface="Arial" panose="020B0604020202020204" pitchFamily="34" charset="0"/>
                </a:endParaRPr>
              </a:p>
            </p:txBody>
          </p:sp>
          <p:sp>
            <p:nvSpPr>
              <p:cNvPr id="103" name="Freeform 102"/>
              <p:cNvSpPr/>
              <p:nvPr/>
            </p:nvSpPr>
            <p:spPr>
              <a:xfrm rot="12420000">
                <a:off x="4423050" y="3251935"/>
                <a:ext cx="1083366" cy="1762125"/>
              </a:xfrm>
              <a:custGeom>
                <a:avLst/>
                <a:gdLst>
                  <a:gd name="connsiteX0" fmla="*/ 936625 w 936625"/>
                  <a:gd name="connsiteY0" fmla="*/ 0 h 898525"/>
                  <a:gd name="connsiteX1" fmla="*/ 936625 w 936625"/>
                  <a:gd name="connsiteY1" fmla="*/ 403225 h 898525"/>
                  <a:gd name="connsiteX2" fmla="*/ 0 w 936625"/>
                  <a:gd name="connsiteY2" fmla="*/ 403225 h 898525"/>
                  <a:gd name="connsiteX3" fmla="*/ 0 w 936625"/>
                  <a:gd name="connsiteY3" fmla="*/ 898525 h 898525"/>
                  <a:gd name="connsiteX4" fmla="*/ 117475 w 936625"/>
                  <a:gd name="connsiteY4" fmla="*/ 898525 h 898525"/>
                  <a:gd name="connsiteX5" fmla="*/ 120650 w 936625"/>
                  <a:gd name="connsiteY5" fmla="*/ 898525 h 898525"/>
                  <a:gd name="connsiteX0" fmla="*/ 936625 w 936625"/>
                  <a:gd name="connsiteY0" fmla="*/ 0 h 898525"/>
                  <a:gd name="connsiteX1" fmla="*/ 936625 w 936625"/>
                  <a:gd name="connsiteY1" fmla="*/ 403225 h 898525"/>
                  <a:gd name="connsiteX2" fmla="*/ 28575 w 936625"/>
                  <a:gd name="connsiteY2" fmla="*/ 784225 h 898525"/>
                  <a:gd name="connsiteX3" fmla="*/ 0 w 936625"/>
                  <a:gd name="connsiteY3" fmla="*/ 898525 h 898525"/>
                  <a:gd name="connsiteX4" fmla="*/ 117475 w 936625"/>
                  <a:gd name="connsiteY4" fmla="*/ 898525 h 898525"/>
                  <a:gd name="connsiteX5" fmla="*/ 120650 w 936625"/>
                  <a:gd name="connsiteY5" fmla="*/ 898525 h 898525"/>
                  <a:gd name="connsiteX0" fmla="*/ 936625 w 936625"/>
                  <a:gd name="connsiteY0" fmla="*/ 0 h 898525"/>
                  <a:gd name="connsiteX1" fmla="*/ 936625 w 936625"/>
                  <a:gd name="connsiteY1" fmla="*/ 403225 h 898525"/>
                  <a:gd name="connsiteX2" fmla="*/ 28575 w 936625"/>
                  <a:gd name="connsiteY2" fmla="*/ 784225 h 898525"/>
                  <a:gd name="connsiteX3" fmla="*/ 0 w 936625"/>
                  <a:gd name="connsiteY3" fmla="*/ 898525 h 898525"/>
                  <a:gd name="connsiteX4" fmla="*/ 117475 w 936625"/>
                  <a:gd name="connsiteY4" fmla="*/ 898525 h 898525"/>
                  <a:gd name="connsiteX5" fmla="*/ 120650 w 936625"/>
                  <a:gd name="connsiteY5" fmla="*/ 898525 h 898525"/>
                  <a:gd name="connsiteX0" fmla="*/ 936625 w 936625"/>
                  <a:gd name="connsiteY0" fmla="*/ 0 h 898525"/>
                  <a:gd name="connsiteX1" fmla="*/ 936625 w 936625"/>
                  <a:gd name="connsiteY1" fmla="*/ 403225 h 898525"/>
                  <a:gd name="connsiteX2" fmla="*/ 28575 w 936625"/>
                  <a:gd name="connsiteY2" fmla="*/ 784225 h 898525"/>
                  <a:gd name="connsiteX3" fmla="*/ 0 w 936625"/>
                  <a:gd name="connsiteY3" fmla="*/ 898525 h 898525"/>
                  <a:gd name="connsiteX4" fmla="*/ 117475 w 936625"/>
                  <a:gd name="connsiteY4" fmla="*/ 898525 h 898525"/>
                  <a:gd name="connsiteX5" fmla="*/ 120650 w 936625"/>
                  <a:gd name="connsiteY5" fmla="*/ 898525 h 898525"/>
                  <a:gd name="connsiteX0" fmla="*/ 936625 w 936625"/>
                  <a:gd name="connsiteY0" fmla="*/ 0 h 898525"/>
                  <a:gd name="connsiteX1" fmla="*/ 936625 w 936625"/>
                  <a:gd name="connsiteY1" fmla="*/ 403225 h 898525"/>
                  <a:gd name="connsiteX2" fmla="*/ 28575 w 936625"/>
                  <a:gd name="connsiteY2" fmla="*/ 784225 h 898525"/>
                  <a:gd name="connsiteX3" fmla="*/ 0 w 936625"/>
                  <a:gd name="connsiteY3" fmla="*/ 898525 h 898525"/>
                  <a:gd name="connsiteX4" fmla="*/ 117475 w 936625"/>
                  <a:gd name="connsiteY4" fmla="*/ 898525 h 898525"/>
                  <a:gd name="connsiteX5" fmla="*/ 120650 w 936625"/>
                  <a:gd name="connsiteY5" fmla="*/ 898525 h 898525"/>
                  <a:gd name="connsiteX0" fmla="*/ 936625 w 936625"/>
                  <a:gd name="connsiteY0" fmla="*/ 0 h 898525"/>
                  <a:gd name="connsiteX1" fmla="*/ 936625 w 936625"/>
                  <a:gd name="connsiteY1" fmla="*/ 409575 h 898525"/>
                  <a:gd name="connsiteX2" fmla="*/ 28575 w 936625"/>
                  <a:gd name="connsiteY2" fmla="*/ 784225 h 898525"/>
                  <a:gd name="connsiteX3" fmla="*/ 0 w 936625"/>
                  <a:gd name="connsiteY3" fmla="*/ 898525 h 898525"/>
                  <a:gd name="connsiteX4" fmla="*/ 117475 w 936625"/>
                  <a:gd name="connsiteY4" fmla="*/ 898525 h 898525"/>
                  <a:gd name="connsiteX5" fmla="*/ 120650 w 936625"/>
                  <a:gd name="connsiteY5" fmla="*/ 898525 h 898525"/>
                  <a:gd name="connsiteX0" fmla="*/ 936625 w 936625"/>
                  <a:gd name="connsiteY0" fmla="*/ 0 h 898525"/>
                  <a:gd name="connsiteX1" fmla="*/ 936625 w 936625"/>
                  <a:gd name="connsiteY1" fmla="*/ 409575 h 898525"/>
                  <a:gd name="connsiteX2" fmla="*/ 28575 w 936625"/>
                  <a:gd name="connsiteY2" fmla="*/ 784225 h 898525"/>
                  <a:gd name="connsiteX3" fmla="*/ 0 w 936625"/>
                  <a:gd name="connsiteY3" fmla="*/ 898525 h 898525"/>
                  <a:gd name="connsiteX4" fmla="*/ 117475 w 936625"/>
                  <a:gd name="connsiteY4" fmla="*/ 898525 h 898525"/>
                  <a:gd name="connsiteX5" fmla="*/ 120650 w 936625"/>
                  <a:gd name="connsiteY5" fmla="*/ 898525 h 898525"/>
                  <a:gd name="connsiteX0" fmla="*/ 936625 w 936625"/>
                  <a:gd name="connsiteY0" fmla="*/ 0 h 1187450"/>
                  <a:gd name="connsiteX1" fmla="*/ 936625 w 936625"/>
                  <a:gd name="connsiteY1" fmla="*/ 409575 h 1187450"/>
                  <a:gd name="connsiteX2" fmla="*/ 28575 w 936625"/>
                  <a:gd name="connsiteY2" fmla="*/ 784225 h 1187450"/>
                  <a:gd name="connsiteX3" fmla="*/ 0 w 936625"/>
                  <a:gd name="connsiteY3" fmla="*/ 898525 h 1187450"/>
                  <a:gd name="connsiteX4" fmla="*/ 117475 w 936625"/>
                  <a:gd name="connsiteY4" fmla="*/ 898525 h 1187450"/>
                  <a:gd name="connsiteX5" fmla="*/ 66675 w 936625"/>
                  <a:gd name="connsiteY5" fmla="*/ 1187450 h 1187450"/>
                  <a:gd name="connsiteX0" fmla="*/ 936625 w 936625"/>
                  <a:gd name="connsiteY0" fmla="*/ 0 h 1187450"/>
                  <a:gd name="connsiteX1" fmla="*/ 936625 w 936625"/>
                  <a:gd name="connsiteY1" fmla="*/ 409575 h 1187450"/>
                  <a:gd name="connsiteX2" fmla="*/ 28575 w 936625"/>
                  <a:gd name="connsiteY2" fmla="*/ 784225 h 1187450"/>
                  <a:gd name="connsiteX3" fmla="*/ 0 w 936625"/>
                  <a:gd name="connsiteY3" fmla="*/ 898525 h 1187450"/>
                  <a:gd name="connsiteX4" fmla="*/ 88900 w 936625"/>
                  <a:gd name="connsiteY4" fmla="*/ 1069975 h 1187450"/>
                  <a:gd name="connsiteX5" fmla="*/ 66675 w 936625"/>
                  <a:gd name="connsiteY5" fmla="*/ 1187450 h 1187450"/>
                  <a:gd name="connsiteX0" fmla="*/ 908050 w 908050"/>
                  <a:gd name="connsiteY0" fmla="*/ 0 h 1187450"/>
                  <a:gd name="connsiteX1" fmla="*/ 908050 w 908050"/>
                  <a:gd name="connsiteY1" fmla="*/ 409575 h 1187450"/>
                  <a:gd name="connsiteX2" fmla="*/ 0 w 908050"/>
                  <a:gd name="connsiteY2" fmla="*/ 784225 h 1187450"/>
                  <a:gd name="connsiteX3" fmla="*/ 161925 w 908050"/>
                  <a:gd name="connsiteY3" fmla="*/ 920750 h 1187450"/>
                  <a:gd name="connsiteX4" fmla="*/ 60325 w 908050"/>
                  <a:gd name="connsiteY4" fmla="*/ 1069975 h 1187450"/>
                  <a:gd name="connsiteX5" fmla="*/ 38100 w 908050"/>
                  <a:gd name="connsiteY5" fmla="*/ 1187450 h 1187450"/>
                  <a:gd name="connsiteX0" fmla="*/ 1083885 w 1083885"/>
                  <a:gd name="connsiteY0" fmla="*/ 0 h 1609068"/>
                  <a:gd name="connsiteX1" fmla="*/ 1083885 w 1083885"/>
                  <a:gd name="connsiteY1" fmla="*/ 409575 h 1609068"/>
                  <a:gd name="connsiteX2" fmla="*/ 175835 w 1083885"/>
                  <a:gd name="connsiteY2" fmla="*/ 784225 h 1609068"/>
                  <a:gd name="connsiteX3" fmla="*/ 337760 w 1083885"/>
                  <a:gd name="connsiteY3" fmla="*/ 920750 h 1609068"/>
                  <a:gd name="connsiteX4" fmla="*/ 1210 w 1083885"/>
                  <a:gd name="connsiteY4" fmla="*/ 1606550 h 1609068"/>
                  <a:gd name="connsiteX5" fmla="*/ 213935 w 1083885"/>
                  <a:gd name="connsiteY5" fmla="*/ 1187450 h 1609068"/>
                  <a:gd name="connsiteX0" fmla="*/ 1082675 w 1082675"/>
                  <a:gd name="connsiteY0" fmla="*/ 0 h 1606550"/>
                  <a:gd name="connsiteX1" fmla="*/ 1082675 w 1082675"/>
                  <a:gd name="connsiteY1" fmla="*/ 409575 h 1606550"/>
                  <a:gd name="connsiteX2" fmla="*/ 174625 w 1082675"/>
                  <a:gd name="connsiteY2" fmla="*/ 784225 h 1606550"/>
                  <a:gd name="connsiteX3" fmla="*/ 336550 w 1082675"/>
                  <a:gd name="connsiteY3" fmla="*/ 920750 h 1606550"/>
                  <a:gd name="connsiteX4" fmla="*/ 0 w 1082675"/>
                  <a:gd name="connsiteY4" fmla="*/ 1606550 h 1606550"/>
                  <a:gd name="connsiteX0" fmla="*/ 1082675 w 1082675"/>
                  <a:gd name="connsiteY0" fmla="*/ 0 h 1631950"/>
                  <a:gd name="connsiteX1" fmla="*/ 1082675 w 1082675"/>
                  <a:gd name="connsiteY1" fmla="*/ 409575 h 1631950"/>
                  <a:gd name="connsiteX2" fmla="*/ 174625 w 1082675"/>
                  <a:gd name="connsiteY2" fmla="*/ 784225 h 1631950"/>
                  <a:gd name="connsiteX3" fmla="*/ 336550 w 1082675"/>
                  <a:gd name="connsiteY3" fmla="*/ 920750 h 1631950"/>
                  <a:gd name="connsiteX4" fmla="*/ 0 w 1082675"/>
                  <a:gd name="connsiteY4" fmla="*/ 1631950 h 1631950"/>
                  <a:gd name="connsiteX0" fmla="*/ 1082910 w 1082910"/>
                  <a:gd name="connsiteY0" fmla="*/ 0 h 1631950"/>
                  <a:gd name="connsiteX1" fmla="*/ 1082910 w 1082910"/>
                  <a:gd name="connsiteY1" fmla="*/ 409575 h 1631950"/>
                  <a:gd name="connsiteX2" fmla="*/ 174860 w 1082910"/>
                  <a:gd name="connsiteY2" fmla="*/ 784225 h 1631950"/>
                  <a:gd name="connsiteX3" fmla="*/ 336785 w 1082910"/>
                  <a:gd name="connsiteY3" fmla="*/ 920750 h 1631950"/>
                  <a:gd name="connsiteX4" fmla="*/ 235 w 1082910"/>
                  <a:gd name="connsiteY4" fmla="*/ 1631950 h 1631950"/>
                  <a:gd name="connsiteX0" fmla="*/ 1083207 w 1083207"/>
                  <a:gd name="connsiteY0" fmla="*/ 0 h 1631950"/>
                  <a:gd name="connsiteX1" fmla="*/ 1083207 w 1083207"/>
                  <a:gd name="connsiteY1" fmla="*/ 409575 h 1631950"/>
                  <a:gd name="connsiteX2" fmla="*/ 175157 w 1083207"/>
                  <a:gd name="connsiteY2" fmla="*/ 784225 h 1631950"/>
                  <a:gd name="connsiteX3" fmla="*/ 337082 w 1083207"/>
                  <a:gd name="connsiteY3" fmla="*/ 920750 h 1631950"/>
                  <a:gd name="connsiteX4" fmla="*/ 532 w 1083207"/>
                  <a:gd name="connsiteY4" fmla="*/ 1631950 h 1631950"/>
                  <a:gd name="connsiteX0" fmla="*/ 1083366 w 1083366"/>
                  <a:gd name="connsiteY0" fmla="*/ 0 h 1631950"/>
                  <a:gd name="connsiteX1" fmla="*/ 1083366 w 1083366"/>
                  <a:gd name="connsiteY1" fmla="*/ 409575 h 1631950"/>
                  <a:gd name="connsiteX2" fmla="*/ 175316 w 1083366"/>
                  <a:gd name="connsiteY2" fmla="*/ 784225 h 1631950"/>
                  <a:gd name="connsiteX3" fmla="*/ 337241 w 1083366"/>
                  <a:gd name="connsiteY3" fmla="*/ 920750 h 1631950"/>
                  <a:gd name="connsiteX4" fmla="*/ 691 w 1083366"/>
                  <a:gd name="connsiteY4" fmla="*/ 1631950 h 1631950"/>
                  <a:gd name="connsiteX0" fmla="*/ 1083366 w 1083366"/>
                  <a:gd name="connsiteY0" fmla="*/ 0 h 1631950"/>
                  <a:gd name="connsiteX1" fmla="*/ 1083366 w 1083366"/>
                  <a:gd name="connsiteY1" fmla="*/ 409575 h 1631950"/>
                  <a:gd name="connsiteX2" fmla="*/ 175316 w 1083366"/>
                  <a:gd name="connsiteY2" fmla="*/ 784225 h 1631950"/>
                  <a:gd name="connsiteX3" fmla="*/ 337241 w 1083366"/>
                  <a:gd name="connsiteY3" fmla="*/ 920750 h 1631950"/>
                  <a:gd name="connsiteX4" fmla="*/ 691 w 1083366"/>
                  <a:gd name="connsiteY4" fmla="*/ 1631950 h 1631950"/>
                  <a:gd name="connsiteX0" fmla="*/ 1083366 w 1083366"/>
                  <a:gd name="connsiteY0" fmla="*/ 0 h 1727200"/>
                  <a:gd name="connsiteX1" fmla="*/ 1083366 w 1083366"/>
                  <a:gd name="connsiteY1" fmla="*/ 504825 h 1727200"/>
                  <a:gd name="connsiteX2" fmla="*/ 175316 w 1083366"/>
                  <a:gd name="connsiteY2" fmla="*/ 879475 h 1727200"/>
                  <a:gd name="connsiteX3" fmla="*/ 337241 w 1083366"/>
                  <a:gd name="connsiteY3" fmla="*/ 1016000 h 1727200"/>
                  <a:gd name="connsiteX4" fmla="*/ 691 w 1083366"/>
                  <a:gd name="connsiteY4" fmla="*/ 1727200 h 1727200"/>
                  <a:gd name="connsiteX0" fmla="*/ 1083366 w 1083366"/>
                  <a:gd name="connsiteY0" fmla="*/ 0 h 1762125"/>
                  <a:gd name="connsiteX1" fmla="*/ 1083366 w 1083366"/>
                  <a:gd name="connsiteY1" fmla="*/ 539750 h 1762125"/>
                  <a:gd name="connsiteX2" fmla="*/ 175316 w 1083366"/>
                  <a:gd name="connsiteY2" fmla="*/ 914400 h 1762125"/>
                  <a:gd name="connsiteX3" fmla="*/ 337241 w 1083366"/>
                  <a:gd name="connsiteY3" fmla="*/ 1050925 h 1762125"/>
                  <a:gd name="connsiteX4" fmla="*/ 691 w 1083366"/>
                  <a:gd name="connsiteY4" fmla="*/ 1762125 h 1762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3366" h="1762125">
                    <a:moveTo>
                      <a:pt x="1083366" y="0"/>
                    </a:moveTo>
                    <a:lnTo>
                      <a:pt x="1083366" y="539750"/>
                    </a:lnTo>
                    <a:cubicBezTo>
                      <a:pt x="793383" y="546100"/>
                      <a:pt x="436724" y="650875"/>
                      <a:pt x="175316" y="914400"/>
                    </a:cubicBezTo>
                    <a:lnTo>
                      <a:pt x="337241" y="1050925"/>
                    </a:lnTo>
                    <a:cubicBezTo>
                      <a:pt x="112874" y="1216025"/>
                      <a:pt x="-10421" y="1597025"/>
                      <a:pt x="691" y="1762125"/>
                    </a:cubicBezTo>
                  </a:path>
                </a:pathLst>
              </a:custGeom>
              <a:noFill/>
              <a:ln w="31750">
                <a:solidFill>
                  <a:srgbClr val="288284"/>
                </a:solidFill>
                <a:headEnd type="stealth"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400">
                  <a:solidFill>
                    <a:schemeClr val="tx1"/>
                  </a:solidFill>
                  <a:latin typeface="Arial" panose="020B0604020202020204" pitchFamily="34" charset="0"/>
                  <a:cs typeface="Arial" panose="020B0604020202020204" pitchFamily="34" charset="0"/>
                </a:endParaRPr>
              </a:p>
            </p:txBody>
          </p:sp>
          <p:sp>
            <p:nvSpPr>
              <p:cNvPr id="104" name="Freeform 103"/>
              <p:cNvSpPr/>
              <p:nvPr/>
            </p:nvSpPr>
            <p:spPr>
              <a:xfrm rot="3091922">
                <a:off x="4623285" y="1192046"/>
                <a:ext cx="1288451" cy="1624784"/>
              </a:xfrm>
              <a:custGeom>
                <a:avLst/>
                <a:gdLst>
                  <a:gd name="connsiteX0" fmla="*/ 936625 w 936625"/>
                  <a:gd name="connsiteY0" fmla="*/ 0 h 898525"/>
                  <a:gd name="connsiteX1" fmla="*/ 936625 w 936625"/>
                  <a:gd name="connsiteY1" fmla="*/ 403225 h 898525"/>
                  <a:gd name="connsiteX2" fmla="*/ 0 w 936625"/>
                  <a:gd name="connsiteY2" fmla="*/ 403225 h 898525"/>
                  <a:gd name="connsiteX3" fmla="*/ 0 w 936625"/>
                  <a:gd name="connsiteY3" fmla="*/ 898525 h 898525"/>
                  <a:gd name="connsiteX4" fmla="*/ 117475 w 936625"/>
                  <a:gd name="connsiteY4" fmla="*/ 898525 h 898525"/>
                  <a:gd name="connsiteX5" fmla="*/ 120650 w 936625"/>
                  <a:gd name="connsiteY5" fmla="*/ 898525 h 898525"/>
                  <a:gd name="connsiteX0" fmla="*/ 936625 w 936625"/>
                  <a:gd name="connsiteY0" fmla="*/ 0 h 898525"/>
                  <a:gd name="connsiteX1" fmla="*/ 936625 w 936625"/>
                  <a:gd name="connsiteY1" fmla="*/ 403225 h 898525"/>
                  <a:gd name="connsiteX2" fmla="*/ 28575 w 936625"/>
                  <a:gd name="connsiteY2" fmla="*/ 784225 h 898525"/>
                  <a:gd name="connsiteX3" fmla="*/ 0 w 936625"/>
                  <a:gd name="connsiteY3" fmla="*/ 898525 h 898525"/>
                  <a:gd name="connsiteX4" fmla="*/ 117475 w 936625"/>
                  <a:gd name="connsiteY4" fmla="*/ 898525 h 898525"/>
                  <a:gd name="connsiteX5" fmla="*/ 120650 w 936625"/>
                  <a:gd name="connsiteY5" fmla="*/ 898525 h 898525"/>
                  <a:gd name="connsiteX0" fmla="*/ 936625 w 936625"/>
                  <a:gd name="connsiteY0" fmla="*/ 0 h 898525"/>
                  <a:gd name="connsiteX1" fmla="*/ 936625 w 936625"/>
                  <a:gd name="connsiteY1" fmla="*/ 403225 h 898525"/>
                  <a:gd name="connsiteX2" fmla="*/ 28575 w 936625"/>
                  <a:gd name="connsiteY2" fmla="*/ 784225 h 898525"/>
                  <a:gd name="connsiteX3" fmla="*/ 0 w 936625"/>
                  <a:gd name="connsiteY3" fmla="*/ 898525 h 898525"/>
                  <a:gd name="connsiteX4" fmla="*/ 117475 w 936625"/>
                  <a:gd name="connsiteY4" fmla="*/ 898525 h 898525"/>
                  <a:gd name="connsiteX5" fmla="*/ 120650 w 936625"/>
                  <a:gd name="connsiteY5" fmla="*/ 898525 h 898525"/>
                  <a:gd name="connsiteX0" fmla="*/ 936625 w 936625"/>
                  <a:gd name="connsiteY0" fmla="*/ 0 h 898525"/>
                  <a:gd name="connsiteX1" fmla="*/ 936625 w 936625"/>
                  <a:gd name="connsiteY1" fmla="*/ 403225 h 898525"/>
                  <a:gd name="connsiteX2" fmla="*/ 28575 w 936625"/>
                  <a:gd name="connsiteY2" fmla="*/ 784225 h 898525"/>
                  <a:gd name="connsiteX3" fmla="*/ 0 w 936625"/>
                  <a:gd name="connsiteY3" fmla="*/ 898525 h 898525"/>
                  <a:gd name="connsiteX4" fmla="*/ 117475 w 936625"/>
                  <a:gd name="connsiteY4" fmla="*/ 898525 h 898525"/>
                  <a:gd name="connsiteX5" fmla="*/ 120650 w 936625"/>
                  <a:gd name="connsiteY5" fmla="*/ 898525 h 898525"/>
                  <a:gd name="connsiteX0" fmla="*/ 936625 w 936625"/>
                  <a:gd name="connsiteY0" fmla="*/ 0 h 898525"/>
                  <a:gd name="connsiteX1" fmla="*/ 936625 w 936625"/>
                  <a:gd name="connsiteY1" fmla="*/ 403225 h 898525"/>
                  <a:gd name="connsiteX2" fmla="*/ 28575 w 936625"/>
                  <a:gd name="connsiteY2" fmla="*/ 784225 h 898525"/>
                  <a:gd name="connsiteX3" fmla="*/ 0 w 936625"/>
                  <a:gd name="connsiteY3" fmla="*/ 898525 h 898525"/>
                  <a:gd name="connsiteX4" fmla="*/ 117475 w 936625"/>
                  <a:gd name="connsiteY4" fmla="*/ 898525 h 898525"/>
                  <a:gd name="connsiteX5" fmla="*/ 120650 w 936625"/>
                  <a:gd name="connsiteY5" fmla="*/ 898525 h 898525"/>
                  <a:gd name="connsiteX0" fmla="*/ 936625 w 936625"/>
                  <a:gd name="connsiteY0" fmla="*/ 0 h 898525"/>
                  <a:gd name="connsiteX1" fmla="*/ 936625 w 936625"/>
                  <a:gd name="connsiteY1" fmla="*/ 409575 h 898525"/>
                  <a:gd name="connsiteX2" fmla="*/ 28575 w 936625"/>
                  <a:gd name="connsiteY2" fmla="*/ 784225 h 898525"/>
                  <a:gd name="connsiteX3" fmla="*/ 0 w 936625"/>
                  <a:gd name="connsiteY3" fmla="*/ 898525 h 898525"/>
                  <a:gd name="connsiteX4" fmla="*/ 117475 w 936625"/>
                  <a:gd name="connsiteY4" fmla="*/ 898525 h 898525"/>
                  <a:gd name="connsiteX5" fmla="*/ 120650 w 936625"/>
                  <a:gd name="connsiteY5" fmla="*/ 898525 h 898525"/>
                  <a:gd name="connsiteX0" fmla="*/ 936625 w 936625"/>
                  <a:gd name="connsiteY0" fmla="*/ 0 h 898525"/>
                  <a:gd name="connsiteX1" fmla="*/ 936625 w 936625"/>
                  <a:gd name="connsiteY1" fmla="*/ 409575 h 898525"/>
                  <a:gd name="connsiteX2" fmla="*/ 28575 w 936625"/>
                  <a:gd name="connsiteY2" fmla="*/ 784225 h 898525"/>
                  <a:gd name="connsiteX3" fmla="*/ 0 w 936625"/>
                  <a:gd name="connsiteY3" fmla="*/ 898525 h 898525"/>
                  <a:gd name="connsiteX4" fmla="*/ 117475 w 936625"/>
                  <a:gd name="connsiteY4" fmla="*/ 898525 h 898525"/>
                  <a:gd name="connsiteX5" fmla="*/ 120650 w 936625"/>
                  <a:gd name="connsiteY5" fmla="*/ 898525 h 898525"/>
                  <a:gd name="connsiteX0" fmla="*/ 936625 w 936625"/>
                  <a:gd name="connsiteY0" fmla="*/ 0 h 1187450"/>
                  <a:gd name="connsiteX1" fmla="*/ 936625 w 936625"/>
                  <a:gd name="connsiteY1" fmla="*/ 409575 h 1187450"/>
                  <a:gd name="connsiteX2" fmla="*/ 28575 w 936625"/>
                  <a:gd name="connsiteY2" fmla="*/ 784225 h 1187450"/>
                  <a:gd name="connsiteX3" fmla="*/ 0 w 936625"/>
                  <a:gd name="connsiteY3" fmla="*/ 898525 h 1187450"/>
                  <a:gd name="connsiteX4" fmla="*/ 117475 w 936625"/>
                  <a:gd name="connsiteY4" fmla="*/ 898525 h 1187450"/>
                  <a:gd name="connsiteX5" fmla="*/ 66675 w 936625"/>
                  <a:gd name="connsiteY5" fmla="*/ 1187450 h 1187450"/>
                  <a:gd name="connsiteX0" fmla="*/ 936625 w 936625"/>
                  <a:gd name="connsiteY0" fmla="*/ 0 h 1187450"/>
                  <a:gd name="connsiteX1" fmla="*/ 936625 w 936625"/>
                  <a:gd name="connsiteY1" fmla="*/ 409575 h 1187450"/>
                  <a:gd name="connsiteX2" fmla="*/ 28575 w 936625"/>
                  <a:gd name="connsiteY2" fmla="*/ 784225 h 1187450"/>
                  <a:gd name="connsiteX3" fmla="*/ 0 w 936625"/>
                  <a:gd name="connsiteY3" fmla="*/ 898525 h 1187450"/>
                  <a:gd name="connsiteX4" fmla="*/ 88900 w 936625"/>
                  <a:gd name="connsiteY4" fmla="*/ 1069975 h 1187450"/>
                  <a:gd name="connsiteX5" fmla="*/ 66675 w 936625"/>
                  <a:gd name="connsiteY5" fmla="*/ 1187450 h 1187450"/>
                  <a:gd name="connsiteX0" fmla="*/ 908050 w 908050"/>
                  <a:gd name="connsiteY0" fmla="*/ 0 h 1187450"/>
                  <a:gd name="connsiteX1" fmla="*/ 908050 w 908050"/>
                  <a:gd name="connsiteY1" fmla="*/ 409575 h 1187450"/>
                  <a:gd name="connsiteX2" fmla="*/ 0 w 908050"/>
                  <a:gd name="connsiteY2" fmla="*/ 784225 h 1187450"/>
                  <a:gd name="connsiteX3" fmla="*/ 161925 w 908050"/>
                  <a:gd name="connsiteY3" fmla="*/ 920750 h 1187450"/>
                  <a:gd name="connsiteX4" fmla="*/ 60325 w 908050"/>
                  <a:gd name="connsiteY4" fmla="*/ 1069975 h 1187450"/>
                  <a:gd name="connsiteX5" fmla="*/ 38100 w 908050"/>
                  <a:gd name="connsiteY5" fmla="*/ 1187450 h 1187450"/>
                  <a:gd name="connsiteX0" fmla="*/ 1083885 w 1083885"/>
                  <a:gd name="connsiteY0" fmla="*/ 0 h 1609068"/>
                  <a:gd name="connsiteX1" fmla="*/ 1083885 w 1083885"/>
                  <a:gd name="connsiteY1" fmla="*/ 409575 h 1609068"/>
                  <a:gd name="connsiteX2" fmla="*/ 175835 w 1083885"/>
                  <a:gd name="connsiteY2" fmla="*/ 784225 h 1609068"/>
                  <a:gd name="connsiteX3" fmla="*/ 337760 w 1083885"/>
                  <a:gd name="connsiteY3" fmla="*/ 920750 h 1609068"/>
                  <a:gd name="connsiteX4" fmla="*/ 1210 w 1083885"/>
                  <a:gd name="connsiteY4" fmla="*/ 1606550 h 1609068"/>
                  <a:gd name="connsiteX5" fmla="*/ 213935 w 1083885"/>
                  <a:gd name="connsiteY5" fmla="*/ 1187450 h 1609068"/>
                  <a:gd name="connsiteX0" fmla="*/ 1082675 w 1082675"/>
                  <a:gd name="connsiteY0" fmla="*/ 0 h 1606550"/>
                  <a:gd name="connsiteX1" fmla="*/ 1082675 w 1082675"/>
                  <a:gd name="connsiteY1" fmla="*/ 409575 h 1606550"/>
                  <a:gd name="connsiteX2" fmla="*/ 174625 w 1082675"/>
                  <a:gd name="connsiteY2" fmla="*/ 784225 h 1606550"/>
                  <a:gd name="connsiteX3" fmla="*/ 336550 w 1082675"/>
                  <a:gd name="connsiteY3" fmla="*/ 920750 h 1606550"/>
                  <a:gd name="connsiteX4" fmla="*/ 0 w 1082675"/>
                  <a:gd name="connsiteY4" fmla="*/ 1606550 h 1606550"/>
                  <a:gd name="connsiteX0" fmla="*/ 1082675 w 1082675"/>
                  <a:gd name="connsiteY0" fmla="*/ 0 h 1631950"/>
                  <a:gd name="connsiteX1" fmla="*/ 1082675 w 1082675"/>
                  <a:gd name="connsiteY1" fmla="*/ 409575 h 1631950"/>
                  <a:gd name="connsiteX2" fmla="*/ 174625 w 1082675"/>
                  <a:gd name="connsiteY2" fmla="*/ 784225 h 1631950"/>
                  <a:gd name="connsiteX3" fmla="*/ 336550 w 1082675"/>
                  <a:gd name="connsiteY3" fmla="*/ 920750 h 1631950"/>
                  <a:gd name="connsiteX4" fmla="*/ 0 w 1082675"/>
                  <a:gd name="connsiteY4" fmla="*/ 1631950 h 1631950"/>
                  <a:gd name="connsiteX0" fmla="*/ 1082910 w 1082910"/>
                  <a:gd name="connsiteY0" fmla="*/ 0 h 1631950"/>
                  <a:gd name="connsiteX1" fmla="*/ 1082910 w 1082910"/>
                  <a:gd name="connsiteY1" fmla="*/ 409575 h 1631950"/>
                  <a:gd name="connsiteX2" fmla="*/ 174860 w 1082910"/>
                  <a:gd name="connsiteY2" fmla="*/ 784225 h 1631950"/>
                  <a:gd name="connsiteX3" fmla="*/ 336785 w 1082910"/>
                  <a:gd name="connsiteY3" fmla="*/ 920750 h 1631950"/>
                  <a:gd name="connsiteX4" fmla="*/ 235 w 1082910"/>
                  <a:gd name="connsiteY4" fmla="*/ 1631950 h 1631950"/>
                  <a:gd name="connsiteX0" fmla="*/ 1083207 w 1083207"/>
                  <a:gd name="connsiteY0" fmla="*/ 0 h 1631950"/>
                  <a:gd name="connsiteX1" fmla="*/ 1083207 w 1083207"/>
                  <a:gd name="connsiteY1" fmla="*/ 409575 h 1631950"/>
                  <a:gd name="connsiteX2" fmla="*/ 175157 w 1083207"/>
                  <a:gd name="connsiteY2" fmla="*/ 784225 h 1631950"/>
                  <a:gd name="connsiteX3" fmla="*/ 337082 w 1083207"/>
                  <a:gd name="connsiteY3" fmla="*/ 920750 h 1631950"/>
                  <a:gd name="connsiteX4" fmla="*/ 532 w 1083207"/>
                  <a:gd name="connsiteY4" fmla="*/ 1631950 h 1631950"/>
                  <a:gd name="connsiteX0" fmla="*/ 1083366 w 1083366"/>
                  <a:gd name="connsiteY0" fmla="*/ 0 h 1631950"/>
                  <a:gd name="connsiteX1" fmla="*/ 1083366 w 1083366"/>
                  <a:gd name="connsiteY1" fmla="*/ 409575 h 1631950"/>
                  <a:gd name="connsiteX2" fmla="*/ 175316 w 1083366"/>
                  <a:gd name="connsiteY2" fmla="*/ 784225 h 1631950"/>
                  <a:gd name="connsiteX3" fmla="*/ 337241 w 1083366"/>
                  <a:gd name="connsiteY3" fmla="*/ 920750 h 1631950"/>
                  <a:gd name="connsiteX4" fmla="*/ 691 w 1083366"/>
                  <a:gd name="connsiteY4" fmla="*/ 1631950 h 1631950"/>
                  <a:gd name="connsiteX0" fmla="*/ 1083366 w 1083366"/>
                  <a:gd name="connsiteY0" fmla="*/ 0 h 1631950"/>
                  <a:gd name="connsiteX1" fmla="*/ 1083366 w 1083366"/>
                  <a:gd name="connsiteY1" fmla="*/ 409575 h 1631950"/>
                  <a:gd name="connsiteX2" fmla="*/ 175316 w 1083366"/>
                  <a:gd name="connsiteY2" fmla="*/ 784225 h 1631950"/>
                  <a:gd name="connsiteX3" fmla="*/ 337241 w 1083366"/>
                  <a:gd name="connsiteY3" fmla="*/ 920750 h 1631950"/>
                  <a:gd name="connsiteX4" fmla="*/ 691 w 1083366"/>
                  <a:gd name="connsiteY4" fmla="*/ 1631950 h 1631950"/>
                  <a:gd name="connsiteX0" fmla="*/ 1083366 w 1083366"/>
                  <a:gd name="connsiteY0" fmla="*/ 0 h 1727200"/>
                  <a:gd name="connsiteX1" fmla="*/ 1083366 w 1083366"/>
                  <a:gd name="connsiteY1" fmla="*/ 504825 h 1727200"/>
                  <a:gd name="connsiteX2" fmla="*/ 175316 w 1083366"/>
                  <a:gd name="connsiteY2" fmla="*/ 879475 h 1727200"/>
                  <a:gd name="connsiteX3" fmla="*/ 337241 w 1083366"/>
                  <a:gd name="connsiteY3" fmla="*/ 1016000 h 1727200"/>
                  <a:gd name="connsiteX4" fmla="*/ 691 w 1083366"/>
                  <a:gd name="connsiteY4" fmla="*/ 1727200 h 1727200"/>
                  <a:gd name="connsiteX0" fmla="*/ 1083366 w 1083366"/>
                  <a:gd name="connsiteY0" fmla="*/ 0 h 1762125"/>
                  <a:gd name="connsiteX1" fmla="*/ 1083366 w 1083366"/>
                  <a:gd name="connsiteY1" fmla="*/ 539750 h 1762125"/>
                  <a:gd name="connsiteX2" fmla="*/ 175316 w 1083366"/>
                  <a:gd name="connsiteY2" fmla="*/ 914400 h 1762125"/>
                  <a:gd name="connsiteX3" fmla="*/ 337241 w 1083366"/>
                  <a:gd name="connsiteY3" fmla="*/ 1050925 h 1762125"/>
                  <a:gd name="connsiteX4" fmla="*/ 691 w 1083366"/>
                  <a:gd name="connsiteY4" fmla="*/ 1762125 h 1762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3366" h="1762125">
                    <a:moveTo>
                      <a:pt x="1083366" y="0"/>
                    </a:moveTo>
                    <a:lnTo>
                      <a:pt x="1083366" y="539750"/>
                    </a:lnTo>
                    <a:cubicBezTo>
                      <a:pt x="793383" y="546100"/>
                      <a:pt x="436724" y="650875"/>
                      <a:pt x="175316" y="914400"/>
                    </a:cubicBezTo>
                    <a:lnTo>
                      <a:pt x="337241" y="1050925"/>
                    </a:lnTo>
                    <a:cubicBezTo>
                      <a:pt x="112874" y="1216025"/>
                      <a:pt x="-10421" y="1597025"/>
                      <a:pt x="691" y="1762125"/>
                    </a:cubicBezTo>
                  </a:path>
                </a:pathLst>
              </a:custGeom>
              <a:noFill/>
              <a:ln w="31750">
                <a:solidFill>
                  <a:srgbClr val="BE8128"/>
                </a:solidFill>
                <a:headEnd type="stealth"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400">
                  <a:solidFill>
                    <a:schemeClr val="tx1"/>
                  </a:solidFill>
                  <a:latin typeface="Arial" panose="020B0604020202020204" pitchFamily="34" charset="0"/>
                  <a:cs typeface="Arial" panose="020B0604020202020204" pitchFamily="34" charset="0"/>
                </a:endParaRPr>
              </a:p>
            </p:txBody>
          </p:sp>
          <p:sp>
            <p:nvSpPr>
              <p:cNvPr id="105" name="Freeform 104"/>
              <p:cNvSpPr/>
              <p:nvPr/>
            </p:nvSpPr>
            <p:spPr>
              <a:xfrm rot="9300000">
                <a:off x="5292334" y="2770415"/>
                <a:ext cx="1083366" cy="1762125"/>
              </a:xfrm>
              <a:custGeom>
                <a:avLst/>
                <a:gdLst>
                  <a:gd name="connsiteX0" fmla="*/ 936625 w 936625"/>
                  <a:gd name="connsiteY0" fmla="*/ 0 h 898525"/>
                  <a:gd name="connsiteX1" fmla="*/ 936625 w 936625"/>
                  <a:gd name="connsiteY1" fmla="*/ 403225 h 898525"/>
                  <a:gd name="connsiteX2" fmla="*/ 0 w 936625"/>
                  <a:gd name="connsiteY2" fmla="*/ 403225 h 898525"/>
                  <a:gd name="connsiteX3" fmla="*/ 0 w 936625"/>
                  <a:gd name="connsiteY3" fmla="*/ 898525 h 898525"/>
                  <a:gd name="connsiteX4" fmla="*/ 117475 w 936625"/>
                  <a:gd name="connsiteY4" fmla="*/ 898525 h 898525"/>
                  <a:gd name="connsiteX5" fmla="*/ 120650 w 936625"/>
                  <a:gd name="connsiteY5" fmla="*/ 898525 h 898525"/>
                  <a:gd name="connsiteX0" fmla="*/ 936625 w 936625"/>
                  <a:gd name="connsiteY0" fmla="*/ 0 h 898525"/>
                  <a:gd name="connsiteX1" fmla="*/ 936625 w 936625"/>
                  <a:gd name="connsiteY1" fmla="*/ 403225 h 898525"/>
                  <a:gd name="connsiteX2" fmla="*/ 28575 w 936625"/>
                  <a:gd name="connsiteY2" fmla="*/ 784225 h 898525"/>
                  <a:gd name="connsiteX3" fmla="*/ 0 w 936625"/>
                  <a:gd name="connsiteY3" fmla="*/ 898525 h 898525"/>
                  <a:gd name="connsiteX4" fmla="*/ 117475 w 936625"/>
                  <a:gd name="connsiteY4" fmla="*/ 898525 h 898525"/>
                  <a:gd name="connsiteX5" fmla="*/ 120650 w 936625"/>
                  <a:gd name="connsiteY5" fmla="*/ 898525 h 898525"/>
                  <a:gd name="connsiteX0" fmla="*/ 936625 w 936625"/>
                  <a:gd name="connsiteY0" fmla="*/ 0 h 898525"/>
                  <a:gd name="connsiteX1" fmla="*/ 936625 w 936625"/>
                  <a:gd name="connsiteY1" fmla="*/ 403225 h 898525"/>
                  <a:gd name="connsiteX2" fmla="*/ 28575 w 936625"/>
                  <a:gd name="connsiteY2" fmla="*/ 784225 h 898525"/>
                  <a:gd name="connsiteX3" fmla="*/ 0 w 936625"/>
                  <a:gd name="connsiteY3" fmla="*/ 898525 h 898525"/>
                  <a:gd name="connsiteX4" fmla="*/ 117475 w 936625"/>
                  <a:gd name="connsiteY4" fmla="*/ 898525 h 898525"/>
                  <a:gd name="connsiteX5" fmla="*/ 120650 w 936625"/>
                  <a:gd name="connsiteY5" fmla="*/ 898525 h 898525"/>
                  <a:gd name="connsiteX0" fmla="*/ 936625 w 936625"/>
                  <a:gd name="connsiteY0" fmla="*/ 0 h 898525"/>
                  <a:gd name="connsiteX1" fmla="*/ 936625 w 936625"/>
                  <a:gd name="connsiteY1" fmla="*/ 403225 h 898525"/>
                  <a:gd name="connsiteX2" fmla="*/ 28575 w 936625"/>
                  <a:gd name="connsiteY2" fmla="*/ 784225 h 898525"/>
                  <a:gd name="connsiteX3" fmla="*/ 0 w 936625"/>
                  <a:gd name="connsiteY3" fmla="*/ 898525 h 898525"/>
                  <a:gd name="connsiteX4" fmla="*/ 117475 w 936625"/>
                  <a:gd name="connsiteY4" fmla="*/ 898525 h 898525"/>
                  <a:gd name="connsiteX5" fmla="*/ 120650 w 936625"/>
                  <a:gd name="connsiteY5" fmla="*/ 898525 h 898525"/>
                  <a:gd name="connsiteX0" fmla="*/ 936625 w 936625"/>
                  <a:gd name="connsiteY0" fmla="*/ 0 h 898525"/>
                  <a:gd name="connsiteX1" fmla="*/ 936625 w 936625"/>
                  <a:gd name="connsiteY1" fmla="*/ 403225 h 898525"/>
                  <a:gd name="connsiteX2" fmla="*/ 28575 w 936625"/>
                  <a:gd name="connsiteY2" fmla="*/ 784225 h 898525"/>
                  <a:gd name="connsiteX3" fmla="*/ 0 w 936625"/>
                  <a:gd name="connsiteY3" fmla="*/ 898525 h 898525"/>
                  <a:gd name="connsiteX4" fmla="*/ 117475 w 936625"/>
                  <a:gd name="connsiteY4" fmla="*/ 898525 h 898525"/>
                  <a:gd name="connsiteX5" fmla="*/ 120650 w 936625"/>
                  <a:gd name="connsiteY5" fmla="*/ 898525 h 898525"/>
                  <a:gd name="connsiteX0" fmla="*/ 936625 w 936625"/>
                  <a:gd name="connsiteY0" fmla="*/ 0 h 898525"/>
                  <a:gd name="connsiteX1" fmla="*/ 936625 w 936625"/>
                  <a:gd name="connsiteY1" fmla="*/ 409575 h 898525"/>
                  <a:gd name="connsiteX2" fmla="*/ 28575 w 936625"/>
                  <a:gd name="connsiteY2" fmla="*/ 784225 h 898525"/>
                  <a:gd name="connsiteX3" fmla="*/ 0 w 936625"/>
                  <a:gd name="connsiteY3" fmla="*/ 898525 h 898525"/>
                  <a:gd name="connsiteX4" fmla="*/ 117475 w 936625"/>
                  <a:gd name="connsiteY4" fmla="*/ 898525 h 898525"/>
                  <a:gd name="connsiteX5" fmla="*/ 120650 w 936625"/>
                  <a:gd name="connsiteY5" fmla="*/ 898525 h 898525"/>
                  <a:gd name="connsiteX0" fmla="*/ 936625 w 936625"/>
                  <a:gd name="connsiteY0" fmla="*/ 0 h 898525"/>
                  <a:gd name="connsiteX1" fmla="*/ 936625 w 936625"/>
                  <a:gd name="connsiteY1" fmla="*/ 409575 h 898525"/>
                  <a:gd name="connsiteX2" fmla="*/ 28575 w 936625"/>
                  <a:gd name="connsiteY2" fmla="*/ 784225 h 898525"/>
                  <a:gd name="connsiteX3" fmla="*/ 0 w 936625"/>
                  <a:gd name="connsiteY3" fmla="*/ 898525 h 898525"/>
                  <a:gd name="connsiteX4" fmla="*/ 117475 w 936625"/>
                  <a:gd name="connsiteY4" fmla="*/ 898525 h 898525"/>
                  <a:gd name="connsiteX5" fmla="*/ 120650 w 936625"/>
                  <a:gd name="connsiteY5" fmla="*/ 898525 h 898525"/>
                  <a:gd name="connsiteX0" fmla="*/ 936625 w 936625"/>
                  <a:gd name="connsiteY0" fmla="*/ 0 h 1187450"/>
                  <a:gd name="connsiteX1" fmla="*/ 936625 w 936625"/>
                  <a:gd name="connsiteY1" fmla="*/ 409575 h 1187450"/>
                  <a:gd name="connsiteX2" fmla="*/ 28575 w 936625"/>
                  <a:gd name="connsiteY2" fmla="*/ 784225 h 1187450"/>
                  <a:gd name="connsiteX3" fmla="*/ 0 w 936625"/>
                  <a:gd name="connsiteY3" fmla="*/ 898525 h 1187450"/>
                  <a:gd name="connsiteX4" fmla="*/ 117475 w 936625"/>
                  <a:gd name="connsiteY4" fmla="*/ 898525 h 1187450"/>
                  <a:gd name="connsiteX5" fmla="*/ 66675 w 936625"/>
                  <a:gd name="connsiteY5" fmla="*/ 1187450 h 1187450"/>
                  <a:gd name="connsiteX0" fmla="*/ 936625 w 936625"/>
                  <a:gd name="connsiteY0" fmla="*/ 0 h 1187450"/>
                  <a:gd name="connsiteX1" fmla="*/ 936625 w 936625"/>
                  <a:gd name="connsiteY1" fmla="*/ 409575 h 1187450"/>
                  <a:gd name="connsiteX2" fmla="*/ 28575 w 936625"/>
                  <a:gd name="connsiteY2" fmla="*/ 784225 h 1187450"/>
                  <a:gd name="connsiteX3" fmla="*/ 0 w 936625"/>
                  <a:gd name="connsiteY3" fmla="*/ 898525 h 1187450"/>
                  <a:gd name="connsiteX4" fmla="*/ 88900 w 936625"/>
                  <a:gd name="connsiteY4" fmla="*/ 1069975 h 1187450"/>
                  <a:gd name="connsiteX5" fmla="*/ 66675 w 936625"/>
                  <a:gd name="connsiteY5" fmla="*/ 1187450 h 1187450"/>
                  <a:gd name="connsiteX0" fmla="*/ 908050 w 908050"/>
                  <a:gd name="connsiteY0" fmla="*/ 0 h 1187450"/>
                  <a:gd name="connsiteX1" fmla="*/ 908050 w 908050"/>
                  <a:gd name="connsiteY1" fmla="*/ 409575 h 1187450"/>
                  <a:gd name="connsiteX2" fmla="*/ 0 w 908050"/>
                  <a:gd name="connsiteY2" fmla="*/ 784225 h 1187450"/>
                  <a:gd name="connsiteX3" fmla="*/ 161925 w 908050"/>
                  <a:gd name="connsiteY3" fmla="*/ 920750 h 1187450"/>
                  <a:gd name="connsiteX4" fmla="*/ 60325 w 908050"/>
                  <a:gd name="connsiteY4" fmla="*/ 1069975 h 1187450"/>
                  <a:gd name="connsiteX5" fmla="*/ 38100 w 908050"/>
                  <a:gd name="connsiteY5" fmla="*/ 1187450 h 1187450"/>
                  <a:gd name="connsiteX0" fmla="*/ 1083885 w 1083885"/>
                  <a:gd name="connsiteY0" fmla="*/ 0 h 1609068"/>
                  <a:gd name="connsiteX1" fmla="*/ 1083885 w 1083885"/>
                  <a:gd name="connsiteY1" fmla="*/ 409575 h 1609068"/>
                  <a:gd name="connsiteX2" fmla="*/ 175835 w 1083885"/>
                  <a:gd name="connsiteY2" fmla="*/ 784225 h 1609068"/>
                  <a:gd name="connsiteX3" fmla="*/ 337760 w 1083885"/>
                  <a:gd name="connsiteY3" fmla="*/ 920750 h 1609068"/>
                  <a:gd name="connsiteX4" fmla="*/ 1210 w 1083885"/>
                  <a:gd name="connsiteY4" fmla="*/ 1606550 h 1609068"/>
                  <a:gd name="connsiteX5" fmla="*/ 213935 w 1083885"/>
                  <a:gd name="connsiteY5" fmla="*/ 1187450 h 1609068"/>
                  <a:gd name="connsiteX0" fmla="*/ 1082675 w 1082675"/>
                  <a:gd name="connsiteY0" fmla="*/ 0 h 1606550"/>
                  <a:gd name="connsiteX1" fmla="*/ 1082675 w 1082675"/>
                  <a:gd name="connsiteY1" fmla="*/ 409575 h 1606550"/>
                  <a:gd name="connsiteX2" fmla="*/ 174625 w 1082675"/>
                  <a:gd name="connsiteY2" fmla="*/ 784225 h 1606550"/>
                  <a:gd name="connsiteX3" fmla="*/ 336550 w 1082675"/>
                  <a:gd name="connsiteY3" fmla="*/ 920750 h 1606550"/>
                  <a:gd name="connsiteX4" fmla="*/ 0 w 1082675"/>
                  <a:gd name="connsiteY4" fmla="*/ 1606550 h 1606550"/>
                  <a:gd name="connsiteX0" fmla="*/ 1082675 w 1082675"/>
                  <a:gd name="connsiteY0" fmla="*/ 0 h 1631950"/>
                  <a:gd name="connsiteX1" fmla="*/ 1082675 w 1082675"/>
                  <a:gd name="connsiteY1" fmla="*/ 409575 h 1631950"/>
                  <a:gd name="connsiteX2" fmla="*/ 174625 w 1082675"/>
                  <a:gd name="connsiteY2" fmla="*/ 784225 h 1631950"/>
                  <a:gd name="connsiteX3" fmla="*/ 336550 w 1082675"/>
                  <a:gd name="connsiteY3" fmla="*/ 920750 h 1631950"/>
                  <a:gd name="connsiteX4" fmla="*/ 0 w 1082675"/>
                  <a:gd name="connsiteY4" fmla="*/ 1631950 h 1631950"/>
                  <a:gd name="connsiteX0" fmla="*/ 1082910 w 1082910"/>
                  <a:gd name="connsiteY0" fmla="*/ 0 h 1631950"/>
                  <a:gd name="connsiteX1" fmla="*/ 1082910 w 1082910"/>
                  <a:gd name="connsiteY1" fmla="*/ 409575 h 1631950"/>
                  <a:gd name="connsiteX2" fmla="*/ 174860 w 1082910"/>
                  <a:gd name="connsiteY2" fmla="*/ 784225 h 1631950"/>
                  <a:gd name="connsiteX3" fmla="*/ 336785 w 1082910"/>
                  <a:gd name="connsiteY3" fmla="*/ 920750 h 1631950"/>
                  <a:gd name="connsiteX4" fmla="*/ 235 w 1082910"/>
                  <a:gd name="connsiteY4" fmla="*/ 1631950 h 1631950"/>
                  <a:gd name="connsiteX0" fmla="*/ 1083207 w 1083207"/>
                  <a:gd name="connsiteY0" fmla="*/ 0 h 1631950"/>
                  <a:gd name="connsiteX1" fmla="*/ 1083207 w 1083207"/>
                  <a:gd name="connsiteY1" fmla="*/ 409575 h 1631950"/>
                  <a:gd name="connsiteX2" fmla="*/ 175157 w 1083207"/>
                  <a:gd name="connsiteY2" fmla="*/ 784225 h 1631950"/>
                  <a:gd name="connsiteX3" fmla="*/ 337082 w 1083207"/>
                  <a:gd name="connsiteY3" fmla="*/ 920750 h 1631950"/>
                  <a:gd name="connsiteX4" fmla="*/ 532 w 1083207"/>
                  <a:gd name="connsiteY4" fmla="*/ 1631950 h 1631950"/>
                  <a:gd name="connsiteX0" fmla="*/ 1083366 w 1083366"/>
                  <a:gd name="connsiteY0" fmla="*/ 0 h 1631950"/>
                  <a:gd name="connsiteX1" fmla="*/ 1083366 w 1083366"/>
                  <a:gd name="connsiteY1" fmla="*/ 409575 h 1631950"/>
                  <a:gd name="connsiteX2" fmla="*/ 175316 w 1083366"/>
                  <a:gd name="connsiteY2" fmla="*/ 784225 h 1631950"/>
                  <a:gd name="connsiteX3" fmla="*/ 337241 w 1083366"/>
                  <a:gd name="connsiteY3" fmla="*/ 920750 h 1631950"/>
                  <a:gd name="connsiteX4" fmla="*/ 691 w 1083366"/>
                  <a:gd name="connsiteY4" fmla="*/ 1631950 h 1631950"/>
                  <a:gd name="connsiteX0" fmla="*/ 1083366 w 1083366"/>
                  <a:gd name="connsiteY0" fmla="*/ 0 h 1631950"/>
                  <a:gd name="connsiteX1" fmla="*/ 1083366 w 1083366"/>
                  <a:gd name="connsiteY1" fmla="*/ 409575 h 1631950"/>
                  <a:gd name="connsiteX2" fmla="*/ 175316 w 1083366"/>
                  <a:gd name="connsiteY2" fmla="*/ 784225 h 1631950"/>
                  <a:gd name="connsiteX3" fmla="*/ 337241 w 1083366"/>
                  <a:gd name="connsiteY3" fmla="*/ 920750 h 1631950"/>
                  <a:gd name="connsiteX4" fmla="*/ 691 w 1083366"/>
                  <a:gd name="connsiteY4" fmla="*/ 1631950 h 1631950"/>
                  <a:gd name="connsiteX0" fmla="*/ 1083366 w 1083366"/>
                  <a:gd name="connsiteY0" fmla="*/ 0 h 1727200"/>
                  <a:gd name="connsiteX1" fmla="*/ 1083366 w 1083366"/>
                  <a:gd name="connsiteY1" fmla="*/ 504825 h 1727200"/>
                  <a:gd name="connsiteX2" fmla="*/ 175316 w 1083366"/>
                  <a:gd name="connsiteY2" fmla="*/ 879475 h 1727200"/>
                  <a:gd name="connsiteX3" fmla="*/ 337241 w 1083366"/>
                  <a:gd name="connsiteY3" fmla="*/ 1016000 h 1727200"/>
                  <a:gd name="connsiteX4" fmla="*/ 691 w 1083366"/>
                  <a:gd name="connsiteY4" fmla="*/ 1727200 h 1727200"/>
                  <a:gd name="connsiteX0" fmla="*/ 1083366 w 1083366"/>
                  <a:gd name="connsiteY0" fmla="*/ 0 h 1762125"/>
                  <a:gd name="connsiteX1" fmla="*/ 1083366 w 1083366"/>
                  <a:gd name="connsiteY1" fmla="*/ 539750 h 1762125"/>
                  <a:gd name="connsiteX2" fmla="*/ 175316 w 1083366"/>
                  <a:gd name="connsiteY2" fmla="*/ 914400 h 1762125"/>
                  <a:gd name="connsiteX3" fmla="*/ 337241 w 1083366"/>
                  <a:gd name="connsiteY3" fmla="*/ 1050925 h 1762125"/>
                  <a:gd name="connsiteX4" fmla="*/ 691 w 1083366"/>
                  <a:gd name="connsiteY4" fmla="*/ 1762125 h 1762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3366" h="1762125">
                    <a:moveTo>
                      <a:pt x="1083366" y="0"/>
                    </a:moveTo>
                    <a:lnTo>
                      <a:pt x="1083366" y="539750"/>
                    </a:lnTo>
                    <a:cubicBezTo>
                      <a:pt x="793383" y="546100"/>
                      <a:pt x="436724" y="650875"/>
                      <a:pt x="175316" y="914400"/>
                    </a:cubicBezTo>
                    <a:lnTo>
                      <a:pt x="337241" y="1050925"/>
                    </a:lnTo>
                    <a:cubicBezTo>
                      <a:pt x="112874" y="1216025"/>
                      <a:pt x="-10421" y="1597025"/>
                      <a:pt x="691" y="1762125"/>
                    </a:cubicBezTo>
                  </a:path>
                </a:pathLst>
              </a:custGeom>
              <a:noFill/>
              <a:ln w="31750">
                <a:solidFill>
                  <a:srgbClr val="437D5A"/>
                </a:solidFill>
                <a:headEnd type="stealth"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400">
                  <a:solidFill>
                    <a:schemeClr val="tx1"/>
                  </a:solidFill>
                  <a:latin typeface="Arial" panose="020B0604020202020204" pitchFamily="34" charset="0"/>
                  <a:cs typeface="Arial" panose="020B0604020202020204" pitchFamily="34" charset="0"/>
                </a:endParaRPr>
              </a:p>
            </p:txBody>
          </p:sp>
          <p:sp>
            <p:nvSpPr>
              <p:cNvPr id="106" name="Freeform 105"/>
              <p:cNvSpPr/>
              <p:nvPr/>
            </p:nvSpPr>
            <p:spPr>
              <a:xfrm rot="15480000">
                <a:off x="3545615" y="2871618"/>
                <a:ext cx="1083366" cy="1762125"/>
              </a:xfrm>
              <a:custGeom>
                <a:avLst/>
                <a:gdLst>
                  <a:gd name="connsiteX0" fmla="*/ 936625 w 936625"/>
                  <a:gd name="connsiteY0" fmla="*/ 0 h 898525"/>
                  <a:gd name="connsiteX1" fmla="*/ 936625 w 936625"/>
                  <a:gd name="connsiteY1" fmla="*/ 403225 h 898525"/>
                  <a:gd name="connsiteX2" fmla="*/ 0 w 936625"/>
                  <a:gd name="connsiteY2" fmla="*/ 403225 h 898525"/>
                  <a:gd name="connsiteX3" fmla="*/ 0 w 936625"/>
                  <a:gd name="connsiteY3" fmla="*/ 898525 h 898525"/>
                  <a:gd name="connsiteX4" fmla="*/ 117475 w 936625"/>
                  <a:gd name="connsiteY4" fmla="*/ 898525 h 898525"/>
                  <a:gd name="connsiteX5" fmla="*/ 120650 w 936625"/>
                  <a:gd name="connsiteY5" fmla="*/ 898525 h 898525"/>
                  <a:gd name="connsiteX0" fmla="*/ 936625 w 936625"/>
                  <a:gd name="connsiteY0" fmla="*/ 0 h 898525"/>
                  <a:gd name="connsiteX1" fmla="*/ 936625 w 936625"/>
                  <a:gd name="connsiteY1" fmla="*/ 403225 h 898525"/>
                  <a:gd name="connsiteX2" fmla="*/ 28575 w 936625"/>
                  <a:gd name="connsiteY2" fmla="*/ 784225 h 898525"/>
                  <a:gd name="connsiteX3" fmla="*/ 0 w 936625"/>
                  <a:gd name="connsiteY3" fmla="*/ 898525 h 898525"/>
                  <a:gd name="connsiteX4" fmla="*/ 117475 w 936625"/>
                  <a:gd name="connsiteY4" fmla="*/ 898525 h 898525"/>
                  <a:gd name="connsiteX5" fmla="*/ 120650 w 936625"/>
                  <a:gd name="connsiteY5" fmla="*/ 898525 h 898525"/>
                  <a:gd name="connsiteX0" fmla="*/ 936625 w 936625"/>
                  <a:gd name="connsiteY0" fmla="*/ 0 h 898525"/>
                  <a:gd name="connsiteX1" fmla="*/ 936625 w 936625"/>
                  <a:gd name="connsiteY1" fmla="*/ 403225 h 898525"/>
                  <a:gd name="connsiteX2" fmla="*/ 28575 w 936625"/>
                  <a:gd name="connsiteY2" fmla="*/ 784225 h 898525"/>
                  <a:gd name="connsiteX3" fmla="*/ 0 w 936625"/>
                  <a:gd name="connsiteY3" fmla="*/ 898525 h 898525"/>
                  <a:gd name="connsiteX4" fmla="*/ 117475 w 936625"/>
                  <a:gd name="connsiteY4" fmla="*/ 898525 h 898525"/>
                  <a:gd name="connsiteX5" fmla="*/ 120650 w 936625"/>
                  <a:gd name="connsiteY5" fmla="*/ 898525 h 898525"/>
                  <a:gd name="connsiteX0" fmla="*/ 936625 w 936625"/>
                  <a:gd name="connsiteY0" fmla="*/ 0 h 898525"/>
                  <a:gd name="connsiteX1" fmla="*/ 936625 w 936625"/>
                  <a:gd name="connsiteY1" fmla="*/ 403225 h 898525"/>
                  <a:gd name="connsiteX2" fmla="*/ 28575 w 936625"/>
                  <a:gd name="connsiteY2" fmla="*/ 784225 h 898525"/>
                  <a:gd name="connsiteX3" fmla="*/ 0 w 936625"/>
                  <a:gd name="connsiteY3" fmla="*/ 898525 h 898525"/>
                  <a:gd name="connsiteX4" fmla="*/ 117475 w 936625"/>
                  <a:gd name="connsiteY4" fmla="*/ 898525 h 898525"/>
                  <a:gd name="connsiteX5" fmla="*/ 120650 w 936625"/>
                  <a:gd name="connsiteY5" fmla="*/ 898525 h 898525"/>
                  <a:gd name="connsiteX0" fmla="*/ 936625 w 936625"/>
                  <a:gd name="connsiteY0" fmla="*/ 0 h 898525"/>
                  <a:gd name="connsiteX1" fmla="*/ 936625 w 936625"/>
                  <a:gd name="connsiteY1" fmla="*/ 403225 h 898525"/>
                  <a:gd name="connsiteX2" fmla="*/ 28575 w 936625"/>
                  <a:gd name="connsiteY2" fmla="*/ 784225 h 898525"/>
                  <a:gd name="connsiteX3" fmla="*/ 0 w 936625"/>
                  <a:gd name="connsiteY3" fmla="*/ 898525 h 898525"/>
                  <a:gd name="connsiteX4" fmla="*/ 117475 w 936625"/>
                  <a:gd name="connsiteY4" fmla="*/ 898525 h 898525"/>
                  <a:gd name="connsiteX5" fmla="*/ 120650 w 936625"/>
                  <a:gd name="connsiteY5" fmla="*/ 898525 h 898525"/>
                  <a:gd name="connsiteX0" fmla="*/ 936625 w 936625"/>
                  <a:gd name="connsiteY0" fmla="*/ 0 h 898525"/>
                  <a:gd name="connsiteX1" fmla="*/ 936625 w 936625"/>
                  <a:gd name="connsiteY1" fmla="*/ 409575 h 898525"/>
                  <a:gd name="connsiteX2" fmla="*/ 28575 w 936625"/>
                  <a:gd name="connsiteY2" fmla="*/ 784225 h 898525"/>
                  <a:gd name="connsiteX3" fmla="*/ 0 w 936625"/>
                  <a:gd name="connsiteY3" fmla="*/ 898525 h 898525"/>
                  <a:gd name="connsiteX4" fmla="*/ 117475 w 936625"/>
                  <a:gd name="connsiteY4" fmla="*/ 898525 h 898525"/>
                  <a:gd name="connsiteX5" fmla="*/ 120650 w 936625"/>
                  <a:gd name="connsiteY5" fmla="*/ 898525 h 898525"/>
                  <a:gd name="connsiteX0" fmla="*/ 936625 w 936625"/>
                  <a:gd name="connsiteY0" fmla="*/ 0 h 898525"/>
                  <a:gd name="connsiteX1" fmla="*/ 936625 w 936625"/>
                  <a:gd name="connsiteY1" fmla="*/ 409575 h 898525"/>
                  <a:gd name="connsiteX2" fmla="*/ 28575 w 936625"/>
                  <a:gd name="connsiteY2" fmla="*/ 784225 h 898525"/>
                  <a:gd name="connsiteX3" fmla="*/ 0 w 936625"/>
                  <a:gd name="connsiteY3" fmla="*/ 898525 h 898525"/>
                  <a:gd name="connsiteX4" fmla="*/ 117475 w 936625"/>
                  <a:gd name="connsiteY4" fmla="*/ 898525 h 898525"/>
                  <a:gd name="connsiteX5" fmla="*/ 120650 w 936625"/>
                  <a:gd name="connsiteY5" fmla="*/ 898525 h 898525"/>
                  <a:gd name="connsiteX0" fmla="*/ 936625 w 936625"/>
                  <a:gd name="connsiteY0" fmla="*/ 0 h 1187450"/>
                  <a:gd name="connsiteX1" fmla="*/ 936625 w 936625"/>
                  <a:gd name="connsiteY1" fmla="*/ 409575 h 1187450"/>
                  <a:gd name="connsiteX2" fmla="*/ 28575 w 936625"/>
                  <a:gd name="connsiteY2" fmla="*/ 784225 h 1187450"/>
                  <a:gd name="connsiteX3" fmla="*/ 0 w 936625"/>
                  <a:gd name="connsiteY3" fmla="*/ 898525 h 1187450"/>
                  <a:gd name="connsiteX4" fmla="*/ 117475 w 936625"/>
                  <a:gd name="connsiteY4" fmla="*/ 898525 h 1187450"/>
                  <a:gd name="connsiteX5" fmla="*/ 66675 w 936625"/>
                  <a:gd name="connsiteY5" fmla="*/ 1187450 h 1187450"/>
                  <a:gd name="connsiteX0" fmla="*/ 936625 w 936625"/>
                  <a:gd name="connsiteY0" fmla="*/ 0 h 1187450"/>
                  <a:gd name="connsiteX1" fmla="*/ 936625 w 936625"/>
                  <a:gd name="connsiteY1" fmla="*/ 409575 h 1187450"/>
                  <a:gd name="connsiteX2" fmla="*/ 28575 w 936625"/>
                  <a:gd name="connsiteY2" fmla="*/ 784225 h 1187450"/>
                  <a:gd name="connsiteX3" fmla="*/ 0 w 936625"/>
                  <a:gd name="connsiteY3" fmla="*/ 898525 h 1187450"/>
                  <a:gd name="connsiteX4" fmla="*/ 88900 w 936625"/>
                  <a:gd name="connsiteY4" fmla="*/ 1069975 h 1187450"/>
                  <a:gd name="connsiteX5" fmla="*/ 66675 w 936625"/>
                  <a:gd name="connsiteY5" fmla="*/ 1187450 h 1187450"/>
                  <a:gd name="connsiteX0" fmla="*/ 908050 w 908050"/>
                  <a:gd name="connsiteY0" fmla="*/ 0 h 1187450"/>
                  <a:gd name="connsiteX1" fmla="*/ 908050 w 908050"/>
                  <a:gd name="connsiteY1" fmla="*/ 409575 h 1187450"/>
                  <a:gd name="connsiteX2" fmla="*/ 0 w 908050"/>
                  <a:gd name="connsiteY2" fmla="*/ 784225 h 1187450"/>
                  <a:gd name="connsiteX3" fmla="*/ 161925 w 908050"/>
                  <a:gd name="connsiteY3" fmla="*/ 920750 h 1187450"/>
                  <a:gd name="connsiteX4" fmla="*/ 60325 w 908050"/>
                  <a:gd name="connsiteY4" fmla="*/ 1069975 h 1187450"/>
                  <a:gd name="connsiteX5" fmla="*/ 38100 w 908050"/>
                  <a:gd name="connsiteY5" fmla="*/ 1187450 h 1187450"/>
                  <a:gd name="connsiteX0" fmla="*/ 1083885 w 1083885"/>
                  <a:gd name="connsiteY0" fmla="*/ 0 h 1609068"/>
                  <a:gd name="connsiteX1" fmla="*/ 1083885 w 1083885"/>
                  <a:gd name="connsiteY1" fmla="*/ 409575 h 1609068"/>
                  <a:gd name="connsiteX2" fmla="*/ 175835 w 1083885"/>
                  <a:gd name="connsiteY2" fmla="*/ 784225 h 1609068"/>
                  <a:gd name="connsiteX3" fmla="*/ 337760 w 1083885"/>
                  <a:gd name="connsiteY3" fmla="*/ 920750 h 1609068"/>
                  <a:gd name="connsiteX4" fmla="*/ 1210 w 1083885"/>
                  <a:gd name="connsiteY4" fmla="*/ 1606550 h 1609068"/>
                  <a:gd name="connsiteX5" fmla="*/ 213935 w 1083885"/>
                  <a:gd name="connsiteY5" fmla="*/ 1187450 h 1609068"/>
                  <a:gd name="connsiteX0" fmla="*/ 1082675 w 1082675"/>
                  <a:gd name="connsiteY0" fmla="*/ 0 h 1606550"/>
                  <a:gd name="connsiteX1" fmla="*/ 1082675 w 1082675"/>
                  <a:gd name="connsiteY1" fmla="*/ 409575 h 1606550"/>
                  <a:gd name="connsiteX2" fmla="*/ 174625 w 1082675"/>
                  <a:gd name="connsiteY2" fmla="*/ 784225 h 1606550"/>
                  <a:gd name="connsiteX3" fmla="*/ 336550 w 1082675"/>
                  <a:gd name="connsiteY3" fmla="*/ 920750 h 1606550"/>
                  <a:gd name="connsiteX4" fmla="*/ 0 w 1082675"/>
                  <a:gd name="connsiteY4" fmla="*/ 1606550 h 1606550"/>
                  <a:gd name="connsiteX0" fmla="*/ 1082675 w 1082675"/>
                  <a:gd name="connsiteY0" fmla="*/ 0 h 1631950"/>
                  <a:gd name="connsiteX1" fmla="*/ 1082675 w 1082675"/>
                  <a:gd name="connsiteY1" fmla="*/ 409575 h 1631950"/>
                  <a:gd name="connsiteX2" fmla="*/ 174625 w 1082675"/>
                  <a:gd name="connsiteY2" fmla="*/ 784225 h 1631950"/>
                  <a:gd name="connsiteX3" fmla="*/ 336550 w 1082675"/>
                  <a:gd name="connsiteY3" fmla="*/ 920750 h 1631950"/>
                  <a:gd name="connsiteX4" fmla="*/ 0 w 1082675"/>
                  <a:gd name="connsiteY4" fmla="*/ 1631950 h 1631950"/>
                  <a:gd name="connsiteX0" fmla="*/ 1082910 w 1082910"/>
                  <a:gd name="connsiteY0" fmla="*/ 0 h 1631950"/>
                  <a:gd name="connsiteX1" fmla="*/ 1082910 w 1082910"/>
                  <a:gd name="connsiteY1" fmla="*/ 409575 h 1631950"/>
                  <a:gd name="connsiteX2" fmla="*/ 174860 w 1082910"/>
                  <a:gd name="connsiteY2" fmla="*/ 784225 h 1631950"/>
                  <a:gd name="connsiteX3" fmla="*/ 336785 w 1082910"/>
                  <a:gd name="connsiteY3" fmla="*/ 920750 h 1631950"/>
                  <a:gd name="connsiteX4" fmla="*/ 235 w 1082910"/>
                  <a:gd name="connsiteY4" fmla="*/ 1631950 h 1631950"/>
                  <a:gd name="connsiteX0" fmla="*/ 1083207 w 1083207"/>
                  <a:gd name="connsiteY0" fmla="*/ 0 h 1631950"/>
                  <a:gd name="connsiteX1" fmla="*/ 1083207 w 1083207"/>
                  <a:gd name="connsiteY1" fmla="*/ 409575 h 1631950"/>
                  <a:gd name="connsiteX2" fmla="*/ 175157 w 1083207"/>
                  <a:gd name="connsiteY2" fmla="*/ 784225 h 1631950"/>
                  <a:gd name="connsiteX3" fmla="*/ 337082 w 1083207"/>
                  <a:gd name="connsiteY3" fmla="*/ 920750 h 1631950"/>
                  <a:gd name="connsiteX4" fmla="*/ 532 w 1083207"/>
                  <a:gd name="connsiteY4" fmla="*/ 1631950 h 1631950"/>
                  <a:gd name="connsiteX0" fmla="*/ 1083366 w 1083366"/>
                  <a:gd name="connsiteY0" fmla="*/ 0 h 1631950"/>
                  <a:gd name="connsiteX1" fmla="*/ 1083366 w 1083366"/>
                  <a:gd name="connsiteY1" fmla="*/ 409575 h 1631950"/>
                  <a:gd name="connsiteX2" fmla="*/ 175316 w 1083366"/>
                  <a:gd name="connsiteY2" fmla="*/ 784225 h 1631950"/>
                  <a:gd name="connsiteX3" fmla="*/ 337241 w 1083366"/>
                  <a:gd name="connsiteY3" fmla="*/ 920750 h 1631950"/>
                  <a:gd name="connsiteX4" fmla="*/ 691 w 1083366"/>
                  <a:gd name="connsiteY4" fmla="*/ 1631950 h 1631950"/>
                  <a:gd name="connsiteX0" fmla="*/ 1083366 w 1083366"/>
                  <a:gd name="connsiteY0" fmla="*/ 0 h 1631950"/>
                  <a:gd name="connsiteX1" fmla="*/ 1083366 w 1083366"/>
                  <a:gd name="connsiteY1" fmla="*/ 409575 h 1631950"/>
                  <a:gd name="connsiteX2" fmla="*/ 175316 w 1083366"/>
                  <a:gd name="connsiteY2" fmla="*/ 784225 h 1631950"/>
                  <a:gd name="connsiteX3" fmla="*/ 337241 w 1083366"/>
                  <a:gd name="connsiteY3" fmla="*/ 920750 h 1631950"/>
                  <a:gd name="connsiteX4" fmla="*/ 691 w 1083366"/>
                  <a:gd name="connsiteY4" fmla="*/ 1631950 h 1631950"/>
                  <a:gd name="connsiteX0" fmla="*/ 1083366 w 1083366"/>
                  <a:gd name="connsiteY0" fmla="*/ 0 h 1727200"/>
                  <a:gd name="connsiteX1" fmla="*/ 1083366 w 1083366"/>
                  <a:gd name="connsiteY1" fmla="*/ 504825 h 1727200"/>
                  <a:gd name="connsiteX2" fmla="*/ 175316 w 1083366"/>
                  <a:gd name="connsiteY2" fmla="*/ 879475 h 1727200"/>
                  <a:gd name="connsiteX3" fmla="*/ 337241 w 1083366"/>
                  <a:gd name="connsiteY3" fmla="*/ 1016000 h 1727200"/>
                  <a:gd name="connsiteX4" fmla="*/ 691 w 1083366"/>
                  <a:gd name="connsiteY4" fmla="*/ 1727200 h 1727200"/>
                  <a:gd name="connsiteX0" fmla="*/ 1083366 w 1083366"/>
                  <a:gd name="connsiteY0" fmla="*/ 0 h 1762125"/>
                  <a:gd name="connsiteX1" fmla="*/ 1083366 w 1083366"/>
                  <a:gd name="connsiteY1" fmla="*/ 539750 h 1762125"/>
                  <a:gd name="connsiteX2" fmla="*/ 175316 w 1083366"/>
                  <a:gd name="connsiteY2" fmla="*/ 914400 h 1762125"/>
                  <a:gd name="connsiteX3" fmla="*/ 337241 w 1083366"/>
                  <a:gd name="connsiteY3" fmla="*/ 1050925 h 1762125"/>
                  <a:gd name="connsiteX4" fmla="*/ 691 w 1083366"/>
                  <a:gd name="connsiteY4" fmla="*/ 1762125 h 1762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3366" h="1762125">
                    <a:moveTo>
                      <a:pt x="1083366" y="0"/>
                    </a:moveTo>
                    <a:lnTo>
                      <a:pt x="1083366" y="539750"/>
                    </a:lnTo>
                    <a:cubicBezTo>
                      <a:pt x="793383" y="546100"/>
                      <a:pt x="436724" y="650875"/>
                      <a:pt x="175316" y="914400"/>
                    </a:cubicBezTo>
                    <a:lnTo>
                      <a:pt x="337241" y="1050925"/>
                    </a:lnTo>
                    <a:cubicBezTo>
                      <a:pt x="112874" y="1216025"/>
                      <a:pt x="-10421" y="1597025"/>
                      <a:pt x="691" y="1762125"/>
                    </a:cubicBezTo>
                  </a:path>
                </a:pathLst>
              </a:custGeom>
              <a:noFill/>
              <a:ln w="31750">
                <a:solidFill>
                  <a:srgbClr val="BE8128"/>
                </a:solidFill>
                <a:headEnd type="stealth"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400">
                  <a:solidFill>
                    <a:schemeClr val="tx1"/>
                  </a:solidFill>
                  <a:latin typeface="Arial" panose="020B0604020202020204" pitchFamily="34" charset="0"/>
                  <a:cs typeface="Arial" panose="020B0604020202020204" pitchFamily="34" charset="0"/>
                </a:endParaRPr>
              </a:p>
            </p:txBody>
          </p:sp>
          <p:sp>
            <p:nvSpPr>
              <p:cNvPr id="107" name="Freeform 106"/>
              <p:cNvSpPr/>
              <p:nvPr/>
            </p:nvSpPr>
            <p:spPr>
              <a:xfrm rot="17992555">
                <a:off x="3347747" y="2127392"/>
                <a:ext cx="1083366" cy="1762125"/>
              </a:xfrm>
              <a:custGeom>
                <a:avLst/>
                <a:gdLst>
                  <a:gd name="connsiteX0" fmla="*/ 936625 w 936625"/>
                  <a:gd name="connsiteY0" fmla="*/ 0 h 898525"/>
                  <a:gd name="connsiteX1" fmla="*/ 936625 w 936625"/>
                  <a:gd name="connsiteY1" fmla="*/ 403225 h 898525"/>
                  <a:gd name="connsiteX2" fmla="*/ 0 w 936625"/>
                  <a:gd name="connsiteY2" fmla="*/ 403225 h 898525"/>
                  <a:gd name="connsiteX3" fmla="*/ 0 w 936625"/>
                  <a:gd name="connsiteY3" fmla="*/ 898525 h 898525"/>
                  <a:gd name="connsiteX4" fmla="*/ 117475 w 936625"/>
                  <a:gd name="connsiteY4" fmla="*/ 898525 h 898525"/>
                  <a:gd name="connsiteX5" fmla="*/ 120650 w 936625"/>
                  <a:gd name="connsiteY5" fmla="*/ 898525 h 898525"/>
                  <a:gd name="connsiteX0" fmla="*/ 936625 w 936625"/>
                  <a:gd name="connsiteY0" fmla="*/ 0 h 898525"/>
                  <a:gd name="connsiteX1" fmla="*/ 936625 w 936625"/>
                  <a:gd name="connsiteY1" fmla="*/ 403225 h 898525"/>
                  <a:gd name="connsiteX2" fmla="*/ 28575 w 936625"/>
                  <a:gd name="connsiteY2" fmla="*/ 784225 h 898525"/>
                  <a:gd name="connsiteX3" fmla="*/ 0 w 936625"/>
                  <a:gd name="connsiteY3" fmla="*/ 898525 h 898525"/>
                  <a:gd name="connsiteX4" fmla="*/ 117475 w 936625"/>
                  <a:gd name="connsiteY4" fmla="*/ 898525 h 898525"/>
                  <a:gd name="connsiteX5" fmla="*/ 120650 w 936625"/>
                  <a:gd name="connsiteY5" fmla="*/ 898525 h 898525"/>
                  <a:gd name="connsiteX0" fmla="*/ 936625 w 936625"/>
                  <a:gd name="connsiteY0" fmla="*/ 0 h 898525"/>
                  <a:gd name="connsiteX1" fmla="*/ 936625 w 936625"/>
                  <a:gd name="connsiteY1" fmla="*/ 403225 h 898525"/>
                  <a:gd name="connsiteX2" fmla="*/ 28575 w 936625"/>
                  <a:gd name="connsiteY2" fmla="*/ 784225 h 898525"/>
                  <a:gd name="connsiteX3" fmla="*/ 0 w 936625"/>
                  <a:gd name="connsiteY3" fmla="*/ 898525 h 898525"/>
                  <a:gd name="connsiteX4" fmla="*/ 117475 w 936625"/>
                  <a:gd name="connsiteY4" fmla="*/ 898525 h 898525"/>
                  <a:gd name="connsiteX5" fmla="*/ 120650 w 936625"/>
                  <a:gd name="connsiteY5" fmla="*/ 898525 h 898525"/>
                  <a:gd name="connsiteX0" fmla="*/ 936625 w 936625"/>
                  <a:gd name="connsiteY0" fmla="*/ 0 h 898525"/>
                  <a:gd name="connsiteX1" fmla="*/ 936625 w 936625"/>
                  <a:gd name="connsiteY1" fmla="*/ 403225 h 898525"/>
                  <a:gd name="connsiteX2" fmla="*/ 28575 w 936625"/>
                  <a:gd name="connsiteY2" fmla="*/ 784225 h 898525"/>
                  <a:gd name="connsiteX3" fmla="*/ 0 w 936625"/>
                  <a:gd name="connsiteY3" fmla="*/ 898525 h 898525"/>
                  <a:gd name="connsiteX4" fmla="*/ 117475 w 936625"/>
                  <a:gd name="connsiteY4" fmla="*/ 898525 h 898525"/>
                  <a:gd name="connsiteX5" fmla="*/ 120650 w 936625"/>
                  <a:gd name="connsiteY5" fmla="*/ 898525 h 898525"/>
                  <a:gd name="connsiteX0" fmla="*/ 936625 w 936625"/>
                  <a:gd name="connsiteY0" fmla="*/ 0 h 898525"/>
                  <a:gd name="connsiteX1" fmla="*/ 936625 w 936625"/>
                  <a:gd name="connsiteY1" fmla="*/ 403225 h 898525"/>
                  <a:gd name="connsiteX2" fmla="*/ 28575 w 936625"/>
                  <a:gd name="connsiteY2" fmla="*/ 784225 h 898525"/>
                  <a:gd name="connsiteX3" fmla="*/ 0 w 936625"/>
                  <a:gd name="connsiteY3" fmla="*/ 898525 h 898525"/>
                  <a:gd name="connsiteX4" fmla="*/ 117475 w 936625"/>
                  <a:gd name="connsiteY4" fmla="*/ 898525 h 898525"/>
                  <a:gd name="connsiteX5" fmla="*/ 120650 w 936625"/>
                  <a:gd name="connsiteY5" fmla="*/ 898525 h 898525"/>
                  <a:gd name="connsiteX0" fmla="*/ 936625 w 936625"/>
                  <a:gd name="connsiteY0" fmla="*/ 0 h 898525"/>
                  <a:gd name="connsiteX1" fmla="*/ 936625 w 936625"/>
                  <a:gd name="connsiteY1" fmla="*/ 409575 h 898525"/>
                  <a:gd name="connsiteX2" fmla="*/ 28575 w 936625"/>
                  <a:gd name="connsiteY2" fmla="*/ 784225 h 898525"/>
                  <a:gd name="connsiteX3" fmla="*/ 0 w 936625"/>
                  <a:gd name="connsiteY3" fmla="*/ 898525 h 898525"/>
                  <a:gd name="connsiteX4" fmla="*/ 117475 w 936625"/>
                  <a:gd name="connsiteY4" fmla="*/ 898525 h 898525"/>
                  <a:gd name="connsiteX5" fmla="*/ 120650 w 936625"/>
                  <a:gd name="connsiteY5" fmla="*/ 898525 h 898525"/>
                  <a:gd name="connsiteX0" fmla="*/ 936625 w 936625"/>
                  <a:gd name="connsiteY0" fmla="*/ 0 h 898525"/>
                  <a:gd name="connsiteX1" fmla="*/ 936625 w 936625"/>
                  <a:gd name="connsiteY1" fmla="*/ 409575 h 898525"/>
                  <a:gd name="connsiteX2" fmla="*/ 28575 w 936625"/>
                  <a:gd name="connsiteY2" fmla="*/ 784225 h 898525"/>
                  <a:gd name="connsiteX3" fmla="*/ 0 w 936625"/>
                  <a:gd name="connsiteY3" fmla="*/ 898525 h 898525"/>
                  <a:gd name="connsiteX4" fmla="*/ 117475 w 936625"/>
                  <a:gd name="connsiteY4" fmla="*/ 898525 h 898525"/>
                  <a:gd name="connsiteX5" fmla="*/ 120650 w 936625"/>
                  <a:gd name="connsiteY5" fmla="*/ 898525 h 898525"/>
                  <a:gd name="connsiteX0" fmla="*/ 936625 w 936625"/>
                  <a:gd name="connsiteY0" fmla="*/ 0 h 1187450"/>
                  <a:gd name="connsiteX1" fmla="*/ 936625 w 936625"/>
                  <a:gd name="connsiteY1" fmla="*/ 409575 h 1187450"/>
                  <a:gd name="connsiteX2" fmla="*/ 28575 w 936625"/>
                  <a:gd name="connsiteY2" fmla="*/ 784225 h 1187450"/>
                  <a:gd name="connsiteX3" fmla="*/ 0 w 936625"/>
                  <a:gd name="connsiteY3" fmla="*/ 898525 h 1187450"/>
                  <a:gd name="connsiteX4" fmla="*/ 117475 w 936625"/>
                  <a:gd name="connsiteY4" fmla="*/ 898525 h 1187450"/>
                  <a:gd name="connsiteX5" fmla="*/ 66675 w 936625"/>
                  <a:gd name="connsiteY5" fmla="*/ 1187450 h 1187450"/>
                  <a:gd name="connsiteX0" fmla="*/ 936625 w 936625"/>
                  <a:gd name="connsiteY0" fmla="*/ 0 h 1187450"/>
                  <a:gd name="connsiteX1" fmla="*/ 936625 w 936625"/>
                  <a:gd name="connsiteY1" fmla="*/ 409575 h 1187450"/>
                  <a:gd name="connsiteX2" fmla="*/ 28575 w 936625"/>
                  <a:gd name="connsiteY2" fmla="*/ 784225 h 1187450"/>
                  <a:gd name="connsiteX3" fmla="*/ 0 w 936625"/>
                  <a:gd name="connsiteY3" fmla="*/ 898525 h 1187450"/>
                  <a:gd name="connsiteX4" fmla="*/ 88900 w 936625"/>
                  <a:gd name="connsiteY4" fmla="*/ 1069975 h 1187450"/>
                  <a:gd name="connsiteX5" fmla="*/ 66675 w 936625"/>
                  <a:gd name="connsiteY5" fmla="*/ 1187450 h 1187450"/>
                  <a:gd name="connsiteX0" fmla="*/ 908050 w 908050"/>
                  <a:gd name="connsiteY0" fmla="*/ 0 h 1187450"/>
                  <a:gd name="connsiteX1" fmla="*/ 908050 w 908050"/>
                  <a:gd name="connsiteY1" fmla="*/ 409575 h 1187450"/>
                  <a:gd name="connsiteX2" fmla="*/ 0 w 908050"/>
                  <a:gd name="connsiteY2" fmla="*/ 784225 h 1187450"/>
                  <a:gd name="connsiteX3" fmla="*/ 161925 w 908050"/>
                  <a:gd name="connsiteY3" fmla="*/ 920750 h 1187450"/>
                  <a:gd name="connsiteX4" fmla="*/ 60325 w 908050"/>
                  <a:gd name="connsiteY4" fmla="*/ 1069975 h 1187450"/>
                  <a:gd name="connsiteX5" fmla="*/ 38100 w 908050"/>
                  <a:gd name="connsiteY5" fmla="*/ 1187450 h 1187450"/>
                  <a:gd name="connsiteX0" fmla="*/ 1083885 w 1083885"/>
                  <a:gd name="connsiteY0" fmla="*/ 0 h 1609068"/>
                  <a:gd name="connsiteX1" fmla="*/ 1083885 w 1083885"/>
                  <a:gd name="connsiteY1" fmla="*/ 409575 h 1609068"/>
                  <a:gd name="connsiteX2" fmla="*/ 175835 w 1083885"/>
                  <a:gd name="connsiteY2" fmla="*/ 784225 h 1609068"/>
                  <a:gd name="connsiteX3" fmla="*/ 337760 w 1083885"/>
                  <a:gd name="connsiteY3" fmla="*/ 920750 h 1609068"/>
                  <a:gd name="connsiteX4" fmla="*/ 1210 w 1083885"/>
                  <a:gd name="connsiteY4" fmla="*/ 1606550 h 1609068"/>
                  <a:gd name="connsiteX5" fmla="*/ 213935 w 1083885"/>
                  <a:gd name="connsiteY5" fmla="*/ 1187450 h 1609068"/>
                  <a:gd name="connsiteX0" fmla="*/ 1082675 w 1082675"/>
                  <a:gd name="connsiteY0" fmla="*/ 0 h 1606550"/>
                  <a:gd name="connsiteX1" fmla="*/ 1082675 w 1082675"/>
                  <a:gd name="connsiteY1" fmla="*/ 409575 h 1606550"/>
                  <a:gd name="connsiteX2" fmla="*/ 174625 w 1082675"/>
                  <a:gd name="connsiteY2" fmla="*/ 784225 h 1606550"/>
                  <a:gd name="connsiteX3" fmla="*/ 336550 w 1082675"/>
                  <a:gd name="connsiteY3" fmla="*/ 920750 h 1606550"/>
                  <a:gd name="connsiteX4" fmla="*/ 0 w 1082675"/>
                  <a:gd name="connsiteY4" fmla="*/ 1606550 h 1606550"/>
                  <a:gd name="connsiteX0" fmla="*/ 1082675 w 1082675"/>
                  <a:gd name="connsiteY0" fmla="*/ 0 h 1631950"/>
                  <a:gd name="connsiteX1" fmla="*/ 1082675 w 1082675"/>
                  <a:gd name="connsiteY1" fmla="*/ 409575 h 1631950"/>
                  <a:gd name="connsiteX2" fmla="*/ 174625 w 1082675"/>
                  <a:gd name="connsiteY2" fmla="*/ 784225 h 1631950"/>
                  <a:gd name="connsiteX3" fmla="*/ 336550 w 1082675"/>
                  <a:gd name="connsiteY3" fmla="*/ 920750 h 1631950"/>
                  <a:gd name="connsiteX4" fmla="*/ 0 w 1082675"/>
                  <a:gd name="connsiteY4" fmla="*/ 1631950 h 1631950"/>
                  <a:gd name="connsiteX0" fmla="*/ 1082910 w 1082910"/>
                  <a:gd name="connsiteY0" fmla="*/ 0 h 1631950"/>
                  <a:gd name="connsiteX1" fmla="*/ 1082910 w 1082910"/>
                  <a:gd name="connsiteY1" fmla="*/ 409575 h 1631950"/>
                  <a:gd name="connsiteX2" fmla="*/ 174860 w 1082910"/>
                  <a:gd name="connsiteY2" fmla="*/ 784225 h 1631950"/>
                  <a:gd name="connsiteX3" fmla="*/ 336785 w 1082910"/>
                  <a:gd name="connsiteY3" fmla="*/ 920750 h 1631950"/>
                  <a:gd name="connsiteX4" fmla="*/ 235 w 1082910"/>
                  <a:gd name="connsiteY4" fmla="*/ 1631950 h 1631950"/>
                  <a:gd name="connsiteX0" fmla="*/ 1083207 w 1083207"/>
                  <a:gd name="connsiteY0" fmla="*/ 0 h 1631950"/>
                  <a:gd name="connsiteX1" fmla="*/ 1083207 w 1083207"/>
                  <a:gd name="connsiteY1" fmla="*/ 409575 h 1631950"/>
                  <a:gd name="connsiteX2" fmla="*/ 175157 w 1083207"/>
                  <a:gd name="connsiteY2" fmla="*/ 784225 h 1631950"/>
                  <a:gd name="connsiteX3" fmla="*/ 337082 w 1083207"/>
                  <a:gd name="connsiteY3" fmla="*/ 920750 h 1631950"/>
                  <a:gd name="connsiteX4" fmla="*/ 532 w 1083207"/>
                  <a:gd name="connsiteY4" fmla="*/ 1631950 h 1631950"/>
                  <a:gd name="connsiteX0" fmla="*/ 1083366 w 1083366"/>
                  <a:gd name="connsiteY0" fmla="*/ 0 h 1631950"/>
                  <a:gd name="connsiteX1" fmla="*/ 1083366 w 1083366"/>
                  <a:gd name="connsiteY1" fmla="*/ 409575 h 1631950"/>
                  <a:gd name="connsiteX2" fmla="*/ 175316 w 1083366"/>
                  <a:gd name="connsiteY2" fmla="*/ 784225 h 1631950"/>
                  <a:gd name="connsiteX3" fmla="*/ 337241 w 1083366"/>
                  <a:gd name="connsiteY3" fmla="*/ 920750 h 1631950"/>
                  <a:gd name="connsiteX4" fmla="*/ 691 w 1083366"/>
                  <a:gd name="connsiteY4" fmla="*/ 1631950 h 1631950"/>
                  <a:gd name="connsiteX0" fmla="*/ 1083366 w 1083366"/>
                  <a:gd name="connsiteY0" fmla="*/ 0 h 1631950"/>
                  <a:gd name="connsiteX1" fmla="*/ 1083366 w 1083366"/>
                  <a:gd name="connsiteY1" fmla="*/ 409575 h 1631950"/>
                  <a:gd name="connsiteX2" fmla="*/ 175316 w 1083366"/>
                  <a:gd name="connsiteY2" fmla="*/ 784225 h 1631950"/>
                  <a:gd name="connsiteX3" fmla="*/ 337241 w 1083366"/>
                  <a:gd name="connsiteY3" fmla="*/ 920750 h 1631950"/>
                  <a:gd name="connsiteX4" fmla="*/ 691 w 1083366"/>
                  <a:gd name="connsiteY4" fmla="*/ 1631950 h 1631950"/>
                  <a:gd name="connsiteX0" fmla="*/ 1083366 w 1083366"/>
                  <a:gd name="connsiteY0" fmla="*/ 0 h 1727200"/>
                  <a:gd name="connsiteX1" fmla="*/ 1083366 w 1083366"/>
                  <a:gd name="connsiteY1" fmla="*/ 504825 h 1727200"/>
                  <a:gd name="connsiteX2" fmla="*/ 175316 w 1083366"/>
                  <a:gd name="connsiteY2" fmla="*/ 879475 h 1727200"/>
                  <a:gd name="connsiteX3" fmla="*/ 337241 w 1083366"/>
                  <a:gd name="connsiteY3" fmla="*/ 1016000 h 1727200"/>
                  <a:gd name="connsiteX4" fmla="*/ 691 w 1083366"/>
                  <a:gd name="connsiteY4" fmla="*/ 1727200 h 1727200"/>
                  <a:gd name="connsiteX0" fmla="*/ 1083366 w 1083366"/>
                  <a:gd name="connsiteY0" fmla="*/ 0 h 1762125"/>
                  <a:gd name="connsiteX1" fmla="*/ 1083366 w 1083366"/>
                  <a:gd name="connsiteY1" fmla="*/ 539750 h 1762125"/>
                  <a:gd name="connsiteX2" fmla="*/ 175316 w 1083366"/>
                  <a:gd name="connsiteY2" fmla="*/ 914400 h 1762125"/>
                  <a:gd name="connsiteX3" fmla="*/ 337241 w 1083366"/>
                  <a:gd name="connsiteY3" fmla="*/ 1050925 h 1762125"/>
                  <a:gd name="connsiteX4" fmla="*/ 691 w 1083366"/>
                  <a:gd name="connsiteY4" fmla="*/ 1762125 h 1762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3366" h="1762125">
                    <a:moveTo>
                      <a:pt x="1083366" y="0"/>
                    </a:moveTo>
                    <a:lnTo>
                      <a:pt x="1083366" y="539750"/>
                    </a:lnTo>
                    <a:cubicBezTo>
                      <a:pt x="793383" y="546100"/>
                      <a:pt x="436724" y="650875"/>
                      <a:pt x="175316" y="914400"/>
                    </a:cubicBezTo>
                    <a:lnTo>
                      <a:pt x="337241" y="1050925"/>
                    </a:lnTo>
                    <a:cubicBezTo>
                      <a:pt x="112874" y="1216025"/>
                      <a:pt x="-10421" y="1597025"/>
                      <a:pt x="691" y="1762125"/>
                    </a:cubicBezTo>
                  </a:path>
                </a:pathLst>
              </a:custGeom>
              <a:noFill/>
              <a:ln w="31750">
                <a:solidFill>
                  <a:srgbClr val="AC4A5A"/>
                </a:solidFill>
                <a:headEnd type="stealth"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400">
                  <a:solidFill>
                    <a:schemeClr val="tx1"/>
                  </a:solidFill>
                  <a:latin typeface="Arial" panose="020B0604020202020204" pitchFamily="34" charset="0"/>
                  <a:cs typeface="Arial" panose="020B0604020202020204" pitchFamily="34" charset="0"/>
                </a:endParaRPr>
              </a:p>
            </p:txBody>
          </p:sp>
        </p:grpSp>
        <p:grpSp>
          <p:nvGrpSpPr>
            <p:cNvPr id="18" name="Group 17"/>
            <p:cNvGrpSpPr/>
            <p:nvPr/>
          </p:nvGrpSpPr>
          <p:grpSpPr>
            <a:xfrm>
              <a:off x="4564849" y="1422400"/>
              <a:ext cx="253938" cy="332453"/>
              <a:chOff x="7506538" y="1277289"/>
              <a:chExt cx="317791" cy="413433"/>
            </a:xfrm>
            <a:solidFill>
              <a:srgbClr val="288284"/>
            </a:solidFill>
          </p:grpSpPr>
          <p:sp>
            <p:nvSpPr>
              <p:cNvPr id="96" name="Freeform 26"/>
              <p:cNvSpPr>
                <a:spLocks/>
              </p:cNvSpPr>
              <p:nvPr/>
            </p:nvSpPr>
            <p:spPr bwMode="auto">
              <a:xfrm flipH="1">
                <a:off x="7583921" y="1277289"/>
                <a:ext cx="163025" cy="163026"/>
              </a:xfrm>
              <a:custGeom>
                <a:avLst/>
                <a:gdLst>
                  <a:gd name="T0" fmla="*/ 822 w 1500"/>
                  <a:gd name="T1" fmla="*/ 2 h 1501"/>
                  <a:gd name="T2" fmla="*/ 961 w 1500"/>
                  <a:gd name="T3" fmla="*/ 29 h 1501"/>
                  <a:gd name="T4" fmla="*/ 1088 w 1500"/>
                  <a:gd name="T5" fmla="*/ 80 h 1501"/>
                  <a:gd name="T6" fmla="*/ 1203 w 1500"/>
                  <a:gd name="T7" fmla="*/ 153 h 1501"/>
                  <a:gd name="T8" fmla="*/ 1304 w 1500"/>
                  <a:gd name="T9" fmla="*/ 243 h 1501"/>
                  <a:gd name="T10" fmla="*/ 1386 w 1500"/>
                  <a:gd name="T11" fmla="*/ 352 h 1501"/>
                  <a:gd name="T12" fmla="*/ 1447 w 1500"/>
                  <a:gd name="T13" fmla="*/ 474 h 1501"/>
                  <a:gd name="T14" fmla="*/ 1487 w 1500"/>
                  <a:gd name="T15" fmla="*/ 608 h 1501"/>
                  <a:gd name="T16" fmla="*/ 1500 w 1500"/>
                  <a:gd name="T17" fmla="*/ 750 h 1501"/>
                  <a:gd name="T18" fmla="*/ 1487 w 1500"/>
                  <a:gd name="T19" fmla="*/ 893 h 1501"/>
                  <a:gd name="T20" fmla="*/ 1447 w 1500"/>
                  <a:gd name="T21" fmla="*/ 1026 h 1501"/>
                  <a:gd name="T22" fmla="*/ 1386 w 1500"/>
                  <a:gd name="T23" fmla="*/ 1148 h 1501"/>
                  <a:gd name="T24" fmla="*/ 1304 w 1500"/>
                  <a:gd name="T25" fmla="*/ 1256 h 1501"/>
                  <a:gd name="T26" fmla="*/ 1203 w 1500"/>
                  <a:gd name="T27" fmla="*/ 1348 h 1501"/>
                  <a:gd name="T28" fmla="*/ 1088 w 1500"/>
                  <a:gd name="T29" fmla="*/ 1421 h 1501"/>
                  <a:gd name="T30" fmla="*/ 961 w 1500"/>
                  <a:gd name="T31" fmla="*/ 1471 h 1501"/>
                  <a:gd name="T32" fmla="*/ 822 w 1500"/>
                  <a:gd name="T33" fmla="*/ 1497 h 1501"/>
                  <a:gd name="T34" fmla="*/ 678 w 1500"/>
                  <a:gd name="T35" fmla="*/ 1497 h 1501"/>
                  <a:gd name="T36" fmla="*/ 539 w 1500"/>
                  <a:gd name="T37" fmla="*/ 1471 h 1501"/>
                  <a:gd name="T38" fmla="*/ 411 w 1500"/>
                  <a:gd name="T39" fmla="*/ 1421 h 1501"/>
                  <a:gd name="T40" fmla="*/ 295 w 1500"/>
                  <a:gd name="T41" fmla="*/ 1348 h 1501"/>
                  <a:gd name="T42" fmla="*/ 196 w 1500"/>
                  <a:gd name="T43" fmla="*/ 1256 h 1501"/>
                  <a:gd name="T44" fmla="*/ 113 w 1500"/>
                  <a:gd name="T45" fmla="*/ 1148 h 1501"/>
                  <a:gd name="T46" fmla="*/ 52 w 1500"/>
                  <a:gd name="T47" fmla="*/ 1026 h 1501"/>
                  <a:gd name="T48" fmla="*/ 12 w 1500"/>
                  <a:gd name="T49" fmla="*/ 893 h 1501"/>
                  <a:gd name="T50" fmla="*/ 0 w 1500"/>
                  <a:gd name="T51" fmla="*/ 750 h 1501"/>
                  <a:gd name="T52" fmla="*/ 12 w 1500"/>
                  <a:gd name="T53" fmla="*/ 608 h 1501"/>
                  <a:gd name="T54" fmla="*/ 52 w 1500"/>
                  <a:gd name="T55" fmla="*/ 474 h 1501"/>
                  <a:gd name="T56" fmla="*/ 113 w 1500"/>
                  <a:gd name="T57" fmla="*/ 352 h 1501"/>
                  <a:gd name="T58" fmla="*/ 196 w 1500"/>
                  <a:gd name="T59" fmla="*/ 243 h 1501"/>
                  <a:gd name="T60" fmla="*/ 295 w 1500"/>
                  <a:gd name="T61" fmla="*/ 153 h 1501"/>
                  <a:gd name="T62" fmla="*/ 411 w 1500"/>
                  <a:gd name="T63" fmla="*/ 80 h 1501"/>
                  <a:gd name="T64" fmla="*/ 539 w 1500"/>
                  <a:gd name="T65" fmla="*/ 29 h 1501"/>
                  <a:gd name="T66" fmla="*/ 678 w 1500"/>
                  <a:gd name="T67" fmla="*/ 2 h 1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00" h="1501">
                    <a:moveTo>
                      <a:pt x="750" y="0"/>
                    </a:moveTo>
                    <a:lnTo>
                      <a:pt x="822" y="2"/>
                    </a:lnTo>
                    <a:lnTo>
                      <a:pt x="892" y="13"/>
                    </a:lnTo>
                    <a:lnTo>
                      <a:pt x="961" y="29"/>
                    </a:lnTo>
                    <a:lnTo>
                      <a:pt x="1026" y="52"/>
                    </a:lnTo>
                    <a:lnTo>
                      <a:pt x="1088" y="80"/>
                    </a:lnTo>
                    <a:lnTo>
                      <a:pt x="1147" y="113"/>
                    </a:lnTo>
                    <a:lnTo>
                      <a:pt x="1203" y="153"/>
                    </a:lnTo>
                    <a:lnTo>
                      <a:pt x="1255" y="196"/>
                    </a:lnTo>
                    <a:lnTo>
                      <a:pt x="1304" y="243"/>
                    </a:lnTo>
                    <a:lnTo>
                      <a:pt x="1347" y="296"/>
                    </a:lnTo>
                    <a:lnTo>
                      <a:pt x="1386" y="352"/>
                    </a:lnTo>
                    <a:lnTo>
                      <a:pt x="1420" y="412"/>
                    </a:lnTo>
                    <a:lnTo>
                      <a:pt x="1447" y="474"/>
                    </a:lnTo>
                    <a:lnTo>
                      <a:pt x="1470" y="539"/>
                    </a:lnTo>
                    <a:lnTo>
                      <a:pt x="1487" y="608"/>
                    </a:lnTo>
                    <a:lnTo>
                      <a:pt x="1496" y="678"/>
                    </a:lnTo>
                    <a:lnTo>
                      <a:pt x="1500" y="750"/>
                    </a:lnTo>
                    <a:lnTo>
                      <a:pt x="1496" y="822"/>
                    </a:lnTo>
                    <a:lnTo>
                      <a:pt x="1487" y="893"/>
                    </a:lnTo>
                    <a:lnTo>
                      <a:pt x="1470" y="960"/>
                    </a:lnTo>
                    <a:lnTo>
                      <a:pt x="1447" y="1026"/>
                    </a:lnTo>
                    <a:lnTo>
                      <a:pt x="1420" y="1089"/>
                    </a:lnTo>
                    <a:lnTo>
                      <a:pt x="1386" y="1148"/>
                    </a:lnTo>
                    <a:lnTo>
                      <a:pt x="1347" y="1204"/>
                    </a:lnTo>
                    <a:lnTo>
                      <a:pt x="1304" y="1256"/>
                    </a:lnTo>
                    <a:lnTo>
                      <a:pt x="1255" y="1305"/>
                    </a:lnTo>
                    <a:lnTo>
                      <a:pt x="1203" y="1348"/>
                    </a:lnTo>
                    <a:lnTo>
                      <a:pt x="1147" y="1387"/>
                    </a:lnTo>
                    <a:lnTo>
                      <a:pt x="1088" y="1421"/>
                    </a:lnTo>
                    <a:lnTo>
                      <a:pt x="1026" y="1449"/>
                    </a:lnTo>
                    <a:lnTo>
                      <a:pt x="961" y="1471"/>
                    </a:lnTo>
                    <a:lnTo>
                      <a:pt x="892" y="1488"/>
                    </a:lnTo>
                    <a:lnTo>
                      <a:pt x="822" y="1497"/>
                    </a:lnTo>
                    <a:lnTo>
                      <a:pt x="750" y="1501"/>
                    </a:lnTo>
                    <a:lnTo>
                      <a:pt x="678" y="1497"/>
                    </a:lnTo>
                    <a:lnTo>
                      <a:pt x="607" y="1488"/>
                    </a:lnTo>
                    <a:lnTo>
                      <a:pt x="539" y="1471"/>
                    </a:lnTo>
                    <a:lnTo>
                      <a:pt x="474" y="1449"/>
                    </a:lnTo>
                    <a:lnTo>
                      <a:pt x="411" y="1421"/>
                    </a:lnTo>
                    <a:lnTo>
                      <a:pt x="352" y="1387"/>
                    </a:lnTo>
                    <a:lnTo>
                      <a:pt x="295" y="1348"/>
                    </a:lnTo>
                    <a:lnTo>
                      <a:pt x="244" y="1305"/>
                    </a:lnTo>
                    <a:lnTo>
                      <a:pt x="196" y="1256"/>
                    </a:lnTo>
                    <a:lnTo>
                      <a:pt x="153" y="1204"/>
                    </a:lnTo>
                    <a:lnTo>
                      <a:pt x="113" y="1148"/>
                    </a:lnTo>
                    <a:lnTo>
                      <a:pt x="80" y="1089"/>
                    </a:lnTo>
                    <a:lnTo>
                      <a:pt x="52" y="1026"/>
                    </a:lnTo>
                    <a:lnTo>
                      <a:pt x="29" y="960"/>
                    </a:lnTo>
                    <a:lnTo>
                      <a:pt x="12" y="893"/>
                    </a:lnTo>
                    <a:lnTo>
                      <a:pt x="3" y="822"/>
                    </a:lnTo>
                    <a:lnTo>
                      <a:pt x="0" y="750"/>
                    </a:lnTo>
                    <a:lnTo>
                      <a:pt x="3" y="678"/>
                    </a:lnTo>
                    <a:lnTo>
                      <a:pt x="12" y="608"/>
                    </a:lnTo>
                    <a:lnTo>
                      <a:pt x="29" y="539"/>
                    </a:lnTo>
                    <a:lnTo>
                      <a:pt x="52" y="474"/>
                    </a:lnTo>
                    <a:lnTo>
                      <a:pt x="80" y="412"/>
                    </a:lnTo>
                    <a:lnTo>
                      <a:pt x="113" y="352"/>
                    </a:lnTo>
                    <a:lnTo>
                      <a:pt x="153" y="296"/>
                    </a:lnTo>
                    <a:lnTo>
                      <a:pt x="196" y="243"/>
                    </a:lnTo>
                    <a:lnTo>
                      <a:pt x="244" y="196"/>
                    </a:lnTo>
                    <a:lnTo>
                      <a:pt x="295" y="153"/>
                    </a:lnTo>
                    <a:lnTo>
                      <a:pt x="352" y="113"/>
                    </a:lnTo>
                    <a:lnTo>
                      <a:pt x="411" y="80"/>
                    </a:lnTo>
                    <a:lnTo>
                      <a:pt x="474" y="52"/>
                    </a:lnTo>
                    <a:lnTo>
                      <a:pt x="539" y="29"/>
                    </a:lnTo>
                    <a:lnTo>
                      <a:pt x="607" y="13"/>
                    </a:lnTo>
                    <a:lnTo>
                      <a:pt x="678" y="2"/>
                    </a:lnTo>
                    <a:lnTo>
                      <a:pt x="750" y="0"/>
                    </a:lnTo>
                    <a:close/>
                  </a:path>
                </a:pathLst>
              </a:custGeom>
              <a:grpFill/>
              <a:ln w="0">
                <a:noFill/>
                <a:prstDash val="solid"/>
                <a:round/>
                <a:headEnd/>
                <a:tailEnd/>
              </a:ln>
            </p:spPr>
            <p:txBody>
              <a:bodyPr vert="horz" wrap="square" lIns="68580" tIns="34290" rIns="68580" bIns="34290" numCol="1" anchor="ctr" anchorCtr="0" compatLnSpc="1">
                <a:prstTxWarp prst="textNoShape">
                  <a:avLst/>
                </a:prstTxWarp>
              </a:bodyPr>
              <a:lstStyle/>
              <a:p>
                <a:pPr defTabSz="685800">
                  <a:defRPr/>
                </a:pPr>
                <a:endParaRPr lang="en-IN" sz="1400">
                  <a:latin typeface="Arial" panose="020B0604020202020204" pitchFamily="34" charset="0"/>
                  <a:cs typeface="Arial" panose="020B0604020202020204" pitchFamily="34" charset="0"/>
                </a:endParaRPr>
              </a:p>
            </p:txBody>
          </p:sp>
          <p:sp>
            <p:nvSpPr>
              <p:cNvPr id="97" name="Freeform 27"/>
              <p:cNvSpPr>
                <a:spLocks/>
              </p:cNvSpPr>
              <p:nvPr/>
            </p:nvSpPr>
            <p:spPr bwMode="auto">
              <a:xfrm flipH="1">
                <a:off x="7506538" y="1472485"/>
                <a:ext cx="317791" cy="218237"/>
              </a:xfrm>
              <a:custGeom>
                <a:avLst/>
                <a:gdLst>
                  <a:gd name="T0" fmla="*/ 888 w 2923"/>
                  <a:gd name="T1" fmla="*/ 3 h 2010"/>
                  <a:gd name="T2" fmla="*/ 917 w 2923"/>
                  <a:gd name="T3" fmla="*/ 18 h 2010"/>
                  <a:gd name="T4" fmla="*/ 935 w 2923"/>
                  <a:gd name="T5" fmla="*/ 45 h 2010"/>
                  <a:gd name="T6" fmla="*/ 1396 w 2923"/>
                  <a:gd name="T7" fmla="*/ 1301 h 2010"/>
                  <a:gd name="T8" fmla="*/ 1425 w 2923"/>
                  <a:gd name="T9" fmla="*/ 1326 h 2010"/>
                  <a:gd name="T10" fmla="*/ 1462 w 2923"/>
                  <a:gd name="T11" fmla="*/ 1334 h 2010"/>
                  <a:gd name="T12" fmla="*/ 1499 w 2923"/>
                  <a:gd name="T13" fmla="*/ 1326 h 2010"/>
                  <a:gd name="T14" fmla="*/ 1528 w 2923"/>
                  <a:gd name="T15" fmla="*/ 1301 h 2010"/>
                  <a:gd name="T16" fmla="*/ 1988 w 2923"/>
                  <a:gd name="T17" fmla="*/ 45 h 2010"/>
                  <a:gd name="T18" fmla="*/ 2008 w 2923"/>
                  <a:gd name="T19" fmla="*/ 17 h 2010"/>
                  <a:gd name="T20" fmla="*/ 2037 w 2923"/>
                  <a:gd name="T21" fmla="*/ 3 h 2010"/>
                  <a:gd name="T22" fmla="*/ 2070 w 2923"/>
                  <a:gd name="T23" fmla="*/ 4 h 2010"/>
                  <a:gd name="T24" fmla="*/ 2085 w 2923"/>
                  <a:gd name="T25" fmla="*/ 6 h 2010"/>
                  <a:gd name="T26" fmla="*/ 2125 w 2923"/>
                  <a:gd name="T27" fmla="*/ 12 h 2010"/>
                  <a:gd name="T28" fmla="*/ 2182 w 2923"/>
                  <a:gd name="T29" fmla="*/ 20 h 2010"/>
                  <a:gd name="T30" fmla="*/ 2250 w 2923"/>
                  <a:gd name="T31" fmla="*/ 31 h 2010"/>
                  <a:gd name="T32" fmla="*/ 2321 w 2923"/>
                  <a:gd name="T33" fmla="*/ 42 h 2010"/>
                  <a:gd name="T34" fmla="*/ 2389 w 2923"/>
                  <a:gd name="T35" fmla="*/ 54 h 2010"/>
                  <a:gd name="T36" fmla="*/ 2446 w 2923"/>
                  <a:gd name="T37" fmla="*/ 64 h 2010"/>
                  <a:gd name="T38" fmla="*/ 2468 w 2923"/>
                  <a:gd name="T39" fmla="*/ 70 h 2010"/>
                  <a:gd name="T40" fmla="*/ 2529 w 2923"/>
                  <a:gd name="T41" fmla="*/ 93 h 2010"/>
                  <a:gd name="T42" fmla="*/ 2642 w 2923"/>
                  <a:gd name="T43" fmla="*/ 156 h 2010"/>
                  <a:gd name="T44" fmla="*/ 2737 w 2923"/>
                  <a:gd name="T45" fmla="*/ 238 h 2010"/>
                  <a:gd name="T46" fmla="*/ 2816 w 2923"/>
                  <a:gd name="T47" fmla="*/ 336 h 2010"/>
                  <a:gd name="T48" fmla="*/ 2875 w 2923"/>
                  <a:gd name="T49" fmla="*/ 447 h 2010"/>
                  <a:gd name="T50" fmla="*/ 2911 w 2923"/>
                  <a:gd name="T51" fmla="*/ 569 h 2010"/>
                  <a:gd name="T52" fmla="*/ 2923 w 2923"/>
                  <a:gd name="T53" fmla="*/ 699 h 2010"/>
                  <a:gd name="T54" fmla="*/ 2920 w 2923"/>
                  <a:gd name="T55" fmla="*/ 1776 h 2010"/>
                  <a:gd name="T56" fmla="*/ 2892 w 2923"/>
                  <a:gd name="T57" fmla="*/ 1859 h 2010"/>
                  <a:gd name="T58" fmla="*/ 2842 w 2923"/>
                  <a:gd name="T59" fmla="*/ 1928 h 2010"/>
                  <a:gd name="T60" fmla="*/ 2773 w 2923"/>
                  <a:gd name="T61" fmla="*/ 1978 h 2010"/>
                  <a:gd name="T62" fmla="*/ 2689 w 2923"/>
                  <a:gd name="T63" fmla="*/ 2006 h 2010"/>
                  <a:gd name="T64" fmla="*/ 278 w 2923"/>
                  <a:gd name="T65" fmla="*/ 2010 h 2010"/>
                  <a:gd name="T66" fmla="*/ 190 w 2923"/>
                  <a:gd name="T67" fmla="*/ 1996 h 2010"/>
                  <a:gd name="T68" fmla="*/ 114 w 2923"/>
                  <a:gd name="T69" fmla="*/ 1956 h 2010"/>
                  <a:gd name="T70" fmla="*/ 53 w 2923"/>
                  <a:gd name="T71" fmla="*/ 1896 h 2010"/>
                  <a:gd name="T72" fmla="*/ 14 w 2923"/>
                  <a:gd name="T73" fmla="*/ 1819 h 2010"/>
                  <a:gd name="T74" fmla="*/ 0 w 2923"/>
                  <a:gd name="T75" fmla="*/ 1730 h 2010"/>
                  <a:gd name="T76" fmla="*/ 2 w 2923"/>
                  <a:gd name="T77" fmla="*/ 644 h 2010"/>
                  <a:gd name="T78" fmla="*/ 20 w 2923"/>
                  <a:gd name="T79" fmla="*/ 533 h 2010"/>
                  <a:gd name="T80" fmla="*/ 56 w 2923"/>
                  <a:gd name="T81" fmla="*/ 426 h 2010"/>
                  <a:gd name="T82" fmla="*/ 108 w 2923"/>
                  <a:gd name="T83" fmla="*/ 328 h 2010"/>
                  <a:gd name="T84" fmla="*/ 174 w 2923"/>
                  <a:gd name="T85" fmla="*/ 239 h 2010"/>
                  <a:gd name="T86" fmla="*/ 255 w 2923"/>
                  <a:gd name="T87" fmla="*/ 165 h 2010"/>
                  <a:gd name="T88" fmla="*/ 350 w 2923"/>
                  <a:gd name="T89" fmla="*/ 108 h 2010"/>
                  <a:gd name="T90" fmla="*/ 456 w 2923"/>
                  <a:gd name="T91" fmla="*/ 70 h 2010"/>
                  <a:gd name="T92" fmla="*/ 507 w 2923"/>
                  <a:gd name="T93" fmla="*/ 58 h 2010"/>
                  <a:gd name="T94" fmla="*/ 573 w 2923"/>
                  <a:gd name="T95" fmla="*/ 47 h 2010"/>
                  <a:gd name="T96" fmla="*/ 644 w 2923"/>
                  <a:gd name="T97" fmla="*/ 34 h 2010"/>
                  <a:gd name="T98" fmla="*/ 719 w 2923"/>
                  <a:gd name="T99" fmla="*/ 23 h 2010"/>
                  <a:gd name="T100" fmla="*/ 785 w 2923"/>
                  <a:gd name="T101" fmla="*/ 13 h 2010"/>
                  <a:gd name="T102" fmla="*/ 837 w 2923"/>
                  <a:gd name="T103" fmla="*/ 5 h 2010"/>
                  <a:gd name="T104" fmla="*/ 867 w 2923"/>
                  <a:gd name="T105" fmla="*/ 2 h 20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923" h="2010">
                    <a:moveTo>
                      <a:pt x="873" y="0"/>
                    </a:moveTo>
                    <a:lnTo>
                      <a:pt x="888" y="3"/>
                    </a:lnTo>
                    <a:lnTo>
                      <a:pt x="903" y="9"/>
                    </a:lnTo>
                    <a:lnTo>
                      <a:pt x="917" y="18"/>
                    </a:lnTo>
                    <a:lnTo>
                      <a:pt x="927" y="29"/>
                    </a:lnTo>
                    <a:lnTo>
                      <a:pt x="935" y="45"/>
                    </a:lnTo>
                    <a:lnTo>
                      <a:pt x="1385" y="1281"/>
                    </a:lnTo>
                    <a:lnTo>
                      <a:pt x="1396" y="1301"/>
                    </a:lnTo>
                    <a:lnTo>
                      <a:pt x="1408" y="1316"/>
                    </a:lnTo>
                    <a:lnTo>
                      <a:pt x="1425" y="1326"/>
                    </a:lnTo>
                    <a:lnTo>
                      <a:pt x="1443" y="1333"/>
                    </a:lnTo>
                    <a:lnTo>
                      <a:pt x="1462" y="1334"/>
                    </a:lnTo>
                    <a:lnTo>
                      <a:pt x="1480" y="1333"/>
                    </a:lnTo>
                    <a:lnTo>
                      <a:pt x="1499" y="1326"/>
                    </a:lnTo>
                    <a:lnTo>
                      <a:pt x="1515" y="1316"/>
                    </a:lnTo>
                    <a:lnTo>
                      <a:pt x="1528" y="1301"/>
                    </a:lnTo>
                    <a:lnTo>
                      <a:pt x="1538" y="1281"/>
                    </a:lnTo>
                    <a:lnTo>
                      <a:pt x="1988" y="45"/>
                    </a:lnTo>
                    <a:lnTo>
                      <a:pt x="1996" y="29"/>
                    </a:lnTo>
                    <a:lnTo>
                      <a:pt x="2008" y="17"/>
                    </a:lnTo>
                    <a:lnTo>
                      <a:pt x="2022" y="7"/>
                    </a:lnTo>
                    <a:lnTo>
                      <a:pt x="2037" y="3"/>
                    </a:lnTo>
                    <a:lnTo>
                      <a:pt x="2054" y="0"/>
                    </a:lnTo>
                    <a:lnTo>
                      <a:pt x="2070" y="4"/>
                    </a:lnTo>
                    <a:lnTo>
                      <a:pt x="2074" y="4"/>
                    </a:lnTo>
                    <a:lnTo>
                      <a:pt x="2085" y="6"/>
                    </a:lnTo>
                    <a:lnTo>
                      <a:pt x="2103" y="9"/>
                    </a:lnTo>
                    <a:lnTo>
                      <a:pt x="2125" y="12"/>
                    </a:lnTo>
                    <a:lnTo>
                      <a:pt x="2151" y="16"/>
                    </a:lnTo>
                    <a:lnTo>
                      <a:pt x="2182" y="20"/>
                    </a:lnTo>
                    <a:lnTo>
                      <a:pt x="2215" y="25"/>
                    </a:lnTo>
                    <a:lnTo>
                      <a:pt x="2250" y="31"/>
                    </a:lnTo>
                    <a:lnTo>
                      <a:pt x="2286" y="36"/>
                    </a:lnTo>
                    <a:lnTo>
                      <a:pt x="2321" y="42"/>
                    </a:lnTo>
                    <a:lnTo>
                      <a:pt x="2355" y="48"/>
                    </a:lnTo>
                    <a:lnTo>
                      <a:pt x="2389" y="54"/>
                    </a:lnTo>
                    <a:lnTo>
                      <a:pt x="2419" y="60"/>
                    </a:lnTo>
                    <a:lnTo>
                      <a:pt x="2446" y="64"/>
                    </a:lnTo>
                    <a:lnTo>
                      <a:pt x="2468" y="70"/>
                    </a:lnTo>
                    <a:lnTo>
                      <a:pt x="2468" y="70"/>
                    </a:lnTo>
                    <a:lnTo>
                      <a:pt x="2469" y="70"/>
                    </a:lnTo>
                    <a:lnTo>
                      <a:pt x="2529" y="93"/>
                    </a:lnTo>
                    <a:lnTo>
                      <a:pt x="2587" y="122"/>
                    </a:lnTo>
                    <a:lnTo>
                      <a:pt x="2642" y="156"/>
                    </a:lnTo>
                    <a:lnTo>
                      <a:pt x="2692" y="195"/>
                    </a:lnTo>
                    <a:lnTo>
                      <a:pt x="2737" y="238"/>
                    </a:lnTo>
                    <a:lnTo>
                      <a:pt x="2778" y="286"/>
                    </a:lnTo>
                    <a:lnTo>
                      <a:pt x="2816" y="336"/>
                    </a:lnTo>
                    <a:lnTo>
                      <a:pt x="2848" y="390"/>
                    </a:lnTo>
                    <a:lnTo>
                      <a:pt x="2875" y="447"/>
                    </a:lnTo>
                    <a:lnTo>
                      <a:pt x="2896" y="507"/>
                    </a:lnTo>
                    <a:lnTo>
                      <a:pt x="2911" y="569"/>
                    </a:lnTo>
                    <a:lnTo>
                      <a:pt x="2920" y="633"/>
                    </a:lnTo>
                    <a:lnTo>
                      <a:pt x="2923" y="699"/>
                    </a:lnTo>
                    <a:lnTo>
                      <a:pt x="2923" y="1730"/>
                    </a:lnTo>
                    <a:lnTo>
                      <a:pt x="2920" y="1776"/>
                    </a:lnTo>
                    <a:lnTo>
                      <a:pt x="2909" y="1819"/>
                    </a:lnTo>
                    <a:lnTo>
                      <a:pt x="2892" y="1859"/>
                    </a:lnTo>
                    <a:lnTo>
                      <a:pt x="2870" y="1896"/>
                    </a:lnTo>
                    <a:lnTo>
                      <a:pt x="2842" y="1928"/>
                    </a:lnTo>
                    <a:lnTo>
                      <a:pt x="2810" y="1956"/>
                    </a:lnTo>
                    <a:lnTo>
                      <a:pt x="2773" y="1978"/>
                    </a:lnTo>
                    <a:lnTo>
                      <a:pt x="2733" y="1996"/>
                    </a:lnTo>
                    <a:lnTo>
                      <a:pt x="2689" y="2006"/>
                    </a:lnTo>
                    <a:lnTo>
                      <a:pt x="2644" y="2010"/>
                    </a:lnTo>
                    <a:lnTo>
                      <a:pt x="278" y="2010"/>
                    </a:lnTo>
                    <a:lnTo>
                      <a:pt x="233" y="2006"/>
                    </a:lnTo>
                    <a:lnTo>
                      <a:pt x="190" y="1996"/>
                    </a:lnTo>
                    <a:lnTo>
                      <a:pt x="151" y="1978"/>
                    </a:lnTo>
                    <a:lnTo>
                      <a:pt x="114" y="1956"/>
                    </a:lnTo>
                    <a:lnTo>
                      <a:pt x="81" y="1928"/>
                    </a:lnTo>
                    <a:lnTo>
                      <a:pt x="53" y="1896"/>
                    </a:lnTo>
                    <a:lnTo>
                      <a:pt x="30" y="1859"/>
                    </a:lnTo>
                    <a:lnTo>
                      <a:pt x="14" y="1819"/>
                    </a:lnTo>
                    <a:lnTo>
                      <a:pt x="3" y="1776"/>
                    </a:lnTo>
                    <a:lnTo>
                      <a:pt x="0" y="1730"/>
                    </a:lnTo>
                    <a:lnTo>
                      <a:pt x="0" y="701"/>
                    </a:lnTo>
                    <a:lnTo>
                      <a:pt x="2" y="644"/>
                    </a:lnTo>
                    <a:lnTo>
                      <a:pt x="9" y="587"/>
                    </a:lnTo>
                    <a:lnTo>
                      <a:pt x="20" y="533"/>
                    </a:lnTo>
                    <a:lnTo>
                      <a:pt x="36" y="478"/>
                    </a:lnTo>
                    <a:lnTo>
                      <a:pt x="56" y="426"/>
                    </a:lnTo>
                    <a:lnTo>
                      <a:pt x="80" y="375"/>
                    </a:lnTo>
                    <a:lnTo>
                      <a:pt x="108" y="328"/>
                    </a:lnTo>
                    <a:lnTo>
                      <a:pt x="139" y="282"/>
                    </a:lnTo>
                    <a:lnTo>
                      <a:pt x="174" y="239"/>
                    </a:lnTo>
                    <a:lnTo>
                      <a:pt x="213" y="201"/>
                    </a:lnTo>
                    <a:lnTo>
                      <a:pt x="255" y="165"/>
                    </a:lnTo>
                    <a:lnTo>
                      <a:pt x="301" y="135"/>
                    </a:lnTo>
                    <a:lnTo>
                      <a:pt x="350" y="108"/>
                    </a:lnTo>
                    <a:lnTo>
                      <a:pt x="401" y="86"/>
                    </a:lnTo>
                    <a:lnTo>
                      <a:pt x="456" y="70"/>
                    </a:lnTo>
                    <a:lnTo>
                      <a:pt x="479" y="64"/>
                    </a:lnTo>
                    <a:lnTo>
                      <a:pt x="507" y="58"/>
                    </a:lnTo>
                    <a:lnTo>
                      <a:pt x="538" y="53"/>
                    </a:lnTo>
                    <a:lnTo>
                      <a:pt x="573" y="47"/>
                    </a:lnTo>
                    <a:lnTo>
                      <a:pt x="609" y="40"/>
                    </a:lnTo>
                    <a:lnTo>
                      <a:pt x="644" y="34"/>
                    </a:lnTo>
                    <a:lnTo>
                      <a:pt x="682" y="28"/>
                    </a:lnTo>
                    <a:lnTo>
                      <a:pt x="719" y="23"/>
                    </a:lnTo>
                    <a:lnTo>
                      <a:pt x="752" y="18"/>
                    </a:lnTo>
                    <a:lnTo>
                      <a:pt x="785" y="13"/>
                    </a:lnTo>
                    <a:lnTo>
                      <a:pt x="813" y="9"/>
                    </a:lnTo>
                    <a:lnTo>
                      <a:pt x="837" y="5"/>
                    </a:lnTo>
                    <a:lnTo>
                      <a:pt x="855" y="3"/>
                    </a:lnTo>
                    <a:lnTo>
                      <a:pt x="867" y="2"/>
                    </a:lnTo>
                    <a:lnTo>
                      <a:pt x="873" y="0"/>
                    </a:lnTo>
                    <a:close/>
                  </a:path>
                </a:pathLst>
              </a:custGeom>
              <a:grpFill/>
              <a:ln w="0">
                <a:noFill/>
                <a:prstDash val="solid"/>
                <a:round/>
                <a:headEnd/>
                <a:tailEnd/>
              </a:ln>
            </p:spPr>
            <p:txBody>
              <a:bodyPr vert="horz" wrap="square" lIns="68580" tIns="34290" rIns="68580" bIns="34290" numCol="1" anchor="ctr" anchorCtr="0" compatLnSpc="1">
                <a:prstTxWarp prst="textNoShape">
                  <a:avLst/>
                </a:prstTxWarp>
              </a:bodyPr>
              <a:lstStyle/>
              <a:p>
                <a:pPr defTabSz="685800">
                  <a:defRPr/>
                </a:pPr>
                <a:endParaRPr lang="en-IN" sz="1400">
                  <a:latin typeface="Arial" panose="020B0604020202020204" pitchFamily="34" charset="0"/>
                  <a:cs typeface="Arial" panose="020B0604020202020204" pitchFamily="34" charset="0"/>
                </a:endParaRPr>
              </a:p>
            </p:txBody>
          </p:sp>
          <p:sp>
            <p:nvSpPr>
              <p:cNvPr id="98" name="Freeform 28"/>
              <p:cNvSpPr>
                <a:spLocks/>
              </p:cNvSpPr>
              <p:nvPr/>
            </p:nvSpPr>
            <p:spPr bwMode="auto">
              <a:xfrm flipH="1">
                <a:off x="7644349" y="1467051"/>
                <a:ext cx="42387" cy="108249"/>
              </a:xfrm>
              <a:custGeom>
                <a:avLst/>
                <a:gdLst>
                  <a:gd name="T0" fmla="*/ 95 w 389"/>
                  <a:gd name="T1" fmla="*/ 0 h 996"/>
                  <a:gd name="T2" fmla="*/ 293 w 389"/>
                  <a:gd name="T3" fmla="*/ 0 h 996"/>
                  <a:gd name="T4" fmla="*/ 313 w 389"/>
                  <a:gd name="T5" fmla="*/ 2 h 996"/>
                  <a:gd name="T6" fmla="*/ 333 w 389"/>
                  <a:gd name="T7" fmla="*/ 8 h 996"/>
                  <a:gd name="T8" fmla="*/ 350 w 389"/>
                  <a:gd name="T9" fmla="*/ 17 h 996"/>
                  <a:gd name="T10" fmla="*/ 364 w 389"/>
                  <a:gd name="T11" fmla="*/ 30 h 996"/>
                  <a:gd name="T12" fmla="*/ 378 w 389"/>
                  <a:gd name="T13" fmla="*/ 49 h 996"/>
                  <a:gd name="T14" fmla="*/ 386 w 389"/>
                  <a:gd name="T15" fmla="*/ 70 h 996"/>
                  <a:gd name="T16" fmla="*/ 389 w 389"/>
                  <a:gd name="T17" fmla="*/ 94 h 996"/>
                  <a:gd name="T18" fmla="*/ 386 w 389"/>
                  <a:gd name="T19" fmla="*/ 117 h 996"/>
                  <a:gd name="T20" fmla="*/ 377 w 389"/>
                  <a:gd name="T21" fmla="*/ 138 h 996"/>
                  <a:gd name="T22" fmla="*/ 271 w 389"/>
                  <a:gd name="T23" fmla="*/ 298 h 996"/>
                  <a:gd name="T24" fmla="*/ 320 w 389"/>
                  <a:gd name="T25" fmla="*/ 716 h 996"/>
                  <a:gd name="T26" fmla="*/ 223 w 389"/>
                  <a:gd name="T27" fmla="*/ 976 h 996"/>
                  <a:gd name="T28" fmla="*/ 216 w 389"/>
                  <a:gd name="T29" fmla="*/ 988 h 996"/>
                  <a:gd name="T30" fmla="*/ 206 w 389"/>
                  <a:gd name="T31" fmla="*/ 994 h 996"/>
                  <a:gd name="T32" fmla="*/ 195 w 389"/>
                  <a:gd name="T33" fmla="*/ 996 h 996"/>
                  <a:gd name="T34" fmla="*/ 183 w 389"/>
                  <a:gd name="T35" fmla="*/ 994 h 996"/>
                  <a:gd name="T36" fmla="*/ 174 w 389"/>
                  <a:gd name="T37" fmla="*/ 988 h 996"/>
                  <a:gd name="T38" fmla="*/ 167 w 389"/>
                  <a:gd name="T39" fmla="*/ 976 h 996"/>
                  <a:gd name="T40" fmla="*/ 68 w 389"/>
                  <a:gd name="T41" fmla="*/ 716 h 996"/>
                  <a:gd name="T42" fmla="*/ 118 w 389"/>
                  <a:gd name="T43" fmla="*/ 298 h 996"/>
                  <a:gd name="T44" fmla="*/ 13 w 389"/>
                  <a:gd name="T45" fmla="*/ 138 h 996"/>
                  <a:gd name="T46" fmla="*/ 3 w 389"/>
                  <a:gd name="T47" fmla="*/ 117 h 996"/>
                  <a:gd name="T48" fmla="*/ 0 w 389"/>
                  <a:gd name="T49" fmla="*/ 94 h 996"/>
                  <a:gd name="T50" fmla="*/ 2 w 389"/>
                  <a:gd name="T51" fmla="*/ 70 h 996"/>
                  <a:gd name="T52" fmla="*/ 10 w 389"/>
                  <a:gd name="T53" fmla="*/ 49 h 996"/>
                  <a:gd name="T54" fmla="*/ 24 w 389"/>
                  <a:gd name="T55" fmla="*/ 30 h 996"/>
                  <a:gd name="T56" fmla="*/ 39 w 389"/>
                  <a:gd name="T57" fmla="*/ 17 h 996"/>
                  <a:gd name="T58" fmla="*/ 57 w 389"/>
                  <a:gd name="T59" fmla="*/ 8 h 996"/>
                  <a:gd name="T60" fmla="*/ 75 w 389"/>
                  <a:gd name="T61" fmla="*/ 2 h 996"/>
                  <a:gd name="T62" fmla="*/ 95 w 389"/>
                  <a:gd name="T63" fmla="*/ 0 h 9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9" h="996">
                    <a:moveTo>
                      <a:pt x="95" y="0"/>
                    </a:moveTo>
                    <a:lnTo>
                      <a:pt x="293" y="0"/>
                    </a:lnTo>
                    <a:lnTo>
                      <a:pt x="313" y="2"/>
                    </a:lnTo>
                    <a:lnTo>
                      <a:pt x="333" y="8"/>
                    </a:lnTo>
                    <a:lnTo>
                      <a:pt x="350" y="17"/>
                    </a:lnTo>
                    <a:lnTo>
                      <a:pt x="364" y="30"/>
                    </a:lnTo>
                    <a:lnTo>
                      <a:pt x="378" y="49"/>
                    </a:lnTo>
                    <a:lnTo>
                      <a:pt x="386" y="70"/>
                    </a:lnTo>
                    <a:lnTo>
                      <a:pt x="389" y="94"/>
                    </a:lnTo>
                    <a:lnTo>
                      <a:pt x="386" y="117"/>
                    </a:lnTo>
                    <a:lnTo>
                      <a:pt x="377" y="138"/>
                    </a:lnTo>
                    <a:lnTo>
                      <a:pt x="271" y="298"/>
                    </a:lnTo>
                    <a:lnTo>
                      <a:pt x="320" y="716"/>
                    </a:lnTo>
                    <a:lnTo>
                      <a:pt x="223" y="976"/>
                    </a:lnTo>
                    <a:lnTo>
                      <a:pt x="216" y="988"/>
                    </a:lnTo>
                    <a:lnTo>
                      <a:pt x="206" y="994"/>
                    </a:lnTo>
                    <a:lnTo>
                      <a:pt x="195" y="996"/>
                    </a:lnTo>
                    <a:lnTo>
                      <a:pt x="183" y="994"/>
                    </a:lnTo>
                    <a:lnTo>
                      <a:pt x="174" y="988"/>
                    </a:lnTo>
                    <a:lnTo>
                      <a:pt x="167" y="976"/>
                    </a:lnTo>
                    <a:lnTo>
                      <a:pt x="68" y="716"/>
                    </a:lnTo>
                    <a:lnTo>
                      <a:pt x="118" y="298"/>
                    </a:lnTo>
                    <a:lnTo>
                      <a:pt x="13" y="138"/>
                    </a:lnTo>
                    <a:lnTo>
                      <a:pt x="3" y="117"/>
                    </a:lnTo>
                    <a:lnTo>
                      <a:pt x="0" y="94"/>
                    </a:lnTo>
                    <a:lnTo>
                      <a:pt x="2" y="70"/>
                    </a:lnTo>
                    <a:lnTo>
                      <a:pt x="10" y="49"/>
                    </a:lnTo>
                    <a:lnTo>
                      <a:pt x="24" y="30"/>
                    </a:lnTo>
                    <a:lnTo>
                      <a:pt x="39" y="17"/>
                    </a:lnTo>
                    <a:lnTo>
                      <a:pt x="57" y="8"/>
                    </a:lnTo>
                    <a:lnTo>
                      <a:pt x="75" y="2"/>
                    </a:lnTo>
                    <a:lnTo>
                      <a:pt x="95" y="0"/>
                    </a:lnTo>
                    <a:close/>
                  </a:path>
                </a:pathLst>
              </a:custGeom>
              <a:grpFill/>
              <a:ln w="0">
                <a:noFill/>
                <a:prstDash val="solid"/>
                <a:round/>
                <a:headEnd/>
                <a:tailEnd/>
              </a:ln>
            </p:spPr>
            <p:txBody>
              <a:bodyPr vert="horz" wrap="square" lIns="68580" tIns="34290" rIns="68580" bIns="34290" numCol="1" anchor="ctr" anchorCtr="0" compatLnSpc="1">
                <a:prstTxWarp prst="textNoShape">
                  <a:avLst/>
                </a:prstTxWarp>
              </a:bodyPr>
              <a:lstStyle/>
              <a:p>
                <a:pPr defTabSz="685800">
                  <a:defRPr/>
                </a:pPr>
                <a:endParaRPr lang="en-IN" sz="1400">
                  <a:latin typeface="Arial" panose="020B0604020202020204" pitchFamily="34" charset="0"/>
                  <a:cs typeface="Arial" panose="020B0604020202020204" pitchFamily="34" charset="0"/>
                </a:endParaRPr>
              </a:p>
            </p:txBody>
          </p:sp>
        </p:grpSp>
        <p:sp>
          <p:nvSpPr>
            <p:cNvPr id="94" name="TextBox 93"/>
            <p:cNvSpPr txBox="1"/>
            <p:nvPr/>
          </p:nvSpPr>
          <p:spPr>
            <a:xfrm flipH="1">
              <a:off x="4782503" y="1465513"/>
              <a:ext cx="2078718" cy="246221"/>
            </a:xfrm>
            <a:prstGeom prst="rect">
              <a:avLst/>
            </a:prstGeom>
            <a:noFill/>
          </p:spPr>
          <p:txBody>
            <a:bodyPr wrap="square" rtlCol="0" anchor="ctr">
              <a:spAutoFit/>
            </a:bodyPr>
            <a:lstStyle/>
            <a:p>
              <a:pPr defTabSz="685800">
                <a:defRPr/>
              </a:pPr>
              <a:r>
                <a:rPr lang="en-IN" sz="1000" b="1" dirty="0">
                  <a:latin typeface="Arial" panose="020B0604020202020204" pitchFamily="34" charset="0"/>
                  <a:cs typeface="Arial" panose="020B0604020202020204" pitchFamily="34" charset="0"/>
                </a:rPr>
                <a:t>Application Analysis </a:t>
              </a:r>
            </a:p>
          </p:txBody>
        </p:sp>
        <p:grpSp>
          <p:nvGrpSpPr>
            <p:cNvPr id="20" name="Group 19"/>
            <p:cNvGrpSpPr/>
            <p:nvPr/>
          </p:nvGrpSpPr>
          <p:grpSpPr>
            <a:xfrm>
              <a:off x="6487179" y="3917647"/>
              <a:ext cx="291388" cy="237651"/>
              <a:chOff x="7436633" y="4124630"/>
              <a:chExt cx="474245" cy="386786"/>
            </a:xfrm>
            <a:solidFill>
              <a:srgbClr val="AC4A5A"/>
            </a:solidFill>
          </p:grpSpPr>
          <p:sp>
            <p:nvSpPr>
              <p:cNvPr id="91" name="Freeform 33"/>
              <p:cNvSpPr>
                <a:spLocks/>
              </p:cNvSpPr>
              <p:nvPr/>
            </p:nvSpPr>
            <p:spPr bwMode="auto">
              <a:xfrm>
                <a:off x="7492896" y="4321272"/>
                <a:ext cx="361533" cy="190144"/>
              </a:xfrm>
              <a:custGeom>
                <a:avLst/>
                <a:gdLst>
                  <a:gd name="T0" fmla="*/ 3852 w 3894"/>
                  <a:gd name="T1" fmla="*/ 0 h 2048"/>
                  <a:gd name="T2" fmla="*/ 3872 w 3894"/>
                  <a:gd name="T3" fmla="*/ 11 h 2048"/>
                  <a:gd name="T4" fmla="*/ 3888 w 3894"/>
                  <a:gd name="T5" fmla="*/ 41 h 2048"/>
                  <a:gd name="T6" fmla="*/ 3894 w 3894"/>
                  <a:gd name="T7" fmla="*/ 95 h 2048"/>
                  <a:gd name="T8" fmla="*/ 3888 w 3894"/>
                  <a:gd name="T9" fmla="*/ 1123 h 2048"/>
                  <a:gd name="T10" fmla="*/ 3843 w 3894"/>
                  <a:gd name="T11" fmla="*/ 1259 h 2048"/>
                  <a:gd name="T12" fmla="*/ 3754 w 3894"/>
                  <a:gd name="T13" fmla="*/ 1394 h 2048"/>
                  <a:gd name="T14" fmla="*/ 3628 w 3894"/>
                  <a:gd name="T15" fmla="*/ 1524 h 2048"/>
                  <a:gd name="T16" fmla="*/ 3465 w 3894"/>
                  <a:gd name="T17" fmla="*/ 1645 h 2048"/>
                  <a:gd name="T18" fmla="*/ 3271 w 3894"/>
                  <a:gd name="T19" fmla="*/ 1757 h 2048"/>
                  <a:gd name="T20" fmla="*/ 3049 w 3894"/>
                  <a:gd name="T21" fmla="*/ 1855 h 2048"/>
                  <a:gd name="T22" fmla="*/ 2802 w 3894"/>
                  <a:gd name="T23" fmla="*/ 1934 h 2048"/>
                  <a:gd name="T24" fmla="*/ 2534 w 3894"/>
                  <a:gd name="T25" fmla="*/ 1996 h 2048"/>
                  <a:gd name="T26" fmla="*/ 2248 w 3894"/>
                  <a:gd name="T27" fmla="*/ 2035 h 2048"/>
                  <a:gd name="T28" fmla="*/ 1947 w 3894"/>
                  <a:gd name="T29" fmla="*/ 2048 h 2048"/>
                  <a:gd name="T30" fmla="*/ 1646 w 3894"/>
                  <a:gd name="T31" fmla="*/ 2035 h 2048"/>
                  <a:gd name="T32" fmla="*/ 1358 w 3894"/>
                  <a:gd name="T33" fmla="*/ 1996 h 2048"/>
                  <a:gd name="T34" fmla="*/ 1090 w 3894"/>
                  <a:gd name="T35" fmla="*/ 1934 h 2048"/>
                  <a:gd name="T36" fmla="*/ 843 w 3894"/>
                  <a:gd name="T37" fmla="*/ 1855 h 2048"/>
                  <a:gd name="T38" fmla="*/ 621 w 3894"/>
                  <a:gd name="T39" fmla="*/ 1757 h 2048"/>
                  <a:gd name="T40" fmla="*/ 427 w 3894"/>
                  <a:gd name="T41" fmla="*/ 1645 h 2048"/>
                  <a:gd name="T42" fmla="*/ 265 w 3894"/>
                  <a:gd name="T43" fmla="*/ 1524 h 2048"/>
                  <a:gd name="T44" fmla="*/ 138 w 3894"/>
                  <a:gd name="T45" fmla="*/ 1394 h 2048"/>
                  <a:gd name="T46" fmla="*/ 51 w 3894"/>
                  <a:gd name="T47" fmla="*/ 1259 h 2048"/>
                  <a:gd name="T48" fmla="*/ 4 w 3894"/>
                  <a:gd name="T49" fmla="*/ 1123 h 2048"/>
                  <a:gd name="T50" fmla="*/ 0 w 3894"/>
                  <a:gd name="T51" fmla="*/ 146 h 2048"/>
                  <a:gd name="T52" fmla="*/ 6 w 3894"/>
                  <a:gd name="T53" fmla="*/ 81 h 2048"/>
                  <a:gd name="T54" fmla="*/ 26 w 3894"/>
                  <a:gd name="T55" fmla="*/ 44 h 2048"/>
                  <a:gd name="T56" fmla="*/ 52 w 3894"/>
                  <a:gd name="T57" fmla="*/ 27 h 2048"/>
                  <a:gd name="T58" fmla="*/ 80 w 3894"/>
                  <a:gd name="T59" fmla="*/ 23 h 2048"/>
                  <a:gd name="T60" fmla="*/ 107 w 3894"/>
                  <a:gd name="T61" fmla="*/ 30 h 2048"/>
                  <a:gd name="T62" fmla="*/ 125 w 3894"/>
                  <a:gd name="T63" fmla="*/ 37 h 2048"/>
                  <a:gd name="T64" fmla="*/ 133 w 3894"/>
                  <a:gd name="T65" fmla="*/ 42 h 2048"/>
                  <a:gd name="T66" fmla="*/ 1675 w 3894"/>
                  <a:gd name="T67" fmla="*/ 982 h 2048"/>
                  <a:gd name="T68" fmla="*/ 1805 w 3894"/>
                  <a:gd name="T69" fmla="*/ 1024 h 2048"/>
                  <a:gd name="T70" fmla="*/ 1947 w 3894"/>
                  <a:gd name="T71" fmla="*/ 1038 h 2048"/>
                  <a:gd name="T72" fmla="*/ 2088 w 3894"/>
                  <a:gd name="T73" fmla="*/ 1024 h 2048"/>
                  <a:gd name="T74" fmla="*/ 2217 w 3894"/>
                  <a:gd name="T75" fmla="*/ 982 h 2048"/>
                  <a:gd name="T76" fmla="*/ 3798 w 3894"/>
                  <a:gd name="T77" fmla="*/ 17 h 2048"/>
                  <a:gd name="T78" fmla="*/ 3804 w 3894"/>
                  <a:gd name="T79" fmla="*/ 14 h 2048"/>
                  <a:gd name="T80" fmla="*/ 3819 w 3894"/>
                  <a:gd name="T81" fmla="*/ 6 h 2048"/>
                  <a:gd name="T82" fmla="*/ 3841 w 3894"/>
                  <a:gd name="T83" fmla="*/ 0 h 20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894" h="2048">
                    <a:moveTo>
                      <a:pt x="3841" y="0"/>
                    </a:moveTo>
                    <a:lnTo>
                      <a:pt x="3852" y="0"/>
                    </a:lnTo>
                    <a:lnTo>
                      <a:pt x="3861" y="3"/>
                    </a:lnTo>
                    <a:lnTo>
                      <a:pt x="3872" y="11"/>
                    </a:lnTo>
                    <a:lnTo>
                      <a:pt x="3880" y="23"/>
                    </a:lnTo>
                    <a:lnTo>
                      <a:pt x="3888" y="41"/>
                    </a:lnTo>
                    <a:lnTo>
                      <a:pt x="3892" y="64"/>
                    </a:lnTo>
                    <a:lnTo>
                      <a:pt x="3894" y="95"/>
                    </a:lnTo>
                    <a:lnTo>
                      <a:pt x="3894" y="1053"/>
                    </a:lnTo>
                    <a:lnTo>
                      <a:pt x="3888" y="1123"/>
                    </a:lnTo>
                    <a:lnTo>
                      <a:pt x="3871" y="1191"/>
                    </a:lnTo>
                    <a:lnTo>
                      <a:pt x="3843" y="1259"/>
                    </a:lnTo>
                    <a:lnTo>
                      <a:pt x="3804" y="1327"/>
                    </a:lnTo>
                    <a:lnTo>
                      <a:pt x="3754" y="1394"/>
                    </a:lnTo>
                    <a:lnTo>
                      <a:pt x="3695" y="1459"/>
                    </a:lnTo>
                    <a:lnTo>
                      <a:pt x="3628" y="1524"/>
                    </a:lnTo>
                    <a:lnTo>
                      <a:pt x="3551" y="1586"/>
                    </a:lnTo>
                    <a:lnTo>
                      <a:pt x="3465" y="1645"/>
                    </a:lnTo>
                    <a:lnTo>
                      <a:pt x="3372" y="1703"/>
                    </a:lnTo>
                    <a:lnTo>
                      <a:pt x="3271" y="1757"/>
                    </a:lnTo>
                    <a:lnTo>
                      <a:pt x="3164" y="1807"/>
                    </a:lnTo>
                    <a:lnTo>
                      <a:pt x="3049" y="1855"/>
                    </a:lnTo>
                    <a:lnTo>
                      <a:pt x="2930" y="1897"/>
                    </a:lnTo>
                    <a:lnTo>
                      <a:pt x="2802" y="1934"/>
                    </a:lnTo>
                    <a:lnTo>
                      <a:pt x="2670" y="1968"/>
                    </a:lnTo>
                    <a:lnTo>
                      <a:pt x="2534" y="1996"/>
                    </a:lnTo>
                    <a:lnTo>
                      <a:pt x="2392" y="2017"/>
                    </a:lnTo>
                    <a:lnTo>
                      <a:pt x="2248" y="2035"/>
                    </a:lnTo>
                    <a:lnTo>
                      <a:pt x="2099" y="2044"/>
                    </a:lnTo>
                    <a:lnTo>
                      <a:pt x="1947" y="2048"/>
                    </a:lnTo>
                    <a:lnTo>
                      <a:pt x="1795" y="2044"/>
                    </a:lnTo>
                    <a:lnTo>
                      <a:pt x="1646" y="2035"/>
                    </a:lnTo>
                    <a:lnTo>
                      <a:pt x="1500" y="2017"/>
                    </a:lnTo>
                    <a:lnTo>
                      <a:pt x="1358" y="1996"/>
                    </a:lnTo>
                    <a:lnTo>
                      <a:pt x="1222" y="1968"/>
                    </a:lnTo>
                    <a:lnTo>
                      <a:pt x="1090" y="1934"/>
                    </a:lnTo>
                    <a:lnTo>
                      <a:pt x="964" y="1897"/>
                    </a:lnTo>
                    <a:lnTo>
                      <a:pt x="843" y="1855"/>
                    </a:lnTo>
                    <a:lnTo>
                      <a:pt x="728" y="1807"/>
                    </a:lnTo>
                    <a:lnTo>
                      <a:pt x="621" y="1757"/>
                    </a:lnTo>
                    <a:lnTo>
                      <a:pt x="520" y="1703"/>
                    </a:lnTo>
                    <a:lnTo>
                      <a:pt x="427" y="1645"/>
                    </a:lnTo>
                    <a:lnTo>
                      <a:pt x="341" y="1586"/>
                    </a:lnTo>
                    <a:lnTo>
                      <a:pt x="265" y="1524"/>
                    </a:lnTo>
                    <a:lnTo>
                      <a:pt x="197" y="1459"/>
                    </a:lnTo>
                    <a:lnTo>
                      <a:pt x="138" y="1394"/>
                    </a:lnTo>
                    <a:lnTo>
                      <a:pt x="90" y="1327"/>
                    </a:lnTo>
                    <a:lnTo>
                      <a:pt x="51" y="1259"/>
                    </a:lnTo>
                    <a:lnTo>
                      <a:pt x="23" y="1191"/>
                    </a:lnTo>
                    <a:lnTo>
                      <a:pt x="4" y="1123"/>
                    </a:lnTo>
                    <a:lnTo>
                      <a:pt x="0" y="1053"/>
                    </a:lnTo>
                    <a:lnTo>
                      <a:pt x="0" y="146"/>
                    </a:lnTo>
                    <a:lnTo>
                      <a:pt x="1" y="110"/>
                    </a:lnTo>
                    <a:lnTo>
                      <a:pt x="6" y="81"/>
                    </a:lnTo>
                    <a:lnTo>
                      <a:pt x="15" y="59"/>
                    </a:lnTo>
                    <a:lnTo>
                      <a:pt x="26" y="44"/>
                    </a:lnTo>
                    <a:lnTo>
                      <a:pt x="38" y="33"/>
                    </a:lnTo>
                    <a:lnTo>
                      <a:pt x="52" y="27"/>
                    </a:lnTo>
                    <a:lnTo>
                      <a:pt x="66" y="23"/>
                    </a:lnTo>
                    <a:lnTo>
                      <a:pt x="80" y="23"/>
                    </a:lnTo>
                    <a:lnTo>
                      <a:pt x="94" y="27"/>
                    </a:lnTo>
                    <a:lnTo>
                      <a:pt x="107" y="30"/>
                    </a:lnTo>
                    <a:lnTo>
                      <a:pt x="118" y="34"/>
                    </a:lnTo>
                    <a:lnTo>
                      <a:pt x="125" y="37"/>
                    </a:lnTo>
                    <a:lnTo>
                      <a:pt x="132" y="41"/>
                    </a:lnTo>
                    <a:lnTo>
                      <a:pt x="133" y="42"/>
                    </a:lnTo>
                    <a:lnTo>
                      <a:pt x="1618" y="951"/>
                    </a:lnTo>
                    <a:lnTo>
                      <a:pt x="1675" y="982"/>
                    </a:lnTo>
                    <a:lnTo>
                      <a:pt x="1739" y="1005"/>
                    </a:lnTo>
                    <a:lnTo>
                      <a:pt x="1805" y="1024"/>
                    </a:lnTo>
                    <a:lnTo>
                      <a:pt x="1875" y="1034"/>
                    </a:lnTo>
                    <a:lnTo>
                      <a:pt x="1947" y="1038"/>
                    </a:lnTo>
                    <a:lnTo>
                      <a:pt x="2018" y="1034"/>
                    </a:lnTo>
                    <a:lnTo>
                      <a:pt x="2088" y="1024"/>
                    </a:lnTo>
                    <a:lnTo>
                      <a:pt x="2155" y="1005"/>
                    </a:lnTo>
                    <a:lnTo>
                      <a:pt x="2217" y="982"/>
                    </a:lnTo>
                    <a:lnTo>
                      <a:pt x="2274" y="951"/>
                    </a:lnTo>
                    <a:lnTo>
                      <a:pt x="3798" y="17"/>
                    </a:lnTo>
                    <a:lnTo>
                      <a:pt x="3799" y="17"/>
                    </a:lnTo>
                    <a:lnTo>
                      <a:pt x="3804" y="14"/>
                    </a:lnTo>
                    <a:lnTo>
                      <a:pt x="3812" y="10"/>
                    </a:lnTo>
                    <a:lnTo>
                      <a:pt x="3819" y="6"/>
                    </a:lnTo>
                    <a:lnTo>
                      <a:pt x="3830" y="2"/>
                    </a:lnTo>
                    <a:lnTo>
                      <a:pt x="3841" y="0"/>
                    </a:lnTo>
                    <a:close/>
                  </a:path>
                </a:pathLst>
              </a:custGeom>
              <a:grpFill/>
              <a:ln w="0">
                <a:noFill/>
                <a:prstDash val="solid"/>
                <a:round/>
                <a:headEnd/>
                <a:tailEnd/>
              </a:ln>
            </p:spPr>
            <p:txBody>
              <a:bodyPr vert="horz" wrap="square" lIns="68580" tIns="34290" rIns="68580" bIns="34290" numCol="1" anchor="ctr" anchorCtr="0" compatLnSpc="1">
                <a:prstTxWarp prst="textNoShape">
                  <a:avLst/>
                </a:prstTxWarp>
              </a:bodyPr>
              <a:lstStyle/>
              <a:p>
                <a:pPr defTabSz="685800">
                  <a:defRPr/>
                </a:pPr>
                <a:endParaRPr lang="en-IN" sz="1400">
                  <a:latin typeface="Arial" panose="020B0604020202020204" pitchFamily="34" charset="0"/>
                  <a:cs typeface="Arial" panose="020B0604020202020204" pitchFamily="34" charset="0"/>
                </a:endParaRPr>
              </a:p>
            </p:txBody>
          </p:sp>
          <p:sp>
            <p:nvSpPr>
              <p:cNvPr id="92" name="Freeform 34"/>
              <p:cNvSpPr>
                <a:spLocks/>
              </p:cNvSpPr>
              <p:nvPr/>
            </p:nvSpPr>
            <p:spPr bwMode="auto">
              <a:xfrm>
                <a:off x="7436633" y="4124630"/>
                <a:ext cx="474245" cy="266832"/>
              </a:xfrm>
              <a:custGeom>
                <a:avLst/>
                <a:gdLst>
                  <a:gd name="T0" fmla="*/ 2579 w 5108"/>
                  <a:gd name="T1" fmla="*/ 0 h 2873"/>
                  <a:gd name="T2" fmla="*/ 2628 w 5108"/>
                  <a:gd name="T3" fmla="*/ 6 h 2873"/>
                  <a:gd name="T4" fmla="*/ 2675 w 5108"/>
                  <a:gd name="T5" fmla="*/ 16 h 2873"/>
                  <a:gd name="T6" fmla="*/ 2720 w 5108"/>
                  <a:gd name="T7" fmla="*/ 31 h 2873"/>
                  <a:gd name="T8" fmla="*/ 2760 w 5108"/>
                  <a:gd name="T9" fmla="*/ 53 h 2873"/>
                  <a:gd name="T10" fmla="*/ 5023 w 5108"/>
                  <a:gd name="T11" fmla="*/ 1182 h 2873"/>
                  <a:gd name="T12" fmla="*/ 5057 w 5108"/>
                  <a:gd name="T13" fmla="*/ 1207 h 2873"/>
                  <a:gd name="T14" fmla="*/ 5082 w 5108"/>
                  <a:gd name="T15" fmla="*/ 1234 h 2873"/>
                  <a:gd name="T16" fmla="*/ 5099 w 5108"/>
                  <a:gd name="T17" fmla="*/ 1264 h 2873"/>
                  <a:gd name="T18" fmla="*/ 5108 w 5108"/>
                  <a:gd name="T19" fmla="*/ 1293 h 2873"/>
                  <a:gd name="T20" fmla="*/ 5108 w 5108"/>
                  <a:gd name="T21" fmla="*/ 1324 h 2873"/>
                  <a:gd name="T22" fmla="*/ 5099 w 5108"/>
                  <a:gd name="T23" fmla="*/ 1355 h 2873"/>
                  <a:gd name="T24" fmla="*/ 5082 w 5108"/>
                  <a:gd name="T25" fmla="*/ 1383 h 2873"/>
                  <a:gd name="T26" fmla="*/ 5057 w 5108"/>
                  <a:gd name="T27" fmla="*/ 1411 h 2873"/>
                  <a:gd name="T28" fmla="*/ 5023 w 5108"/>
                  <a:gd name="T29" fmla="*/ 1436 h 2873"/>
                  <a:gd name="T30" fmla="*/ 2760 w 5108"/>
                  <a:gd name="T31" fmla="*/ 2822 h 2873"/>
                  <a:gd name="T32" fmla="*/ 2720 w 5108"/>
                  <a:gd name="T33" fmla="*/ 2842 h 2873"/>
                  <a:gd name="T34" fmla="*/ 2675 w 5108"/>
                  <a:gd name="T35" fmla="*/ 2858 h 2873"/>
                  <a:gd name="T36" fmla="*/ 2628 w 5108"/>
                  <a:gd name="T37" fmla="*/ 2869 h 2873"/>
                  <a:gd name="T38" fmla="*/ 2579 w 5108"/>
                  <a:gd name="T39" fmla="*/ 2873 h 2873"/>
                  <a:gd name="T40" fmla="*/ 2529 w 5108"/>
                  <a:gd name="T41" fmla="*/ 2873 h 2873"/>
                  <a:gd name="T42" fmla="*/ 2479 w 5108"/>
                  <a:gd name="T43" fmla="*/ 2869 h 2873"/>
                  <a:gd name="T44" fmla="*/ 2431 w 5108"/>
                  <a:gd name="T45" fmla="*/ 2858 h 2873"/>
                  <a:gd name="T46" fmla="*/ 2386 w 5108"/>
                  <a:gd name="T47" fmla="*/ 2842 h 2873"/>
                  <a:gd name="T48" fmla="*/ 2346 w 5108"/>
                  <a:gd name="T49" fmla="*/ 2822 h 2873"/>
                  <a:gd name="T50" fmla="*/ 83 w 5108"/>
                  <a:gd name="T51" fmla="*/ 1436 h 2873"/>
                  <a:gd name="T52" fmla="*/ 49 w 5108"/>
                  <a:gd name="T53" fmla="*/ 1411 h 2873"/>
                  <a:gd name="T54" fmla="*/ 24 w 5108"/>
                  <a:gd name="T55" fmla="*/ 1383 h 2873"/>
                  <a:gd name="T56" fmla="*/ 7 w 5108"/>
                  <a:gd name="T57" fmla="*/ 1355 h 2873"/>
                  <a:gd name="T58" fmla="*/ 0 w 5108"/>
                  <a:gd name="T59" fmla="*/ 1324 h 2873"/>
                  <a:gd name="T60" fmla="*/ 0 w 5108"/>
                  <a:gd name="T61" fmla="*/ 1293 h 2873"/>
                  <a:gd name="T62" fmla="*/ 7 w 5108"/>
                  <a:gd name="T63" fmla="*/ 1264 h 2873"/>
                  <a:gd name="T64" fmla="*/ 24 w 5108"/>
                  <a:gd name="T65" fmla="*/ 1234 h 2873"/>
                  <a:gd name="T66" fmla="*/ 49 w 5108"/>
                  <a:gd name="T67" fmla="*/ 1207 h 2873"/>
                  <a:gd name="T68" fmla="*/ 83 w 5108"/>
                  <a:gd name="T69" fmla="*/ 1182 h 2873"/>
                  <a:gd name="T70" fmla="*/ 2346 w 5108"/>
                  <a:gd name="T71" fmla="*/ 53 h 2873"/>
                  <a:gd name="T72" fmla="*/ 2386 w 5108"/>
                  <a:gd name="T73" fmla="*/ 31 h 2873"/>
                  <a:gd name="T74" fmla="*/ 2431 w 5108"/>
                  <a:gd name="T75" fmla="*/ 16 h 2873"/>
                  <a:gd name="T76" fmla="*/ 2479 w 5108"/>
                  <a:gd name="T77" fmla="*/ 6 h 2873"/>
                  <a:gd name="T78" fmla="*/ 2529 w 5108"/>
                  <a:gd name="T79" fmla="*/ 0 h 2873"/>
                  <a:gd name="T80" fmla="*/ 2579 w 5108"/>
                  <a:gd name="T81" fmla="*/ 0 h 28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108" h="2873">
                    <a:moveTo>
                      <a:pt x="2579" y="0"/>
                    </a:moveTo>
                    <a:lnTo>
                      <a:pt x="2628" y="6"/>
                    </a:lnTo>
                    <a:lnTo>
                      <a:pt x="2675" y="16"/>
                    </a:lnTo>
                    <a:lnTo>
                      <a:pt x="2720" y="31"/>
                    </a:lnTo>
                    <a:lnTo>
                      <a:pt x="2760" y="53"/>
                    </a:lnTo>
                    <a:lnTo>
                      <a:pt x="5023" y="1182"/>
                    </a:lnTo>
                    <a:lnTo>
                      <a:pt x="5057" y="1207"/>
                    </a:lnTo>
                    <a:lnTo>
                      <a:pt x="5082" y="1234"/>
                    </a:lnTo>
                    <a:lnTo>
                      <a:pt x="5099" y="1264"/>
                    </a:lnTo>
                    <a:lnTo>
                      <a:pt x="5108" y="1293"/>
                    </a:lnTo>
                    <a:lnTo>
                      <a:pt x="5108" y="1324"/>
                    </a:lnTo>
                    <a:lnTo>
                      <a:pt x="5099" y="1355"/>
                    </a:lnTo>
                    <a:lnTo>
                      <a:pt x="5082" y="1383"/>
                    </a:lnTo>
                    <a:lnTo>
                      <a:pt x="5057" y="1411"/>
                    </a:lnTo>
                    <a:lnTo>
                      <a:pt x="5023" y="1436"/>
                    </a:lnTo>
                    <a:lnTo>
                      <a:pt x="2760" y="2822"/>
                    </a:lnTo>
                    <a:lnTo>
                      <a:pt x="2720" y="2842"/>
                    </a:lnTo>
                    <a:lnTo>
                      <a:pt x="2675" y="2858"/>
                    </a:lnTo>
                    <a:lnTo>
                      <a:pt x="2628" y="2869"/>
                    </a:lnTo>
                    <a:lnTo>
                      <a:pt x="2579" y="2873"/>
                    </a:lnTo>
                    <a:lnTo>
                      <a:pt x="2529" y="2873"/>
                    </a:lnTo>
                    <a:lnTo>
                      <a:pt x="2479" y="2869"/>
                    </a:lnTo>
                    <a:lnTo>
                      <a:pt x="2431" y="2858"/>
                    </a:lnTo>
                    <a:lnTo>
                      <a:pt x="2386" y="2842"/>
                    </a:lnTo>
                    <a:lnTo>
                      <a:pt x="2346" y="2822"/>
                    </a:lnTo>
                    <a:lnTo>
                      <a:pt x="83" y="1436"/>
                    </a:lnTo>
                    <a:lnTo>
                      <a:pt x="49" y="1411"/>
                    </a:lnTo>
                    <a:lnTo>
                      <a:pt x="24" y="1383"/>
                    </a:lnTo>
                    <a:lnTo>
                      <a:pt x="7" y="1355"/>
                    </a:lnTo>
                    <a:lnTo>
                      <a:pt x="0" y="1324"/>
                    </a:lnTo>
                    <a:lnTo>
                      <a:pt x="0" y="1293"/>
                    </a:lnTo>
                    <a:lnTo>
                      <a:pt x="7" y="1264"/>
                    </a:lnTo>
                    <a:lnTo>
                      <a:pt x="24" y="1234"/>
                    </a:lnTo>
                    <a:lnTo>
                      <a:pt x="49" y="1207"/>
                    </a:lnTo>
                    <a:lnTo>
                      <a:pt x="83" y="1182"/>
                    </a:lnTo>
                    <a:lnTo>
                      <a:pt x="2346" y="53"/>
                    </a:lnTo>
                    <a:lnTo>
                      <a:pt x="2386" y="31"/>
                    </a:lnTo>
                    <a:lnTo>
                      <a:pt x="2431" y="16"/>
                    </a:lnTo>
                    <a:lnTo>
                      <a:pt x="2479" y="6"/>
                    </a:lnTo>
                    <a:lnTo>
                      <a:pt x="2529" y="0"/>
                    </a:lnTo>
                    <a:lnTo>
                      <a:pt x="2579" y="0"/>
                    </a:lnTo>
                    <a:close/>
                  </a:path>
                </a:pathLst>
              </a:custGeom>
              <a:grpFill/>
              <a:ln w="0">
                <a:noFill/>
                <a:prstDash val="solid"/>
                <a:round/>
                <a:headEnd/>
                <a:tailEnd/>
              </a:ln>
            </p:spPr>
            <p:txBody>
              <a:bodyPr vert="horz" wrap="square" lIns="68580" tIns="34290" rIns="68580" bIns="34290" numCol="1" anchor="ctr" anchorCtr="0" compatLnSpc="1">
                <a:prstTxWarp prst="textNoShape">
                  <a:avLst/>
                </a:prstTxWarp>
              </a:bodyPr>
              <a:lstStyle/>
              <a:p>
                <a:pPr defTabSz="685800">
                  <a:defRPr/>
                </a:pPr>
                <a:endParaRPr lang="en-IN" sz="1400">
                  <a:latin typeface="Arial" panose="020B0604020202020204" pitchFamily="34" charset="0"/>
                  <a:cs typeface="Arial" panose="020B0604020202020204" pitchFamily="34" charset="0"/>
                </a:endParaRPr>
              </a:p>
            </p:txBody>
          </p:sp>
          <p:sp>
            <p:nvSpPr>
              <p:cNvPr id="93" name="Freeform 35"/>
              <p:cNvSpPr>
                <a:spLocks/>
              </p:cNvSpPr>
              <p:nvPr/>
            </p:nvSpPr>
            <p:spPr bwMode="auto">
              <a:xfrm>
                <a:off x="7859628" y="4301590"/>
                <a:ext cx="49207" cy="195900"/>
              </a:xfrm>
              <a:custGeom>
                <a:avLst/>
                <a:gdLst>
                  <a:gd name="T0" fmla="*/ 354 w 529"/>
                  <a:gd name="T1" fmla="*/ 1 h 2110"/>
                  <a:gd name="T2" fmla="*/ 366 w 529"/>
                  <a:gd name="T3" fmla="*/ 15 h 2110"/>
                  <a:gd name="T4" fmla="*/ 371 w 529"/>
                  <a:gd name="T5" fmla="*/ 35 h 2110"/>
                  <a:gd name="T6" fmla="*/ 372 w 529"/>
                  <a:gd name="T7" fmla="*/ 51 h 2110"/>
                  <a:gd name="T8" fmla="*/ 372 w 529"/>
                  <a:gd name="T9" fmla="*/ 1584 h 2110"/>
                  <a:gd name="T10" fmla="*/ 382 w 529"/>
                  <a:gd name="T11" fmla="*/ 1606 h 2110"/>
                  <a:gd name="T12" fmla="*/ 397 w 529"/>
                  <a:gd name="T13" fmla="*/ 1617 h 2110"/>
                  <a:gd name="T14" fmla="*/ 466 w 529"/>
                  <a:gd name="T15" fmla="*/ 1674 h 2110"/>
                  <a:gd name="T16" fmla="*/ 512 w 529"/>
                  <a:gd name="T17" fmla="*/ 1753 h 2110"/>
                  <a:gd name="T18" fmla="*/ 529 w 529"/>
                  <a:gd name="T19" fmla="*/ 1845 h 2110"/>
                  <a:gd name="T20" fmla="*/ 512 w 529"/>
                  <a:gd name="T21" fmla="*/ 1938 h 2110"/>
                  <a:gd name="T22" fmla="*/ 466 w 529"/>
                  <a:gd name="T23" fmla="*/ 2016 h 2110"/>
                  <a:gd name="T24" fmla="*/ 397 w 529"/>
                  <a:gd name="T25" fmla="*/ 2074 h 2110"/>
                  <a:gd name="T26" fmla="*/ 312 w 529"/>
                  <a:gd name="T27" fmla="*/ 2105 h 2110"/>
                  <a:gd name="T28" fmla="*/ 216 w 529"/>
                  <a:gd name="T29" fmla="*/ 2105 h 2110"/>
                  <a:gd name="T30" fmla="*/ 130 w 529"/>
                  <a:gd name="T31" fmla="*/ 2074 h 2110"/>
                  <a:gd name="T32" fmla="*/ 62 w 529"/>
                  <a:gd name="T33" fmla="*/ 2016 h 2110"/>
                  <a:gd name="T34" fmla="*/ 15 w 529"/>
                  <a:gd name="T35" fmla="*/ 1938 h 2110"/>
                  <a:gd name="T36" fmla="*/ 0 w 529"/>
                  <a:gd name="T37" fmla="*/ 1845 h 2110"/>
                  <a:gd name="T38" fmla="*/ 15 w 529"/>
                  <a:gd name="T39" fmla="*/ 1753 h 2110"/>
                  <a:gd name="T40" fmla="*/ 62 w 529"/>
                  <a:gd name="T41" fmla="*/ 1676 h 2110"/>
                  <a:gd name="T42" fmla="*/ 130 w 529"/>
                  <a:gd name="T43" fmla="*/ 1619 h 2110"/>
                  <a:gd name="T44" fmla="*/ 146 w 529"/>
                  <a:gd name="T45" fmla="*/ 1606 h 2110"/>
                  <a:gd name="T46" fmla="*/ 155 w 529"/>
                  <a:gd name="T47" fmla="*/ 1584 h 2110"/>
                  <a:gd name="T48" fmla="*/ 155 w 529"/>
                  <a:gd name="T49" fmla="*/ 191 h 2110"/>
                  <a:gd name="T50" fmla="*/ 155 w 529"/>
                  <a:gd name="T51" fmla="*/ 166 h 2110"/>
                  <a:gd name="T52" fmla="*/ 161 w 529"/>
                  <a:gd name="T53" fmla="*/ 130 h 2110"/>
                  <a:gd name="T54" fmla="*/ 181 w 529"/>
                  <a:gd name="T55" fmla="*/ 97 h 2110"/>
                  <a:gd name="T56" fmla="*/ 219 w 529"/>
                  <a:gd name="T57" fmla="*/ 71 h 2110"/>
                  <a:gd name="T58" fmla="*/ 267 w 529"/>
                  <a:gd name="T59" fmla="*/ 42 h 2110"/>
                  <a:gd name="T60" fmla="*/ 313 w 529"/>
                  <a:gd name="T61" fmla="*/ 15 h 2110"/>
                  <a:gd name="T62" fmla="*/ 343 w 529"/>
                  <a:gd name="T63" fmla="*/ 0 h 2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29" h="2110">
                    <a:moveTo>
                      <a:pt x="343" y="0"/>
                    </a:moveTo>
                    <a:lnTo>
                      <a:pt x="354" y="1"/>
                    </a:lnTo>
                    <a:lnTo>
                      <a:pt x="360" y="8"/>
                    </a:lnTo>
                    <a:lnTo>
                      <a:pt x="366" y="15"/>
                    </a:lnTo>
                    <a:lnTo>
                      <a:pt x="369" y="26"/>
                    </a:lnTo>
                    <a:lnTo>
                      <a:pt x="371" y="35"/>
                    </a:lnTo>
                    <a:lnTo>
                      <a:pt x="372" y="45"/>
                    </a:lnTo>
                    <a:lnTo>
                      <a:pt x="372" y="51"/>
                    </a:lnTo>
                    <a:lnTo>
                      <a:pt x="372" y="54"/>
                    </a:lnTo>
                    <a:lnTo>
                      <a:pt x="372" y="1584"/>
                    </a:lnTo>
                    <a:lnTo>
                      <a:pt x="376" y="1597"/>
                    </a:lnTo>
                    <a:lnTo>
                      <a:pt x="382" y="1606"/>
                    </a:lnTo>
                    <a:lnTo>
                      <a:pt x="390" y="1612"/>
                    </a:lnTo>
                    <a:lnTo>
                      <a:pt x="397" y="1617"/>
                    </a:lnTo>
                    <a:lnTo>
                      <a:pt x="435" y="1643"/>
                    </a:lnTo>
                    <a:lnTo>
                      <a:pt x="466" y="1674"/>
                    </a:lnTo>
                    <a:lnTo>
                      <a:pt x="492" y="1712"/>
                    </a:lnTo>
                    <a:lnTo>
                      <a:pt x="512" y="1753"/>
                    </a:lnTo>
                    <a:lnTo>
                      <a:pt x="525" y="1798"/>
                    </a:lnTo>
                    <a:lnTo>
                      <a:pt x="529" y="1845"/>
                    </a:lnTo>
                    <a:lnTo>
                      <a:pt x="525" y="1893"/>
                    </a:lnTo>
                    <a:lnTo>
                      <a:pt x="512" y="1938"/>
                    </a:lnTo>
                    <a:lnTo>
                      <a:pt x="492" y="1978"/>
                    </a:lnTo>
                    <a:lnTo>
                      <a:pt x="466" y="2016"/>
                    </a:lnTo>
                    <a:lnTo>
                      <a:pt x="435" y="2048"/>
                    </a:lnTo>
                    <a:lnTo>
                      <a:pt x="397" y="2074"/>
                    </a:lnTo>
                    <a:lnTo>
                      <a:pt x="357" y="2093"/>
                    </a:lnTo>
                    <a:lnTo>
                      <a:pt x="312" y="2105"/>
                    </a:lnTo>
                    <a:lnTo>
                      <a:pt x="264" y="2110"/>
                    </a:lnTo>
                    <a:lnTo>
                      <a:pt x="216" y="2105"/>
                    </a:lnTo>
                    <a:lnTo>
                      <a:pt x="172" y="2093"/>
                    </a:lnTo>
                    <a:lnTo>
                      <a:pt x="130" y="2074"/>
                    </a:lnTo>
                    <a:lnTo>
                      <a:pt x="93" y="2048"/>
                    </a:lnTo>
                    <a:lnTo>
                      <a:pt x="62" y="2016"/>
                    </a:lnTo>
                    <a:lnTo>
                      <a:pt x="36" y="1978"/>
                    </a:lnTo>
                    <a:lnTo>
                      <a:pt x="15" y="1938"/>
                    </a:lnTo>
                    <a:lnTo>
                      <a:pt x="3" y="1893"/>
                    </a:lnTo>
                    <a:lnTo>
                      <a:pt x="0" y="1845"/>
                    </a:lnTo>
                    <a:lnTo>
                      <a:pt x="3" y="1798"/>
                    </a:lnTo>
                    <a:lnTo>
                      <a:pt x="15" y="1753"/>
                    </a:lnTo>
                    <a:lnTo>
                      <a:pt x="36" y="1713"/>
                    </a:lnTo>
                    <a:lnTo>
                      <a:pt x="62" y="1676"/>
                    </a:lnTo>
                    <a:lnTo>
                      <a:pt x="93" y="1643"/>
                    </a:lnTo>
                    <a:lnTo>
                      <a:pt x="130" y="1619"/>
                    </a:lnTo>
                    <a:lnTo>
                      <a:pt x="136" y="1614"/>
                    </a:lnTo>
                    <a:lnTo>
                      <a:pt x="146" y="1606"/>
                    </a:lnTo>
                    <a:lnTo>
                      <a:pt x="152" y="1597"/>
                    </a:lnTo>
                    <a:lnTo>
                      <a:pt x="155" y="1584"/>
                    </a:lnTo>
                    <a:lnTo>
                      <a:pt x="155" y="194"/>
                    </a:lnTo>
                    <a:lnTo>
                      <a:pt x="155" y="191"/>
                    </a:lnTo>
                    <a:lnTo>
                      <a:pt x="154" y="180"/>
                    </a:lnTo>
                    <a:lnTo>
                      <a:pt x="155" y="166"/>
                    </a:lnTo>
                    <a:lnTo>
                      <a:pt x="157" y="149"/>
                    </a:lnTo>
                    <a:lnTo>
                      <a:pt x="161" y="130"/>
                    </a:lnTo>
                    <a:lnTo>
                      <a:pt x="169" y="111"/>
                    </a:lnTo>
                    <a:lnTo>
                      <a:pt x="181" y="97"/>
                    </a:lnTo>
                    <a:lnTo>
                      <a:pt x="197" y="85"/>
                    </a:lnTo>
                    <a:lnTo>
                      <a:pt x="219" y="71"/>
                    </a:lnTo>
                    <a:lnTo>
                      <a:pt x="242" y="56"/>
                    </a:lnTo>
                    <a:lnTo>
                      <a:pt x="267" y="42"/>
                    </a:lnTo>
                    <a:lnTo>
                      <a:pt x="292" y="28"/>
                    </a:lnTo>
                    <a:lnTo>
                      <a:pt x="313" y="15"/>
                    </a:lnTo>
                    <a:lnTo>
                      <a:pt x="331" y="4"/>
                    </a:lnTo>
                    <a:lnTo>
                      <a:pt x="343" y="0"/>
                    </a:lnTo>
                    <a:close/>
                  </a:path>
                </a:pathLst>
              </a:custGeom>
              <a:grpFill/>
              <a:ln w="0">
                <a:noFill/>
                <a:prstDash val="solid"/>
                <a:round/>
                <a:headEnd/>
                <a:tailEnd/>
              </a:ln>
            </p:spPr>
            <p:txBody>
              <a:bodyPr vert="horz" wrap="square" lIns="68580" tIns="34290" rIns="68580" bIns="34290" numCol="1" anchor="ctr" anchorCtr="0" compatLnSpc="1">
                <a:prstTxWarp prst="textNoShape">
                  <a:avLst/>
                </a:prstTxWarp>
              </a:bodyPr>
              <a:lstStyle/>
              <a:p>
                <a:pPr defTabSz="685800">
                  <a:defRPr/>
                </a:pPr>
                <a:endParaRPr lang="en-IN" sz="1400">
                  <a:latin typeface="Arial" panose="020B0604020202020204" pitchFamily="34" charset="0"/>
                  <a:cs typeface="Arial" panose="020B0604020202020204" pitchFamily="34" charset="0"/>
                </a:endParaRPr>
              </a:p>
            </p:txBody>
          </p:sp>
        </p:grpSp>
        <p:sp>
          <p:nvSpPr>
            <p:cNvPr id="89" name="TextBox 88"/>
            <p:cNvSpPr txBox="1"/>
            <p:nvPr/>
          </p:nvSpPr>
          <p:spPr>
            <a:xfrm>
              <a:off x="5703744" y="5215220"/>
              <a:ext cx="2584362" cy="246221"/>
            </a:xfrm>
            <a:prstGeom prst="rect">
              <a:avLst/>
            </a:prstGeom>
            <a:noFill/>
          </p:spPr>
          <p:txBody>
            <a:bodyPr wrap="none" rtlCol="0" anchor="ctr">
              <a:spAutoFit/>
            </a:bodyPr>
            <a:lstStyle/>
            <a:p>
              <a:pPr defTabSz="685800">
                <a:defRPr/>
              </a:pPr>
              <a:r>
                <a:rPr lang="en-IN" sz="1000" b="1" dirty="0">
                  <a:latin typeface="Arial" panose="020B0604020202020204" pitchFamily="34" charset="0"/>
                  <a:cs typeface="Arial" panose="020B0604020202020204" pitchFamily="34" charset="0"/>
                </a:rPr>
                <a:t>Blocking &amp; Preventing External Attacks</a:t>
              </a:r>
            </a:p>
          </p:txBody>
        </p:sp>
        <p:grpSp>
          <p:nvGrpSpPr>
            <p:cNvPr id="22" name="Group 21"/>
            <p:cNvGrpSpPr/>
            <p:nvPr/>
          </p:nvGrpSpPr>
          <p:grpSpPr>
            <a:xfrm>
              <a:off x="6148471" y="2435875"/>
              <a:ext cx="296180" cy="382080"/>
              <a:chOff x="7459263" y="2567769"/>
              <a:chExt cx="386950" cy="493568"/>
            </a:xfrm>
            <a:solidFill>
              <a:srgbClr val="BE8128"/>
            </a:solidFill>
          </p:grpSpPr>
          <p:sp>
            <p:nvSpPr>
              <p:cNvPr id="85" name="Freeform 18"/>
              <p:cNvSpPr>
                <a:spLocks noEditPoints="1"/>
              </p:cNvSpPr>
              <p:nvPr/>
            </p:nvSpPr>
            <p:spPr bwMode="auto">
              <a:xfrm>
                <a:off x="7489726" y="2567769"/>
                <a:ext cx="326024" cy="335090"/>
              </a:xfrm>
              <a:custGeom>
                <a:avLst/>
                <a:gdLst>
                  <a:gd name="T0" fmla="*/ 1040 w 2696"/>
                  <a:gd name="T1" fmla="*/ 634 h 2774"/>
                  <a:gd name="T2" fmla="*/ 736 w 2696"/>
                  <a:gd name="T3" fmla="*/ 867 h 2774"/>
                  <a:gd name="T4" fmla="*/ 571 w 2696"/>
                  <a:gd name="T5" fmla="*/ 1222 h 2774"/>
                  <a:gd name="T6" fmla="*/ 587 w 2696"/>
                  <a:gd name="T7" fmla="*/ 1616 h 2774"/>
                  <a:gd name="T8" fmla="*/ 763 w 2696"/>
                  <a:gd name="T9" fmla="*/ 1938 h 2774"/>
                  <a:gd name="T10" fmla="*/ 1056 w 2696"/>
                  <a:gd name="T11" fmla="*/ 2145 h 2774"/>
                  <a:gd name="T12" fmla="*/ 1429 w 2696"/>
                  <a:gd name="T13" fmla="*/ 2198 h 2774"/>
                  <a:gd name="T14" fmla="*/ 1792 w 2696"/>
                  <a:gd name="T15" fmla="*/ 2063 h 2774"/>
                  <a:gd name="T16" fmla="*/ 2045 w 2696"/>
                  <a:gd name="T17" fmla="*/ 1776 h 2774"/>
                  <a:gd name="T18" fmla="*/ 2142 w 2696"/>
                  <a:gd name="T19" fmla="*/ 1387 h 2774"/>
                  <a:gd name="T20" fmla="*/ 2056 w 2696"/>
                  <a:gd name="T21" fmla="*/ 1018 h 2774"/>
                  <a:gd name="T22" fmla="*/ 1828 w 2696"/>
                  <a:gd name="T23" fmla="*/ 737 h 2774"/>
                  <a:gd name="T24" fmla="*/ 1499 w 2696"/>
                  <a:gd name="T25" fmla="*/ 585 h 2774"/>
                  <a:gd name="T26" fmla="*/ 1117 w 2696"/>
                  <a:gd name="T27" fmla="*/ 18 h 2774"/>
                  <a:gd name="T28" fmla="*/ 1375 w 2696"/>
                  <a:gd name="T29" fmla="*/ 93 h 2774"/>
                  <a:gd name="T30" fmla="*/ 1618 w 2696"/>
                  <a:gd name="T31" fmla="*/ 5 h 2774"/>
                  <a:gd name="T32" fmla="*/ 1786 w 2696"/>
                  <a:gd name="T33" fmla="*/ 51 h 2774"/>
                  <a:gd name="T34" fmla="*/ 1937 w 2696"/>
                  <a:gd name="T35" fmla="*/ 239 h 2774"/>
                  <a:gd name="T36" fmla="*/ 2168 w 2696"/>
                  <a:gd name="T37" fmla="*/ 318 h 2774"/>
                  <a:gd name="T38" fmla="*/ 2331 w 2696"/>
                  <a:gd name="T39" fmla="*/ 376 h 2774"/>
                  <a:gd name="T40" fmla="*/ 2388 w 2696"/>
                  <a:gd name="T41" fmla="*/ 544 h 2774"/>
                  <a:gd name="T42" fmla="*/ 2462 w 2696"/>
                  <a:gd name="T43" fmla="*/ 781 h 2774"/>
                  <a:gd name="T44" fmla="*/ 2646 w 2696"/>
                  <a:gd name="T45" fmla="*/ 937 h 2774"/>
                  <a:gd name="T46" fmla="*/ 2691 w 2696"/>
                  <a:gd name="T47" fmla="*/ 1109 h 2774"/>
                  <a:gd name="T48" fmla="*/ 2606 w 2696"/>
                  <a:gd name="T49" fmla="*/ 1359 h 2774"/>
                  <a:gd name="T50" fmla="*/ 2678 w 2696"/>
                  <a:gd name="T51" fmla="*/ 1624 h 2774"/>
                  <a:gd name="T52" fmla="*/ 2669 w 2696"/>
                  <a:gd name="T53" fmla="*/ 1807 h 2774"/>
                  <a:gd name="T54" fmla="*/ 2496 w 2696"/>
                  <a:gd name="T55" fmla="*/ 1956 h 2774"/>
                  <a:gd name="T56" fmla="*/ 2391 w 2696"/>
                  <a:gd name="T57" fmla="*/ 2175 h 2774"/>
                  <a:gd name="T58" fmla="*/ 2352 w 2696"/>
                  <a:gd name="T59" fmla="*/ 2373 h 2774"/>
                  <a:gd name="T60" fmla="*/ 2209 w 2696"/>
                  <a:gd name="T61" fmla="*/ 2454 h 2774"/>
                  <a:gd name="T62" fmla="*/ 1976 w 2696"/>
                  <a:gd name="T63" fmla="*/ 2507 h 2774"/>
                  <a:gd name="T64" fmla="*/ 1813 w 2696"/>
                  <a:gd name="T65" fmla="*/ 2691 h 2774"/>
                  <a:gd name="T66" fmla="*/ 1656 w 2696"/>
                  <a:gd name="T67" fmla="*/ 2774 h 2774"/>
                  <a:gd name="T68" fmla="*/ 1429 w 2696"/>
                  <a:gd name="T69" fmla="*/ 2691 h 2774"/>
                  <a:gd name="T70" fmla="*/ 1158 w 2696"/>
                  <a:gd name="T71" fmla="*/ 2734 h 2774"/>
                  <a:gd name="T72" fmla="*/ 973 w 2696"/>
                  <a:gd name="T73" fmla="*/ 2764 h 2774"/>
                  <a:gd name="T74" fmla="*/ 829 w 2696"/>
                  <a:gd name="T75" fmla="*/ 2606 h 2774"/>
                  <a:gd name="T76" fmla="*/ 632 w 2696"/>
                  <a:gd name="T77" fmla="*/ 2470 h 2774"/>
                  <a:gd name="T78" fmla="*/ 418 w 2696"/>
                  <a:gd name="T79" fmla="*/ 2434 h 2774"/>
                  <a:gd name="T80" fmla="*/ 319 w 2696"/>
                  <a:gd name="T81" fmla="*/ 2310 h 2774"/>
                  <a:gd name="T82" fmla="*/ 281 w 2696"/>
                  <a:gd name="T83" fmla="*/ 2077 h 2774"/>
                  <a:gd name="T84" fmla="*/ 120 w 2696"/>
                  <a:gd name="T85" fmla="*/ 1891 h 2774"/>
                  <a:gd name="T86" fmla="*/ 1 w 2696"/>
                  <a:gd name="T87" fmla="*/ 1739 h 2774"/>
                  <a:gd name="T88" fmla="*/ 64 w 2696"/>
                  <a:gd name="T89" fmla="*/ 1526 h 2774"/>
                  <a:gd name="T90" fmla="*/ 64 w 2696"/>
                  <a:gd name="T91" fmla="*/ 1248 h 2774"/>
                  <a:gd name="T92" fmla="*/ 1 w 2696"/>
                  <a:gd name="T93" fmla="*/ 1035 h 2774"/>
                  <a:gd name="T94" fmla="*/ 120 w 2696"/>
                  <a:gd name="T95" fmla="*/ 883 h 2774"/>
                  <a:gd name="T96" fmla="*/ 281 w 2696"/>
                  <a:gd name="T97" fmla="*/ 696 h 2774"/>
                  <a:gd name="T98" fmla="*/ 319 w 2696"/>
                  <a:gd name="T99" fmla="*/ 463 h 2774"/>
                  <a:gd name="T100" fmla="*/ 418 w 2696"/>
                  <a:gd name="T101" fmla="*/ 339 h 2774"/>
                  <a:gd name="T102" fmla="*/ 632 w 2696"/>
                  <a:gd name="T103" fmla="*/ 304 h 2774"/>
                  <a:gd name="T104" fmla="*/ 829 w 2696"/>
                  <a:gd name="T105" fmla="*/ 167 h 2774"/>
                  <a:gd name="T106" fmla="*/ 973 w 2696"/>
                  <a:gd name="T107" fmla="*/ 10 h 27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696" h="2774">
                    <a:moveTo>
                      <a:pt x="1348" y="570"/>
                    </a:moveTo>
                    <a:lnTo>
                      <a:pt x="1267" y="574"/>
                    </a:lnTo>
                    <a:lnTo>
                      <a:pt x="1189" y="586"/>
                    </a:lnTo>
                    <a:lnTo>
                      <a:pt x="1113" y="607"/>
                    </a:lnTo>
                    <a:lnTo>
                      <a:pt x="1040" y="634"/>
                    </a:lnTo>
                    <a:lnTo>
                      <a:pt x="970" y="668"/>
                    </a:lnTo>
                    <a:lnTo>
                      <a:pt x="904" y="709"/>
                    </a:lnTo>
                    <a:lnTo>
                      <a:pt x="844" y="757"/>
                    </a:lnTo>
                    <a:lnTo>
                      <a:pt x="787" y="810"/>
                    </a:lnTo>
                    <a:lnTo>
                      <a:pt x="736" y="867"/>
                    </a:lnTo>
                    <a:lnTo>
                      <a:pt x="691" y="930"/>
                    </a:lnTo>
                    <a:lnTo>
                      <a:pt x="651" y="998"/>
                    </a:lnTo>
                    <a:lnTo>
                      <a:pt x="618" y="1069"/>
                    </a:lnTo>
                    <a:lnTo>
                      <a:pt x="591" y="1143"/>
                    </a:lnTo>
                    <a:lnTo>
                      <a:pt x="571" y="1222"/>
                    </a:lnTo>
                    <a:lnTo>
                      <a:pt x="558" y="1304"/>
                    </a:lnTo>
                    <a:lnTo>
                      <a:pt x="555" y="1387"/>
                    </a:lnTo>
                    <a:lnTo>
                      <a:pt x="558" y="1465"/>
                    </a:lnTo>
                    <a:lnTo>
                      <a:pt x="569" y="1542"/>
                    </a:lnTo>
                    <a:lnTo>
                      <a:pt x="587" y="1616"/>
                    </a:lnTo>
                    <a:lnTo>
                      <a:pt x="610" y="1687"/>
                    </a:lnTo>
                    <a:lnTo>
                      <a:pt x="641" y="1755"/>
                    </a:lnTo>
                    <a:lnTo>
                      <a:pt x="675" y="1820"/>
                    </a:lnTo>
                    <a:lnTo>
                      <a:pt x="717" y="1881"/>
                    </a:lnTo>
                    <a:lnTo>
                      <a:pt x="763" y="1938"/>
                    </a:lnTo>
                    <a:lnTo>
                      <a:pt x="813" y="1989"/>
                    </a:lnTo>
                    <a:lnTo>
                      <a:pt x="868" y="2037"/>
                    </a:lnTo>
                    <a:lnTo>
                      <a:pt x="928" y="2079"/>
                    </a:lnTo>
                    <a:lnTo>
                      <a:pt x="991" y="2115"/>
                    </a:lnTo>
                    <a:lnTo>
                      <a:pt x="1056" y="2145"/>
                    </a:lnTo>
                    <a:lnTo>
                      <a:pt x="1126" y="2171"/>
                    </a:lnTo>
                    <a:lnTo>
                      <a:pt x="1198" y="2188"/>
                    </a:lnTo>
                    <a:lnTo>
                      <a:pt x="1272" y="2200"/>
                    </a:lnTo>
                    <a:lnTo>
                      <a:pt x="1348" y="2202"/>
                    </a:lnTo>
                    <a:lnTo>
                      <a:pt x="1429" y="2198"/>
                    </a:lnTo>
                    <a:lnTo>
                      <a:pt x="1508" y="2187"/>
                    </a:lnTo>
                    <a:lnTo>
                      <a:pt x="1584" y="2167"/>
                    </a:lnTo>
                    <a:lnTo>
                      <a:pt x="1657" y="2139"/>
                    </a:lnTo>
                    <a:lnTo>
                      <a:pt x="1726" y="2104"/>
                    </a:lnTo>
                    <a:lnTo>
                      <a:pt x="1792" y="2063"/>
                    </a:lnTo>
                    <a:lnTo>
                      <a:pt x="1852" y="2017"/>
                    </a:lnTo>
                    <a:lnTo>
                      <a:pt x="1909" y="1964"/>
                    </a:lnTo>
                    <a:lnTo>
                      <a:pt x="1961" y="1906"/>
                    </a:lnTo>
                    <a:lnTo>
                      <a:pt x="2006" y="1844"/>
                    </a:lnTo>
                    <a:lnTo>
                      <a:pt x="2045" y="1776"/>
                    </a:lnTo>
                    <a:lnTo>
                      <a:pt x="2079" y="1705"/>
                    </a:lnTo>
                    <a:lnTo>
                      <a:pt x="2106" y="1629"/>
                    </a:lnTo>
                    <a:lnTo>
                      <a:pt x="2125" y="1551"/>
                    </a:lnTo>
                    <a:lnTo>
                      <a:pt x="2138" y="1470"/>
                    </a:lnTo>
                    <a:lnTo>
                      <a:pt x="2142" y="1387"/>
                    </a:lnTo>
                    <a:lnTo>
                      <a:pt x="2138" y="1308"/>
                    </a:lnTo>
                    <a:lnTo>
                      <a:pt x="2128" y="1231"/>
                    </a:lnTo>
                    <a:lnTo>
                      <a:pt x="2110" y="1158"/>
                    </a:lnTo>
                    <a:lnTo>
                      <a:pt x="2087" y="1087"/>
                    </a:lnTo>
                    <a:lnTo>
                      <a:pt x="2056" y="1018"/>
                    </a:lnTo>
                    <a:lnTo>
                      <a:pt x="2021" y="953"/>
                    </a:lnTo>
                    <a:lnTo>
                      <a:pt x="1980" y="892"/>
                    </a:lnTo>
                    <a:lnTo>
                      <a:pt x="1934" y="836"/>
                    </a:lnTo>
                    <a:lnTo>
                      <a:pt x="1883" y="783"/>
                    </a:lnTo>
                    <a:lnTo>
                      <a:pt x="1828" y="737"/>
                    </a:lnTo>
                    <a:lnTo>
                      <a:pt x="1769" y="695"/>
                    </a:lnTo>
                    <a:lnTo>
                      <a:pt x="1706" y="658"/>
                    </a:lnTo>
                    <a:lnTo>
                      <a:pt x="1640" y="627"/>
                    </a:lnTo>
                    <a:lnTo>
                      <a:pt x="1571" y="602"/>
                    </a:lnTo>
                    <a:lnTo>
                      <a:pt x="1499" y="585"/>
                    </a:lnTo>
                    <a:lnTo>
                      <a:pt x="1424" y="574"/>
                    </a:lnTo>
                    <a:lnTo>
                      <a:pt x="1348" y="570"/>
                    </a:lnTo>
                    <a:close/>
                    <a:moveTo>
                      <a:pt x="1041" y="0"/>
                    </a:moveTo>
                    <a:lnTo>
                      <a:pt x="1078" y="5"/>
                    </a:lnTo>
                    <a:lnTo>
                      <a:pt x="1117" y="18"/>
                    </a:lnTo>
                    <a:lnTo>
                      <a:pt x="1158" y="40"/>
                    </a:lnTo>
                    <a:lnTo>
                      <a:pt x="1213" y="66"/>
                    </a:lnTo>
                    <a:lnTo>
                      <a:pt x="1267" y="83"/>
                    </a:lnTo>
                    <a:lnTo>
                      <a:pt x="1321" y="93"/>
                    </a:lnTo>
                    <a:lnTo>
                      <a:pt x="1375" y="93"/>
                    </a:lnTo>
                    <a:lnTo>
                      <a:pt x="1429" y="83"/>
                    </a:lnTo>
                    <a:lnTo>
                      <a:pt x="1483" y="66"/>
                    </a:lnTo>
                    <a:lnTo>
                      <a:pt x="1539" y="40"/>
                    </a:lnTo>
                    <a:lnTo>
                      <a:pt x="1578" y="18"/>
                    </a:lnTo>
                    <a:lnTo>
                      <a:pt x="1618" y="5"/>
                    </a:lnTo>
                    <a:lnTo>
                      <a:pt x="1656" y="0"/>
                    </a:lnTo>
                    <a:lnTo>
                      <a:pt x="1690" y="1"/>
                    </a:lnTo>
                    <a:lnTo>
                      <a:pt x="1724" y="10"/>
                    </a:lnTo>
                    <a:lnTo>
                      <a:pt x="1756" y="28"/>
                    </a:lnTo>
                    <a:lnTo>
                      <a:pt x="1786" y="51"/>
                    </a:lnTo>
                    <a:lnTo>
                      <a:pt x="1813" y="83"/>
                    </a:lnTo>
                    <a:lnTo>
                      <a:pt x="1838" y="122"/>
                    </a:lnTo>
                    <a:lnTo>
                      <a:pt x="1868" y="167"/>
                    </a:lnTo>
                    <a:lnTo>
                      <a:pt x="1900" y="206"/>
                    </a:lnTo>
                    <a:lnTo>
                      <a:pt x="1937" y="239"/>
                    </a:lnTo>
                    <a:lnTo>
                      <a:pt x="1976" y="267"/>
                    </a:lnTo>
                    <a:lnTo>
                      <a:pt x="2018" y="288"/>
                    </a:lnTo>
                    <a:lnTo>
                      <a:pt x="2065" y="304"/>
                    </a:lnTo>
                    <a:lnTo>
                      <a:pt x="2115" y="314"/>
                    </a:lnTo>
                    <a:lnTo>
                      <a:pt x="2168" y="318"/>
                    </a:lnTo>
                    <a:lnTo>
                      <a:pt x="2209" y="320"/>
                    </a:lnTo>
                    <a:lnTo>
                      <a:pt x="2246" y="327"/>
                    </a:lnTo>
                    <a:lnTo>
                      <a:pt x="2278" y="339"/>
                    </a:lnTo>
                    <a:lnTo>
                      <a:pt x="2307" y="355"/>
                    </a:lnTo>
                    <a:lnTo>
                      <a:pt x="2331" y="376"/>
                    </a:lnTo>
                    <a:lnTo>
                      <a:pt x="2352" y="401"/>
                    </a:lnTo>
                    <a:lnTo>
                      <a:pt x="2367" y="430"/>
                    </a:lnTo>
                    <a:lnTo>
                      <a:pt x="2377" y="463"/>
                    </a:lnTo>
                    <a:lnTo>
                      <a:pt x="2385" y="502"/>
                    </a:lnTo>
                    <a:lnTo>
                      <a:pt x="2388" y="544"/>
                    </a:lnTo>
                    <a:lnTo>
                      <a:pt x="2391" y="598"/>
                    </a:lnTo>
                    <a:lnTo>
                      <a:pt x="2400" y="648"/>
                    </a:lnTo>
                    <a:lnTo>
                      <a:pt x="2416" y="696"/>
                    </a:lnTo>
                    <a:lnTo>
                      <a:pt x="2437" y="740"/>
                    </a:lnTo>
                    <a:lnTo>
                      <a:pt x="2462" y="781"/>
                    </a:lnTo>
                    <a:lnTo>
                      <a:pt x="2496" y="818"/>
                    </a:lnTo>
                    <a:lnTo>
                      <a:pt x="2533" y="852"/>
                    </a:lnTo>
                    <a:lnTo>
                      <a:pt x="2577" y="883"/>
                    </a:lnTo>
                    <a:lnTo>
                      <a:pt x="2615" y="909"/>
                    </a:lnTo>
                    <a:lnTo>
                      <a:pt x="2646" y="937"/>
                    </a:lnTo>
                    <a:lnTo>
                      <a:pt x="2669" y="967"/>
                    </a:lnTo>
                    <a:lnTo>
                      <a:pt x="2686" y="1001"/>
                    </a:lnTo>
                    <a:lnTo>
                      <a:pt x="2695" y="1035"/>
                    </a:lnTo>
                    <a:lnTo>
                      <a:pt x="2696" y="1071"/>
                    </a:lnTo>
                    <a:lnTo>
                      <a:pt x="2691" y="1109"/>
                    </a:lnTo>
                    <a:lnTo>
                      <a:pt x="2678" y="1150"/>
                    </a:lnTo>
                    <a:lnTo>
                      <a:pt x="2658" y="1192"/>
                    </a:lnTo>
                    <a:lnTo>
                      <a:pt x="2632" y="1248"/>
                    </a:lnTo>
                    <a:lnTo>
                      <a:pt x="2614" y="1304"/>
                    </a:lnTo>
                    <a:lnTo>
                      <a:pt x="2606" y="1359"/>
                    </a:lnTo>
                    <a:lnTo>
                      <a:pt x="2606" y="1415"/>
                    </a:lnTo>
                    <a:lnTo>
                      <a:pt x="2614" y="1470"/>
                    </a:lnTo>
                    <a:lnTo>
                      <a:pt x="2632" y="1526"/>
                    </a:lnTo>
                    <a:lnTo>
                      <a:pt x="2658" y="1582"/>
                    </a:lnTo>
                    <a:lnTo>
                      <a:pt x="2678" y="1624"/>
                    </a:lnTo>
                    <a:lnTo>
                      <a:pt x="2691" y="1665"/>
                    </a:lnTo>
                    <a:lnTo>
                      <a:pt x="2696" y="1703"/>
                    </a:lnTo>
                    <a:lnTo>
                      <a:pt x="2695" y="1739"/>
                    </a:lnTo>
                    <a:lnTo>
                      <a:pt x="2686" y="1774"/>
                    </a:lnTo>
                    <a:lnTo>
                      <a:pt x="2669" y="1807"/>
                    </a:lnTo>
                    <a:lnTo>
                      <a:pt x="2646" y="1837"/>
                    </a:lnTo>
                    <a:lnTo>
                      <a:pt x="2615" y="1865"/>
                    </a:lnTo>
                    <a:lnTo>
                      <a:pt x="2577" y="1891"/>
                    </a:lnTo>
                    <a:lnTo>
                      <a:pt x="2533" y="1922"/>
                    </a:lnTo>
                    <a:lnTo>
                      <a:pt x="2496" y="1956"/>
                    </a:lnTo>
                    <a:lnTo>
                      <a:pt x="2462" y="1993"/>
                    </a:lnTo>
                    <a:lnTo>
                      <a:pt x="2437" y="2033"/>
                    </a:lnTo>
                    <a:lnTo>
                      <a:pt x="2416" y="2077"/>
                    </a:lnTo>
                    <a:lnTo>
                      <a:pt x="2400" y="2124"/>
                    </a:lnTo>
                    <a:lnTo>
                      <a:pt x="2391" y="2175"/>
                    </a:lnTo>
                    <a:lnTo>
                      <a:pt x="2388" y="2229"/>
                    </a:lnTo>
                    <a:lnTo>
                      <a:pt x="2385" y="2273"/>
                    </a:lnTo>
                    <a:lnTo>
                      <a:pt x="2377" y="2310"/>
                    </a:lnTo>
                    <a:lnTo>
                      <a:pt x="2367" y="2344"/>
                    </a:lnTo>
                    <a:lnTo>
                      <a:pt x="2352" y="2373"/>
                    </a:lnTo>
                    <a:lnTo>
                      <a:pt x="2331" y="2398"/>
                    </a:lnTo>
                    <a:lnTo>
                      <a:pt x="2307" y="2418"/>
                    </a:lnTo>
                    <a:lnTo>
                      <a:pt x="2278" y="2434"/>
                    </a:lnTo>
                    <a:lnTo>
                      <a:pt x="2246" y="2446"/>
                    </a:lnTo>
                    <a:lnTo>
                      <a:pt x="2209" y="2454"/>
                    </a:lnTo>
                    <a:lnTo>
                      <a:pt x="2168" y="2457"/>
                    </a:lnTo>
                    <a:lnTo>
                      <a:pt x="2115" y="2460"/>
                    </a:lnTo>
                    <a:lnTo>
                      <a:pt x="2065" y="2470"/>
                    </a:lnTo>
                    <a:lnTo>
                      <a:pt x="2018" y="2486"/>
                    </a:lnTo>
                    <a:lnTo>
                      <a:pt x="1976" y="2507"/>
                    </a:lnTo>
                    <a:lnTo>
                      <a:pt x="1937" y="2535"/>
                    </a:lnTo>
                    <a:lnTo>
                      <a:pt x="1900" y="2568"/>
                    </a:lnTo>
                    <a:lnTo>
                      <a:pt x="1868" y="2606"/>
                    </a:lnTo>
                    <a:lnTo>
                      <a:pt x="1838" y="2651"/>
                    </a:lnTo>
                    <a:lnTo>
                      <a:pt x="1813" y="2691"/>
                    </a:lnTo>
                    <a:lnTo>
                      <a:pt x="1786" y="2723"/>
                    </a:lnTo>
                    <a:lnTo>
                      <a:pt x="1756" y="2746"/>
                    </a:lnTo>
                    <a:lnTo>
                      <a:pt x="1724" y="2764"/>
                    </a:lnTo>
                    <a:lnTo>
                      <a:pt x="1690" y="2773"/>
                    </a:lnTo>
                    <a:lnTo>
                      <a:pt x="1656" y="2774"/>
                    </a:lnTo>
                    <a:lnTo>
                      <a:pt x="1618" y="2769"/>
                    </a:lnTo>
                    <a:lnTo>
                      <a:pt x="1578" y="2756"/>
                    </a:lnTo>
                    <a:lnTo>
                      <a:pt x="1539" y="2734"/>
                    </a:lnTo>
                    <a:lnTo>
                      <a:pt x="1483" y="2708"/>
                    </a:lnTo>
                    <a:lnTo>
                      <a:pt x="1429" y="2691"/>
                    </a:lnTo>
                    <a:lnTo>
                      <a:pt x="1375" y="2682"/>
                    </a:lnTo>
                    <a:lnTo>
                      <a:pt x="1321" y="2682"/>
                    </a:lnTo>
                    <a:lnTo>
                      <a:pt x="1267" y="2691"/>
                    </a:lnTo>
                    <a:lnTo>
                      <a:pt x="1213" y="2708"/>
                    </a:lnTo>
                    <a:lnTo>
                      <a:pt x="1158" y="2734"/>
                    </a:lnTo>
                    <a:lnTo>
                      <a:pt x="1117" y="2756"/>
                    </a:lnTo>
                    <a:lnTo>
                      <a:pt x="1078" y="2769"/>
                    </a:lnTo>
                    <a:lnTo>
                      <a:pt x="1041" y="2774"/>
                    </a:lnTo>
                    <a:lnTo>
                      <a:pt x="1006" y="2773"/>
                    </a:lnTo>
                    <a:lnTo>
                      <a:pt x="973" y="2764"/>
                    </a:lnTo>
                    <a:lnTo>
                      <a:pt x="940" y="2746"/>
                    </a:lnTo>
                    <a:lnTo>
                      <a:pt x="911" y="2723"/>
                    </a:lnTo>
                    <a:lnTo>
                      <a:pt x="884" y="2691"/>
                    </a:lnTo>
                    <a:lnTo>
                      <a:pt x="858" y="2651"/>
                    </a:lnTo>
                    <a:lnTo>
                      <a:pt x="829" y="2606"/>
                    </a:lnTo>
                    <a:lnTo>
                      <a:pt x="795" y="2568"/>
                    </a:lnTo>
                    <a:lnTo>
                      <a:pt x="759" y="2535"/>
                    </a:lnTo>
                    <a:lnTo>
                      <a:pt x="720" y="2507"/>
                    </a:lnTo>
                    <a:lnTo>
                      <a:pt x="677" y="2486"/>
                    </a:lnTo>
                    <a:lnTo>
                      <a:pt x="632" y="2470"/>
                    </a:lnTo>
                    <a:lnTo>
                      <a:pt x="582" y="2460"/>
                    </a:lnTo>
                    <a:lnTo>
                      <a:pt x="529" y="2457"/>
                    </a:lnTo>
                    <a:lnTo>
                      <a:pt x="488" y="2454"/>
                    </a:lnTo>
                    <a:lnTo>
                      <a:pt x="450" y="2446"/>
                    </a:lnTo>
                    <a:lnTo>
                      <a:pt x="418" y="2434"/>
                    </a:lnTo>
                    <a:lnTo>
                      <a:pt x="390" y="2418"/>
                    </a:lnTo>
                    <a:lnTo>
                      <a:pt x="365" y="2398"/>
                    </a:lnTo>
                    <a:lnTo>
                      <a:pt x="346" y="2373"/>
                    </a:lnTo>
                    <a:lnTo>
                      <a:pt x="329" y="2344"/>
                    </a:lnTo>
                    <a:lnTo>
                      <a:pt x="319" y="2310"/>
                    </a:lnTo>
                    <a:lnTo>
                      <a:pt x="311" y="2273"/>
                    </a:lnTo>
                    <a:lnTo>
                      <a:pt x="309" y="2229"/>
                    </a:lnTo>
                    <a:lnTo>
                      <a:pt x="305" y="2175"/>
                    </a:lnTo>
                    <a:lnTo>
                      <a:pt x="296" y="2124"/>
                    </a:lnTo>
                    <a:lnTo>
                      <a:pt x="281" y="2077"/>
                    </a:lnTo>
                    <a:lnTo>
                      <a:pt x="260" y="2033"/>
                    </a:lnTo>
                    <a:lnTo>
                      <a:pt x="233" y="1993"/>
                    </a:lnTo>
                    <a:lnTo>
                      <a:pt x="201" y="1956"/>
                    </a:lnTo>
                    <a:lnTo>
                      <a:pt x="163" y="1922"/>
                    </a:lnTo>
                    <a:lnTo>
                      <a:pt x="120" y="1891"/>
                    </a:lnTo>
                    <a:lnTo>
                      <a:pt x="81" y="1865"/>
                    </a:lnTo>
                    <a:lnTo>
                      <a:pt x="50" y="1837"/>
                    </a:lnTo>
                    <a:lnTo>
                      <a:pt x="27" y="1807"/>
                    </a:lnTo>
                    <a:lnTo>
                      <a:pt x="10" y="1774"/>
                    </a:lnTo>
                    <a:lnTo>
                      <a:pt x="1" y="1739"/>
                    </a:lnTo>
                    <a:lnTo>
                      <a:pt x="0" y="1703"/>
                    </a:lnTo>
                    <a:lnTo>
                      <a:pt x="5" y="1665"/>
                    </a:lnTo>
                    <a:lnTo>
                      <a:pt x="18" y="1624"/>
                    </a:lnTo>
                    <a:lnTo>
                      <a:pt x="39" y="1582"/>
                    </a:lnTo>
                    <a:lnTo>
                      <a:pt x="64" y="1526"/>
                    </a:lnTo>
                    <a:lnTo>
                      <a:pt x="81" y="1470"/>
                    </a:lnTo>
                    <a:lnTo>
                      <a:pt x="90" y="1415"/>
                    </a:lnTo>
                    <a:lnTo>
                      <a:pt x="90" y="1359"/>
                    </a:lnTo>
                    <a:lnTo>
                      <a:pt x="81" y="1304"/>
                    </a:lnTo>
                    <a:lnTo>
                      <a:pt x="64" y="1248"/>
                    </a:lnTo>
                    <a:lnTo>
                      <a:pt x="39" y="1192"/>
                    </a:lnTo>
                    <a:lnTo>
                      <a:pt x="18" y="1150"/>
                    </a:lnTo>
                    <a:lnTo>
                      <a:pt x="5" y="1109"/>
                    </a:lnTo>
                    <a:lnTo>
                      <a:pt x="0" y="1071"/>
                    </a:lnTo>
                    <a:lnTo>
                      <a:pt x="1" y="1035"/>
                    </a:lnTo>
                    <a:lnTo>
                      <a:pt x="10" y="1001"/>
                    </a:lnTo>
                    <a:lnTo>
                      <a:pt x="27" y="967"/>
                    </a:lnTo>
                    <a:lnTo>
                      <a:pt x="50" y="937"/>
                    </a:lnTo>
                    <a:lnTo>
                      <a:pt x="81" y="909"/>
                    </a:lnTo>
                    <a:lnTo>
                      <a:pt x="120" y="883"/>
                    </a:lnTo>
                    <a:lnTo>
                      <a:pt x="163" y="852"/>
                    </a:lnTo>
                    <a:lnTo>
                      <a:pt x="201" y="818"/>
                    </a:lnTo>
                    <a:lnTo>
                      <a:pt x="233" y="781"/>
                    </a:lnTo>
                    <a:lnTo>
                      <a:pt x="260" y="740"/>
                    </a:lnTo>
                    <a:lnTo>
                      <a:pt x="281" y="696"/>
                    </a:lnTo>
                    <a:lnTo>
                      <a:pt x="296" y="648"/>
                    </a:lnTo>
                    <a:lnTo>
                      <a:pt x="305" y="598"/>
                    </a:lnTo>
                    <a:lnTo>
                      <a:pt x="309" y="544"/>
                    </a:lnTo>
                    <a:lnTo>
                      <a:pt x="311" y="502"/>
                    </a:lnTo>
                    <a:lnTo>
                      <a:pt x="319" y="463"/>
                    </a:lnTo>
                    <a:lnTo>
                      <a:pt x="329" y="430"/>
                    </a:lnTo>
                    <a:lnTo>
                      <a:pt x="346" y="401"/>
                    </a:lnTo>
                    <a:lnTo>
                      <a:pt x="365" y="376"/>
                    </a:lnTo>
                    <a:lnTo>
                      <a:pt x="390" y="355"/>
                    </a:lnTo>
                    <a:lnTo>
                      <a:pt x="418" y="339"/>
                    </a:lnTo>
                    <a:lnTo>
                      <a:pt x="450" y="327"/>
                    </a:lnTo>
                    <a:lnTo>
                      <a:pt x="488" y="320"/>
                    </a:lnTo>
                    <a:lnTo>
                      <a:pt x="529" y="318"/>
                    </a:lnTo>
                    <a:lnTo>
                      <a:pt x="582" y="314"/>
                    </a:lnTo>
                    <a:lnTo>
                      <a:pt x="632" y="304"/>
                    </a:lnTo>
                    <a:lnTo>
                      <a:pt x="677" y="288"/>
                    </a:lnTo>
                    <a:lnTo>
                      <a:pt x="720" y="267"/>
                    </a:lnTo>
                    <a:lnTo>
                      <a:pt x="759" y="239"/>
                    </a:lnTo>
                    <a:lnTo>
                      <a:pt x="795" y="206"/>
                    </a:lnTo>
                    <a:lnTo>
                      <a:pt x="829" y="167"/>
                    </a:lnTo>
                    <a:lnTo>
                      <a:pt x="857" y="122"/>
                    </a:lnTo>
                    <a:lnTo>
                      <a:pt x="884" y="83"/>
                    </a:lnTo>
                    <a:lnTo>
                      <a:pt x="911" y="51"/>
                    </a:lnTo>
                    <a:lnTo>
                      <a:pt x="940" y="28"/>
                    </a:lnTo>
                    <a:lnTo>
                      <a:pt x="973" y="10"/>
                    </a:lnTo>
                    <a:lnTo>
                      <a:pt x="1006" y="1"/>
                    </a:lnTo>
                    <a:lnTo>
                      <a:pt x="1041" y="0"/>
                    </a:lnTo>
                    <a:close/>
                  </a:path>
                </a:pathLst>
              </a:custGeom>
              <a:grpFill/>
              <a:ln w="0">
                <a:noFill/>
                <a:prstDash val="solid"/>
                <a:round/>
                <a:headEnd/>
                <a:tailEnd/>
              </a:ln>
            </p:spPr>
            <p:txBody>
              <a:bodyPr vert="horz" wrap="square" lIns="68580" tIns="34290" rIns="68580" bIns="34290" numCol="1" anchor="ctr" anchorCtr="0" compatLnSpc="1">
                <a:prstTxWarp prst="textNoShape">
                  <a:avLst/>
                </a:prstTxWarp>
              </a:bodyPr>
              <a:lstStyle/>
              <a:p>
                <a:pPr defTabSz="685800">
                  <a:defRPr/>
                </a:pPr>
                <a:endParaRPr lang="en-IN" sz="1400">
                  <a:latin typeface="Arial" panose="020B0604020202020204" pitchFamily="34" charset="0"/>
                  <a:cs typeface="Arial" panose="020B0604020202020204" pitchFamily="34" charset="0"/>
                </a:endParaRPr>
              </a:p>
            </p:txBody>
          </p:sp>
          <p:sp>
            <p:nvSpPr>
              <p:cNvPr id="86" name="Freeform 19"/>
              <p:cNvSpPr>
                <a:spLocks/>
              </p:cNvSpPr>
              <p:nvPr/>
            </p:nvSpPr>
            <p:spPr bwMode="auto">
              <a:xfrm>
                <a:off x="7459263" y="2870221"/>
                <a:ext cx="156303" cy="188215"/>
              </a:xfrm>
              <a:custGeom>
                <a:avLst/>
                <a:gdLst>
                  <a:gd name="T0" fmla="*/ 596 w 1292"/>
                  <a:gd name="T1" fmla="*/ 3 h 1558"/>
                  <a:gd name="T2" fmla="*/ 602 w 1292"/>
                  <a:gd name="T3" fmla="*/ 13 h 1558"/>
                  <a:gd name="T4" fmla="*/ 619 w 1292"/>
                  <a:gd name="T5" fmla="*/ 32 h 1558"/>
                  <a:gd name="T6" fmla="*/ 650 w 1292"/>
                  <a:gd name="T7" fmla="*/ 51 h 1558"/>
                  <a:gd name="T8" fmla="*/ 697 w 1292"/>
                  <a:gd name="T9" fmla="*/ 67 h 1558"/>
                  <a:gd name="T10" fmla="*/ 768 w 1292"/>
                  <a:gd name="T11" fmla="*/ 74 h 1558"/>
                  <a:gd name="T12" fmla="*/ 857 w 1292"/>
                  <a:gd name="T13" fmla="*/ 83 h 1558"/>
                  <a:gd name="T14" fmla="*/ 925 w 1292"/>
                  <a:gd name="T15" fmla="*/ 106 h 1558"/>
                  <a:gd name="T16" fmla="*/ 976 w 1292"/>
                  <a:gd name="T17" fmla="*/ 138 h 1558"/>
                  <a:gd name="T18" fmla="*/ 1015 w 1292"/>
                  <a:gd name="T19" fmla="*/ 176 h 1558"/>
                  <a:gd name="T20" fmla="*/ 1047 w 1292"/>
                  <a:gd name="T21" fmla="*/ 218 h 1558"/>
                  <a:gd name="T22" fmla="*/ 1077 w 1292"/>
                  <a:gd name="T23" fmla="*/ 262 h 1558"/>
                  <a:gd name="T24" fmla="*/ 1108 w 1292"/>
                  <a:gd name="T25" fmla="*/ 303 h 1558"/>
                  <a:gd name="T26" fmla="*/ 1144 w 1292"/>
                  <a:gd name="T27" fmla="*/ 339 h 1558"/>
                  <a:gd name="T28" fmla="*/ 1191 w 1292"/>
                  <a:gd name="T29" fmla="*/ 365 h 1558"/>
                  <a:gd name="T30" fmla="*/ 1254 w 1292"/>
                  <a:gd name="T31" fmla="*/ 382 h 1558"/>
                  <a:gd name="T32" fmla="*/ 1290 w 1292"/>
                  <a:gd name="T33" fmla="*/ 388 h 1558"/>
                  <a:gd name="T34" fmla="*/ 1279 w 1292"/>
                  <a:gd name="T35" fmla="*/ 413 h 1558"/>
                  <a:gd name="T36" fmla="*/ 1255 w 1292"/>
                  <a:gd name="T37" fmla="*/ 459 h 1558"/>
                  <a:gd name="T38" fmla="*/ 1225 w 1292"/>
                  <a:gd name="T39" fmla="*/ 525 h 1558"/>
                  <a:gd name="T40" fmla="*/ 1186 w 1292"/>
                  <a:gd name="T41" fmla="*/ 607 h 1558"/>
                  <a:gd name="T42" fmla="*/ 1141 w 1292"/>
                  <a:gd name="T43" fmla="*/ 703 h 1558"/>
                  <a:gd name="T44" fmla="*/ 1093 w 1292"/>
                  <a:gd name="T45" fmla="*/ 805 h 1558"/>
                  <a:gd name="T46" fmla="*/ 1042 w 1292"/>
                  <a:gd name="T47" fmla="*/ 913 h 1558"/>
                  <a:gd name="T48" fmla="*/ 991 w 1292"/>
                  <a:gd name="T49" fmla="*/ 1024 h 1558"/>
                  <a:gd name="T50" fmla="*/ 940 w 1292"/>
                  <a:gd name="T51" fmla="*/ 1133 h 1558"/>
                  <a:gd name="T52" fmla="*/ 891 w 1292"/>
                  <a:gd name="T53" fmla="*/ 1236 h 1558"/>
                  <a:gd name="T54" fmla="*/ 848 w 1292"/>
                  <a:gd name="T55" fmla="*/ 1330 h 1558"/>
                  <a:gd name="T56" fmla="*/ 809 w 1292"/>
                  <a:gd name="T57" fmla="*/ 1413 h 1558"/>
                  <a:gd name="T58" fmla="*/ 777 w 1292"/>
                  <a:gd name="T59" fmla="*/ 1481 h 1558"/>
                  <a:gd name="T60" fmla="*/ 755 w 1292"/>
                  <a:gd name="T61" fmla="*/ 1529 h 1558"/>
                  <a:gd name="T62" fmla="*/ 742 w 1292"/>
                  <a:gd name="T63" fmla="*/ 1555 h 1558"/>
                  <a:gd name="T64" fmla="*/ 477 w 1292"/>
                  <a:gd name="T65" fmla="*/ 1149 h 1558"/>
                  <a:gd name="T66" fmla="*/ 596 w 1292"/>
                  <a:gd name="T67" fmla="*/ 0 h 1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292" h="1558">
                    <a:moveTo>
                      <a:pt x="596" y="0"/>
                    </a:moveTo>
                    <a:lnTo>
                      <a:pt x="596" y="3"/>
                    </a:lnTo>
                    <a:lnTo>
                      <a:pt x="598" y="6"/>
                    </a:lnTo>
                    <a:lnTo>
                      <a:pt x="602" y="13"/>
                    </a:lnTo>
                    <a:lnTo>
                      <a:pt x="608" y="22"/>
                    </a:lnTo>
                    <a:lnTo>
                      <a:pt x="619" y="32"/>
                    </a:lnTo>
                    <a:lnTo>
                      <a:pt x="632" y="42"/>
                    </a:lnTo>
                    <a:lnTo>
                      <a:pt x="650" y="51"/>
                    </a:lnTo>
                    <a:lnTo>
                      <a:pt x="671" y="61"/>
                    </a:lnTo>
                    <a:lnTo>
                      <a:pt x="697" y="67"/>
                    </a:lnTo>
                    <a:lnTo>
                      <a:pt x="731" y="71"/>
                    </a:lnTo>
                    <a:lnTo>
                      <a:pt x="768" y="74"/>
                    </a:lnTo>
                    <a:lnTo>
                      <a:pt x="816" y="77"/>
                    </a:lnTo>
                    <a:lnTo>
                      <a:pt x="857" y="83"/>
                    </a:lnTo>
                    <a:lnTo>
                      <a:pt x="893" y="93"/>
                    </a:lnTo>
                    <a:lnTo>
                      <a:pt x="925" y="106"/>
                    </a:lnTo>
                    <a:lnTo>
                      <a:pt x="952" y="120"/>
                    </a:lnTo>
                    <a:lnTo>
                      <a:pt x="976" y="138"/>
                    </a:lnTo>
                    <a:lnTo>
                      <a:pt x="997" y="156"/>
                    </a:lnTo>
                    <a:lnTo>
                      <a:pt x="1015" y="176"/>
                    </a:lnTo>
                    <a:lnTo>
                      <a:pt x="1032" y="197"/>
                    </a:lnTo>
                    <a:lnTo>
                      <a:pt x="1047" y="218"/>
                    </a:lnTo>
                    <a:lnTo>
                      <a:pt x="1063" y="241"/>
                    </a:lnTo>
                    <a:lnTo>
                      <a:pt x="1077" y="262"/>
                    </a:lnTo>
                    <a:lnTo>
                      <a:pt x="1092" y="283"/>
                    </a:lnTo>
                    <a:lnTo>
                      <a:pt x="1108" y="303"/>
                    </a:lnTo>
                    <a:lnTo>
                      <a:pt x="1124" y="321"/>
                    </a:lnTo>
                    <a:lnTo>
                      <a:pt x="1144" y="339"/>
                    </a:lnTo>
                    <a:lnTo>
                      <a:pt x="1167" y="353"/>
                    </a:lnTo>
                    <a:lnTo>
                      <a:pt x="1191" y="365"/>
                    </a:lnTo>
                    <a:lnTo>
                      <a:pt x="1221" y="376"/>
                    </a:lnTo>
                    <a:lnTo>
                      <a:pt x="1254" y="382"/>
                    </a:lnTo>
                    <a:lnTo>
                      <a:pt x="1292" y="385"/>
                    </a:lnTo>
                    <a:lnTo>
                      <a:pt x="1290" y="388"/>
                    </a:lnTo>
                    <a:lnTo>
                      <a:pt x="1285" y="397"/>
                    </a:lnTo>
                    <a:lnTo>
                      <a:pt x="1279" y="413"/>
                    </a:lnTo>
                    <a:lnTo>
                      <a:pt x="1268" y="433"/>
                    </a:lnTo>
                    <a:lnTo>
                      <a:pt x="1255" y="459"/>
                    </a:lnTo>
                    <a:lnTo>
                      <a:pt x="1241" y="491"/>
                    </a:lnTo>
                    <a:lnTo>
                      <a:pt x="1225" y="525"/>
                    </a:lnTo>
                    <a:lnTo>
                      <a:pt x="1205" y="565"/>
                    </a:lnTo>
                    <a:lnTo>
                      <a:pt x="1186" y="607"/>
                    </a:lnTo>
                    <a:lnTo>
                      <a:pt x="1164" y="654"/>
                    </a:lnTo>
                    <a:lnTo>
                      <a:pt x="1141" y="703"/>
                    </a:lnTo>
                    <a:lnTo>
                      <a:pt x="1118" y="753"/>
                    </a:lnTo>
                    <a:lnTo>
                      <a:pt x="1093" y="805"/>
                    </a:lnTo>
                    <a:lnTo>
                      <a:pt x="1068" y="859"/>
                    </a:lnTo>
                    <a:lnTo>
                      <a:pt x="1042" y="913"/>
                    </a:lnTo>
                    <a:lnTo>
                      <a:pt x="1016" y="969"/>
                    </a:lnTo>
                    <a:lnTo>
                      <a:pt x="991" y="1024"/>
                    </a:lnTo>
                    <a:lnTo>
                      <a:pt x="965" y="1079"/>
                    </a:lnTo>
                    <a:lnTo>
                      <a:pt x="940" y="1133"/>
                    </a:lnTo>
                    <a:lnTo>
                      <a:pt x="916" y="1185"/>
                    </a:lnTo>
                    <a:lnTo>
                      <a:pt x="891" y="1236"/>
                    </a:lnTo>
                    <a:lnTo>
                      <a:pt x="868" y="1284"/>
                    </a:lnTo>
                    <a:lnTo>
                      <a:pt x="848" y="1330"/>
                    </a:lnTo>
                    <a:lnTo>
                      <a:pt x="827" y="1374"/>
                    </a:lnTo>
                    <a:lnTo>
                      <a:pt x="809" y="1413"/>
                    </a:lnTo>
                    <a:lnTo>
                      <a:pt x="792" y="1449"/>
                    </a:lnTo>
                    <a:lnTo>
                      <a:pt x="777" y="1481"/>
                    </a:lnTo>
                    <a:lnTo>
                      <a:pt x="765" y="1507"/>
                    </a:lnTo>
                    <a:lnTo>
                      <a:pt x="755" y="1529"/>
                    </a:lnTo>
                    <a:lnTo>
                      <a:pt x="747" y="1545"/>
                    </a:lnTo>
                    <a:lnTo>
                      <a:pt x="742" y="1555"/>
                    </a:lnTo>
                    <a:lnTo>
                      <a:pt x="741" y="1558"/>
                    </a:lnTo>
                    <a:lnTo>
                      <a:pt x="477" y="1149"/>
                    </a:lnTo>
                    <a:lnTo>
                      <a:pt x="0" y="1204"/>
                    </a:lnTo>
                    <a:lnTo>
                      <a:pt x="596" y="0"/>
                    </a:lnTo>
                    <a:close/>
                  </a:path>
                </a:pathLst>
              </a:custGeom>
              <a:grpFill/>
              <a:ln w="0">
                <a:noFill/>
                <a:prstDash val="solid"/>
                <a:round/>
                <a:headEnd/>
                <a:tailEnd/>
              </a:ln>
            </p:spPr>
            <p:txBody>
              <a:bodyPr vert="horz" wrap="square" lIns="68580" tIns="34290" rIns="68580" bIns="34290" numCol="1" anchor="ctr" anchorCtr="0" compatLnSpc="1">
                <a:prstTxWarp prst="textNoShape">
                  <a:avLst/>
                </a:prstTxWarp>
              </a:bodyPr>
              <a:lstStyle/>
              <a:p>
                <a:pPr defTabSz="685800">
                  <a:defRPr/>
                </a:pPr>
                <a:endParaRPr lang="en-IN" sz="1400">
                  <a:latin typeface="Arial" panose="020B0604020202020204" pitchFamily="34" charset="0"/>
                  <a:cs typeface="Arial" panose="020B0604020202020204" pitchFamily="34" charset="0"/>
                </a:endParaRPr>
              </a:p>
            </p:txBody>
          </p:sp>
          <p:sp>
            <p:nvSpPr>
              <p:cNvPr id="87" name="Freeform 20"/>
              <p:cNvSpPr>
                <a:spLocks/>
              </p:cNvSpPr>
              <p:nvPr/>
            </p:nvSpPr>
            <p:spPr bwMode="auto">
              <a:xfrm>
                <a:off x="7688097" y="2876022"/>
                <a:ext cx="158116" cy="185315"/>
              </a:xfrm>
              <a:custGeom>
                <a:avLst/>
                <a:gdLst>
                  <a:gd name="T0" fmla="*/ 703 w 1306"/>
                  <a:gd name="T1" fmla="*/ 0 h 1534"/>
                  <a:gd name="T2" fmla="*/ 1306 w 1306"/>
                  <a:gd name="T3" fmla="*/ 1156 h 1534"/>
                  <a:gd name="T4" fmla="*/ 836 w 1306"/>
                  <a:gd name="T5" fmla="*/ 1094 h 1534"/>
                  <a:gd name="T6" fmla="*/ 671 w 1306"/>
                  <a:gd name="T7" fmla="*/ 1534 h 1534"/>
                  <a:gd name="T8" fmla="*/ 0 w 1306"/>
                  <a:gd name="T9" fmla="*/ 345 h 1534"/>
                  <a:gd name="T10" fmla="*/ 3 w 1306"/>
                  <a:gd name="T11" fmla="*/ 345 h 1534"/>
                  <a:gd name="T12" fmla="*/ 12 w 1306"/>
                  <a:gd name="T13" fmla="*/ 346 h 1534"/>
                  <a:gd name="T14" fmla="*/ 28 w 1306"/>
                  <a:gd name="T15" fmla="*/ 346 h 1534"/>
                  <a:gd name="T16" fmla="*/ 48 w 1306"/>
                  <a:gd name="T17" fmla="*/ 346 h 1534"/>
                  <a:gd name="T18" fmla="*/ 72 w 1306"/>
                  <a:gd name="T19" fmla="*/ 344 h 1534"/>
                  <a:gd name="T20" fmla="*/ 100 w 1306"/>
                  <a:gd name="T21" fmla="*/ 338 h 1534"/>
                  <a:gd name="T22" fmla="*/ 129 w 1306"/>
                  <a:gd name="T23" fmla="*/ 329 h 1534"/>
                  <a:gd name="T24" fmla="*/ 160 w 1306"/>
                  <a:gd name="T25" fmla="*/ 317 h 1534"/>
                  <a:gd name="T26" fmla="*/ 192 w 1306"/>
                  <a:gd name="T27" fmla="*/ 299 h 1534"/>
                  <a:gd name="T28" fmla="*/ 225 w 1306"/>
                  <a:gd name="T29" fmla="*/ 275 h 1534"/>
                  <a:gd name="T30" fmla="*/ 257 w 1306"/>
                  <a:gd name="T31" fmla="*/ 244 h 1534"/>
                  <a:gd name="T32" fmla="*/ 271 w 1306"/>
                  <a:gd name="T33" fmla="*/ 230 h 1534"/>
                  <a:gd name="T34" fmla="*/ 283 w 1306"/>
                  <a:gd name="T35" fmla="*/ 215 h 1534"/>
                  <a:gd name="T36" fmla="*/ 293 w 1306"/>
                  <a:gd name="T37" fmla="*/ 201 h 1534"/>
                  <a:gd name="T38" fmla="*/ 302 w 1306"/>
                  <a:gd name="T39" fmla="*/ 186 h 1534"/>
                  <a:gd name="T40" fmla="*/ 310 w 1306"/>
                  <a:gd name="T41" fmla="*/ 172 h 1534"/>
                  <a:gd name="T42" fmla="*/ 317 w 1306"/>
                  <a:gd name="T43" fmla="*/ 157 h 1534"/>
                  <a:gd name="T44" fmla="*/ 326 w 1306"/>
                  <a:gd name="T45" fmla="*/ 142 h 1534"/>
                  <a:gd name="T46" fmla="*/ 335 w 1306"/>
                  <a:gd name="T47" fmla="*/ 128 h 1534"/>
                  <a:gd name="T48" fmla="*/ 347 w 1306"/>
                  <a:gd name="T49" fmla="*/ 113 h 1534"/>
                  <a:gd name="T50" fmla="*/ 361 w 1306"/>
                  <a:gd name="T51" fmla="*/ 100 h 1534"/>
                  <a:gd name="T52" fmla="*/ 379 w 1306"/>
                  <a:gd name="T53" fmla="*/ 86 h 1534"/>
                  <a:gd name="T54" fmla="*/ 400 w 1306"/>
                  <a:gd name="T55" fmla="*/ 72 h 1534"/>
                  <a:gd name="T56" fmla="*/ 425 w 1306"/>
                  <a:gd name="T57" fmla="*/ 60 h 1534"/>
                  <a:gd name="T58" fmla="*/ 455 w 1306"/>
                  <a:gd name="T59" fmla="*/ 48 h 1534"/>
                  <a:gd name="T60" fmla="*/ 491 w 1306"/>
                  <a:gd name="T61" fmla="*/ 37 h 1534"/>
                  <a:gd name="T62" fmla="*/ 533 w 1306"/>
                  <a:gd name="T63" fmla="*/ 26 h 1534"/>
                  <a:gd name="T64" fmla="*/ 582 w 1306"/>
                  <a:gd name="T65" fmla="*/ 15 h 1534"/>
                  <a:gd name="T66" fmla="*/ 639 w 1306"/>
                  <a:gd name="T67" fmla="*/ 7 h 1534"/>
                  <a:gd name="T68" fmla="*/ 703 w 1306"/>
                  <a:gd name="T69" fmla="*/ 0 h 1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306" h="1534">
                    <a:moveTo>
                      <a:pt x="703" y="0"/>
                    </a:moveTo>
                    <a:lnTo>
                      <a:pt x="1306" y="1156"/>
                    </a:lnTo>
                    <a:lnTo>
                      <a:pt x="836" y="1094"/>
                    </a:lnTo>
                    <a:lnTo>
                      <a:pt x="671" y="1534"/>
                    </a:lnTo>
                    <a:lnTo>
                      <a:pt x="0" y="345"/>
                    </a:lnTo>
                    <a:lnTo>
                      <a:pt x="3" y="345"/>
                    </a:lnTo>
                    <a:lnTo>
                      <a:pt x="12" y="346"/>
                    </a:lnTo>
                    <a:lnTo>
                      <a:pt x="28" y="346"/>
                    </a:lnTo>
                    <a:lnTo>
                      <a:pt x="48" y="346"/>
                    </a:lnTo>
                    <a:lnTo>
                      <a:pt x="72" y="344"/>
                    </a:lnTo>
                    <a:lnTo>
                      <a:pt x="100" y="338"/>
                    </a:lnTo>
                    <a:lnTo>
                      <a:pt x="129" y="329"/>
                    </a:lnTo>
                    <a:lnTo>
                      <a:pt x="160" y="317"/>
                    </a:lnTo>
                    <a:lnTo>
                      <a:pt x="192" y="299"/>
                    </a:lnTo>
                    <a:lnTo>
                      <a:pt x="225" y="275"/>
                    </a:lnTo>
                    <a:lnTo>
                      <a:pt x="257" y="244"/>
                    </a:lnTo>
                    <a:lnTo>
                      <a:pt x="271" y="230"/>
                    </a:lnTo>
                    <a:lnTo>
                      <a:pt x="283" y="215"/>
                    </a:lnTo>
                    <a:lnTo>
                      <a:pt x="293" y="201"/>
                    </a:lnTo>
                    <a:lnTo>
                      <a:pt x="302" y="186"/>
                    </a:lnTo>
                    <a:lnTo>
                      <a:pt x="310" y="172"/>
                    </a:lnTo>
                    <a:lnTo>
                      <a:pt x="317" y="157"/>
                    </a:lnTo>
                    <a:lnTo>
                      <a:pt x="326" y="142"/>
                    </a:lnTo>
                    <a:lnTo>
                      <a:pt x="335" y="128"/>
                    </a:lnTo>
                    <a:lnTo>
                      <a:pt x="347" y="113"/>
                    </a:lnTo>
                    <a:lnTo>
                      <a:pt x="361" y="100"/>
                    </a:lnTo>
                    <a:lnTo>
                      <a:pt x="379" y="86"/>
                    </a:lnTo>
                    <a:lnTo>
                      <a:pt x="400" y="72"/>
                    </a:lnTo>
                    <a:lnTo>
                      <a:pt x="425" y="60"/>
                    </a:lnTo>
                    <a:lnTo>
                      <a:pt x="455" y="48"/>
                    </a:lnTo>
                    <a:lnTo>
                      <a:pt x="491" y="37"/>
                    </a:lnTo>
                    <a:lnTo>
                      <a:pt x="533" y="26"/>
                    </a:lnTo>
                    <a:lnTo>
                      <a:pt x="582" y="15"/>
                    </a:lnTo>
                    <a:lnTo>
                      <a:pt x="639" y="7"/>
                    </a:lnTo>
                    <a:lnTo>
                      <a:pt x="703" y="0"/>
                    </a:lnTo>
                    <a:close/>
                  </a:path>
                </a:pathLst>
              </a:custGeom>
              <a:grpFill/>
              <a:ln w="0">
                <a:noFill/>
                <a:prstDash val="solid"/>
                <a:round/>
                <a:headEnd/>
                <a:tailEnd/>
              </a:ln>
            </p:spPr>
            <p:txBody>
              <a:bodyPr vert="horz" wrap="square" lIns="68580" tIns="34290" rIns="68580" bIns="34290" numCol="1" anchor="ctr" anchorCtr="0" compatLnSpc="1">
                <a:prstTxWarp prst="textNoShape">
                  <a:avLst/>
                </a:prstTxWarp>
              </a:bodyPr>
              <a:lstStyle/>
              <a:p>
                <a:pPr defTabSz="685800">
                  <a:defRPr/>
                </a:pPr>
                <a:endParaRPr lang="en-IN" sz="1400">
                  <a:latin typeface="Arial" panose="020B0604020202020204" pitchFamily="34" charset="0"/>
                  <a:cs typeface="Arial" panose="020B0604020202020204" pitchFamily="34" charset="0"/>
                </a:endParaRPr>
              </a:p>
            </p:txBody>
          </p:sp>
          <p:sp>
            <p:nvSpPr>
              <p:cNvPr id="88" name="Freeform 21"/>
              <p:cNvSpPr>
                <a:spLocks/>
              </p:cNvSpPr>
              <p:nvPr/>
            </p:nvSpPr>
            <p:spPr bwMode="auto">
              <a:xfrm>
                <a:off x="7587642" y="2671850"/>
                <a:ext cx="130192" cy="126928"/>
              </a:xfrm>
              <a:custGeom>
                <a:avLst/>
                <a:gdLst>
                  <a:gd name="T0" fmla="*/ 537 w 1075"/>
                  <a:gd name="T1" fmla="*/ 0 h 1051"/>
                  <a:gd name="T2" fmla="*/ 703 w 1075"/>
                  <a:gd name="T3" fmla="*/ 345 h 1051"/>
                  <a:gd name="T4" fmla="*/ 1075 w 1075"/>
                  <a:gd name="T5" fmla="*/ 401 h 1051"/>
                  <a:gd name="T6" fmla="*/ 806 w 1075"/>
                  <a:gd name="T7" fmla="*/ 671 h 1051"/>
                  <a:gd name="T8" fmla="*/ 869 w 1075"/>
                  <a:gd name="T9" fmla="*/ 1051 h 1051"/>
                  <a:gd name="T10" fmla="*/ 537 w 1075"/>
                  <a:gd name="T11" fmla="*/ 872 h 1051"/>
                  <a:gd name="T12" fmla="*/ 205 w 1075"/>
                  <a:gd name="T13" fmla="*/ 1051 h 1051"/>
                  <a:gd name="T14" fmla="*/ 268 w 1075"/>
                  <a:gd name="T15" fmla="*/ 671 h 1051"/>
                  <a:gd name="T16" fmla="*/ 0 w 1075"/>
                  <a:gd name="T17" fmla="*/ 401 h 1051"/>
                  <a:gd name="T18" fmla="*/ 371 w 1075"/>
                  <a:gd name="T19" fmla="*/ 345 h 1051"/>
                  <a:gd name="T20" fmla="*/ 537 w 1075"/>
                  <a:gd name="T21" fmla="*/ 0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75" h="1051">
                    <a:moveTo>
                      <a:pt x="537" y="0"/>
                    </a:moveTo>
                    <a:lnTo>
                      <a:pt x="703" y="345"/>
                    </a:lnTo>
                    <a:lnTo>
                      <a:pt x="1075" y="401"/>
                    </a:lnTo>
                    <a:lnTo>
                      <a:pt x="806" y="671"/>
                    </a:lnTo>
                    <a:lnTo>
                      <a:pt x="869" y="1051"/>
                    </a:lnTo>
                    <a:lnTo>
                      <a:pt x="537" y="872"/>
                    </a:lnTo>
                    <a:lnTo>
                      <a:pt x="205" y="1051"/>
                    </a:lnTo>
                    <a:lnTo>
                      <a:pt x="268" y="671"/>
                    </a:lnTo>
                    <a:lnTo>
                      <a:pt x="0" y="401"/>
                    </a:lnTo>
                    <a:lnTo>
                      <a:pt x="371" y="345"/>
                    </a:lnTo>
                    <a:lnTo>
                      <a:pt x="537" y="0"/>
                    </a:lnTo>
                    <a:close/>
                  </a:path>
                </a:pathLst>
              </a:custGeom>
              <a:grpFill/>
              <a:ln w="0">
                <a:noFill/>
                <a:prstDash val="solid"/>
                <a:round/>
                <a:headEnd/>
                <a:tailEnd/>
              </a:ln>
            </p:spPr>
            <p:txBody>
              <a:bodyPr vert="horz" wrap="square" lIns="68580" tIns="34290" rIns="68580" bIns="34290" numCol="1" anchor="ctr" anchorCtr="0" compatLnSpc="1">
                <a:prstTxWarp prst="textNoShape">
                  <a:avLst/>
                </a:prstTxWarp>
              </a:bodyPr>
              <a:lstStyle/>
              <a:p>
                <a:pPr defTabSz="685800">
                  <a:defRPr/>
                </a:pPr>
                <a:endParaRPr lang="en-IN" sz="1400">
                  <a:latin typeface="Arial" panose="020B0604020202020204" pitchFamily="34" charset="0"/>
                  <a:cs typeface="Arial" panose="020B0604020202020204" pitchFamily="34" charset="0"/>
                </a:endParaRPr>
              </a:p>
            </p:txBody>
          </p:sp>
        </p:grpSp>
        <p:sp>
          <p:nvSpPr>
            <p:cNvPr id="83" name="TextBox 82"/>
            <p:cNvSpPr txBox="1"/>
            <p:nvPr/>
          </p:nvSpPr>
          <p:spPr>
            <a:xfrm>
              <a:off x="6394387" y="2477023"/>
              <a:ext cx="2323072" cy="246221"/>
            </a:xfrm>
            <a:prstGeom prst="rect">
              <a:avLst/>
            </a:prstGeom>
            <a:noFill/>
          </p:spPr>
          <p:txBody>
            <a:bodyPr wrap="none" rtlCol="0" anchor="ctr">
              <a:spAutoFit/>
            </a:bodyPr>
            <a:lstStyle/>
            <a:p>
              <a:pPr defTabSz="685800">
                <a:defRPr/>
              </a:pPr>
              <a:r>
                <a:rPr lang="en-IN" sz="1000" b="1" dirty="0">
                  <a:latin typeface="Arial" panose="020B0604020202020204" pitchFamily="34" charset="0"/>
                  <a:cs typeface="Arial" panose="020B0604020202020204" pitchFamily="34" charset="0"/>
                </a:rPr>
                <a:t>Identification of Malicious artefacts</a:t>
              </a:r>
            </a:p>
          </p:txBody>
        </p:sp>
        <p:sp>
          <p:nvSpPr>
            <p:cNvPr id="24" name="Freeform 6"/>
            <p:cNvSpPr>
              <a:spLocks noEditPoints="1"/>
            </p:cNvSpPr>
            <p:nvPr/>
          </p:nvSpPr>
          <p:spPr bwMode="auto">
            <a:xfrm flipH="1">
              <a:off x="670317" y="2357327"/>
              <a:ext cx="161268" cy="374314"/>
            </a:xfrm>
            <a:custGeom>
              <a:avLst/>
              <a:gdLst>
                <a:gd name="T0" fmla="*/ 1299 w 1418"/>
                <a:gd name="T1" fmla="*/ 2411 h 3261"/>
                <a:gd name="T2" fmla="*/ 999 w 1418"/>
                <a:gd name="T3" fmla="*/ 3245 h 3261"/>
                <a:gd name="T4" fmla="*/ 1119 w 1418"/>
                <a:gd name="T5" fmla="*/ 2270 h 3261"/>
                <a:gd name="T6" fmla="*/ 496 w 1418"/>
                <a:gd name="T7" fmla="*/ 901 h 3261"/>
                <a:gd name="T8" fmla="*/ 662 w 1418"/>
                <a:gd name="T9" fmla="*/ 1457 h 3261"/>
                <a:gd name="T10" fmla="*/ 921 w 1418"/>
                <a:gd name="T11" fmla="*/ 831 h 3261"/>
                <a:gd name="T12" fmla="*/ 999 w 1418"/>
                <a:gd name="T13" fmla="*/ 854 h 3261"/>
                <a:gd name="T14" fmla="*/ 1050 w 1418"/>
                <a:gd name="T15" fmla="*/ 918 h 3261"/>
                <a:gd name="T16" fmla="*/ 1062 w 1418"/>
                <a:gd name="T17" fmla="*/ 1924 h 3261"/>
                <a:gd name="T18" fmla="*/ 1037 w 1418"/>
                <a:gd name="T19" fmla="*/ 2003 h 3261"/>
                <a:gd name="T20" fmla="*/ 976 w 1418"/>
                <a:gd name="T21" fmla="*/ 2054 h 3261"/>
                <a:gd name="T22" fmla="*/ 897 w 1418"/>
                <a:gd name="T23" fmla="*/ 2063 h 3261"/>
                <a:gd name="T24" fmla="*/ 871 w 1418"/>
                <a:gd name="T25" fmla="*/ 3106 h 3261"/>
                <a:gd name="T26" fmla="*/ 830 w 1418"/>
                <a:gd name="T27" fmla="*/ 3194 h 3261"/>
                <a:gd name="T28" fmla="*/ 753 w 1418"/>
                <a:gd name="T29" fmla="*/ 3248 h 3261"/>
                <a:gd name="T30" fmla="*/ 655 w 1418"/>
                <a:gd name="T31" fmla="*/ 3258 h 3261"/>
                <a:gd name="T32" fmla="*/ 572 w 1418"/>
                <a:gd name="T33" fmla="*/ 3220 h 3261"/>
                <a:gd name="T34" fmla="*/ 512 w 1418"/>
                <a:gd name="T35" fmla="*/ 3200 h 3261"/>
                <a:gd name="T36" fmla="*/ 436 w 1418"/>
                <a:gd name="T37" fmla="*/ 3249 h 3261"/>
                <a:gd name="T38" fmla="*/ 341 w 1418"/>
                <a:gd name="T39" fmla="*/ 3258 h 3261"/>
                <a:gd name="T40" fmla="*/ 254 w 1418"/>
                <a:gd name="T41" fmla="*/ 3216 h 3261"/>
                <a:gd name="T42" fmla="*/ 199 w 1418"/>
                <a:gd name="T43" fmla="*/ 3138 h 3261"/>
                <a:gd name="T44" fmla="*/ 187 w 1418"/>
                <a:gd name="T45" fmla="*/ 2024 h 3261"/>
                <a:gd name="T46" fmla="*/ 112 w 1418"/>
                <a:gd name="T47" fmla="*/ 2031 h 3261"/>
                <a:gd name="T48" fmla="*/ 41 w 1418"/>
                <a:gd name="T49" fmla="*/ 1992 h 3261"/>
                <a:gd name="T50" fmla="*/ 3 w 1418"/>
                <a:gd name="T51" fmla="*/ 1921 h 3261"/>
                <a:gd name="T52" fmla="*/ 3 w 1418"/>
                <a:gd name="T53" fmla="*/ 943 h 3261"/>
                <a:gd name="T54" fmla="*/ 41 w 1418"/>
                <a:gd name="T55" fmla="*/ 872 h 3261"/>
                <a:gd name="T56" fmla="*/ 112 w 1418"/>
                <a:gd name="T57" fmla="*/ 834 h 3261"/>
                <a:gd name="T58" fmla="*/ 568 w 1418"/>
                <a:gd name="T59" fmla="*/ 1 h 3261"/>
                <a:gd name="T60" fmla="*/ 671 w 1418"/>
                <a:gd name="T61" fmla="*/ 26 h 3261"/>
                <a:gd name="T62" fmla="*/ 757 w 1418"/>
                <a:gd name="T63" fmla="*/ 78 h 3261"/>
                <a:gd name="T64" fmla="*/ 817 w 1418"/>
                <a:gd name="T65" fmla="*/ 159 h 3261"/>
                <a:gd name="T66" fmla="*/ 848 w 1418"/>
                <a:gd name="T67" fmla="*/ 268 h 3261"/>
                <a:gd name="T68" fmla="*/ 842 w 1418"/>
                <a:gd name="T69" fmla="*/ 397 h 3261"/>
                <a:gd name="T70" fmla="*/ 800 w 1418"/>
                <a:gd name="T71" fmla="*/ 523 h 3261"/>
                <a:gd name="T72" fmla="*/ 730 w 1418"/>
                <a:gd name="T73" fmla="*/ 631 h 3261"/>
                <a:gd name="T74" fmla="*/ 639 w 1418"/>
                <a:gd name="T75" fmla="*/ 706 h 3261"/>
                <a:gd name="T76" fmla="*/ 531 w 1418"/>
                <a:gd name="T77" fmla="*/ 734 h 3261"/>
                <a:gd name="T78" fmla="*/ 423 w 1418"/>
                <a:gd name="T79" fmla="*/ 706 h 3261"/>
                <a:gd name="T80" fmla="*/ 331 w 1418"/>
                <a:gd name="T81" fmla="*/ 631 h 3261"/>
                <a:gd name="T82" fmla="*/ 261 w 1418"/>
                <a:gd name="T83" fmla="*/ 523 h 3261"/>
                <a:gd name="T84" fmla="*/ 220 w 1418"/>
                <a:gd name="T85" fmla="*/ 397 h 3261"/>
                <a:gd name="T86" fmla="*/ 213 w 1418"/>
                <a:gd name="T87" fmla="*/ 268 h 3261"/>
                <a:gd name="T88" fmla="*/ 243 w 1418"/>
                <a:gd name="T89" fmla="*/ 159 h 3261"/>
                <a:gd name="T90" fmla="*/ 305 w 1418"/>
                <a:gd name="T91" fmla="*/ 78 h 3261"/>
                <a:gd name="T92" fmla="*/ 390 w 1418"/>
                <a:gd name="T93" fmla="*/ 26 h 3261"/>
                <a:gd name="T94" fmla="*/ 493 w 1418"/>
                <a:gd name="T95" fmla="*/ 1 h 3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418" h="3261">
                  <a:moveTo>
                    <a:pt x="1119" y="2270"/>
                  </a:moveTo>
                  <a:lnTo>
                    <a:pt x="1299" y="2270"/>
                  </a:lnTo>
                  <a:lnTo>
                    <a:pt x="1299" y="2411"/>
                  </a:lnTo>
                  <a:lnTo>
                    <a:pt x="1418" y="2411"/>
                  </a:lnTo>
                  <a:lnTo>
                    <a:pt x="1418" y="3245"/>
                  </a:lnTo>
                  <a:lnTo>
                    <a:pt x="999" y="3245"/>
                  </a:lnTo>
                  <a:lnTo>
                    <a:pt x="999" y="2411"/>
                  </a:lnTo>
                  <a:lnTo>
                    <a:pt x="1119" y="2411"/>
                  </a:lnTo>
                  <a:lnTo>
                    <a:pt x="1119" y="2270"/>
                  </a:lnTo>
                  <a:close/>
                  <a:moveTo>
                    <a:pt x="141" y="831"/>
                  </a:moveTo>
                  <a:lnTo>
                    <a:pt x="443" y="831"/>
                  </a:lnTo>
                  <a:lnTo>
                    <a:pt x="496" y="901"/>
                  </a:lnTo>
                  <a:lnTo>
                    <a:pt x="399" y="1457"/>
                  </a:lnTo>
                  <a:lnTo>
                    <a:pt x="531" y="1582"/>
                  </a:lnTo>
                  <a:lnTo>
                    <a:pt x="662" y="1457"/>
                  </a:lnTo>
                  <a:lnTo>
                    <a:pt x="565" y="901"/>
                  </a:lnTo>
                  <a:lnTo>
                    <a:pt x="618" y="831"/>
                  </a:lnTo>
                  <a:lnTo>
                    <a:pt x="921" y="831"/>
                  </a:lnTo>
                  <a:lnTo>
                    <a:pt x="949" y="834"/>
                  </a:lnTo>
                  <a:lnTo>
                    <a:pt x="975" y="841"/>
                  </a:lnTo>
                  <a:lnTo>
                    <a:pt x="999" y="854"/>
                  </a:lnTo>
                  <a:lnTo>
                    <a:pt x="1021" y="872"/>
                  </a:lnTo>
                  <a:lnTo>
                    <a:pt x="1038" y="894"/>
                  </a:lnTo>
                  <a:lnTo>
                    <a:pt x="1050" y="918"/>
                  </a:lnTo>
                  <a:lnTo>
                    <a:pt x="1059" y="944"/>
                  </a:lnTo>
                  <a:lnTo>
                    <a:pt x="1062" y="972"/>
                  </a:lnTo>
                  <a:lnTo>
                    <a:pt x="1062" y="1924"/>
                  </a:lnTo>
                  <a:lnTo>
                    <a:pt x="1059" y="1952"/>
                  </a:lnTo>
                  <a:lnTo>
                    <a:pt x="1050" y="1979"/>
                  </a:lnTo>
                  <a:lnTo>
                    <a:pt x="1037" y="2003"/>
                  </a:lnTo>
                  <a:lnTo>
                    <a:pt x="1021" y="2023"/>
                  </a:lnTo>
                  <a:lnTo>
                    <a:pt x="999" y="2041"/>
                  </a:lnTo>
                  <a:lnTo>
                    <a:pt x="976" y="2054"/>
                  </a:lnTo>
                  <a:lnTo>
                    <a:pt x="949" y="2062"/>
                  </a:lnTo>
                  <a:lnTo>
                    <a:pt x="921" y="2065"/>
                  </a:lnTo>
                  <a:lnTo>
                    <a:pt x="897" y="2063"/>
                  </a:lnTo>
                  <a:lnTo>
                    <a:pt x="874" y="2057"/>
                  </a:lnTo>
                  <a:lnTo>
                    <a:pt x="874" y="3071"/>
                  </a:lnTo>
                  <a:lnTo>
                    <a:pt x="871" y="3106"/>
                  </a:lnTo>
                  <a:lnTo>
                    <a:pt x="863" y="3138"/>
                  </a:lnTo>
                  <a:lnTo>
                    <a:pt x="848" y="3167"/>
                  </a:lnTo>
                  <a:lnTo>
                    <a:pt x="830" y="3194"/>
                  </a:lnTo>
                  <a:lnTo>
                    <a:pt x="807" y="3216"/>
                  </a:lnTo>
                  <a:lnTo>
                    <a:pt x="781" y="3235"/>
                  </a:lnTo>
                  <a:lnTo>
                    <a:pt x="753" y="3248"/>
                  </a:lnTo>
                  <a:lnTo>
                    <a:pt x="721" y="3258"/>
                  </a:lnTo>
                  <a:lnTo>
                    <a:pt x="687" y="3261"/>
                  </a:lnTo>
                  <a:lnTo>
                    <a:pt x="655" y="3258"/>
                  </a:lnTo>
                  <a:lnTo>
                    <a:pt x="625" y="3249"/>
                  </a:lnTo>
                  <a:lnTo>
                    <a:pt x="597" y="3237"/>
                  </a:lnTo>
                  <a:lnTo>
                    <a:pt x="572" y="3220"/>
                  </a:lnTo>
                  <a:lnTo>
                    <a:pt x="549" y="3200"/>
                  </a:lnTo>
                  <a:lnTo>
                    <a:pt x="531" y="3176"/>
                  </a:lnTo>
                  <a:lnTo>
                    <a:pt x="512" y="3200"/>
                  </a:lnTo>
                  <a:lnTo>
                    <a:pt x="490" y="3220"/>
                  </a:lnTo>
                  <a:lnTo>
                    <a:pt x="464" y="3237"/>
                  </a:lnTo>
                  <a:lnTo>
                    <a:pt x="436" y="3249"/>
                  </a:lnTo>
                  <a:lnTo>
                    <a:pt x="407" y="3258"/>
                  </a:lnTo>
                  <a:lnTo>
                    <a:pt x="375" y="3261"/>
                  </a:lnTo>
                  <a:lnTo>
                    <a:pt x="341" y="3258"/>
                  </a:lnTo>
                  <a:lnTo>
                    <a:pt x="309" y="3248"/>
                  </a:lnTo>
                  <a:lnTo>
                    <a:pt x="280" y="3235"/>
                  </a:lnTo>
                  <a:lnTo>
                    <a:pt x="254" y="3216"/>
                  </a:lnTo>
                  <a:lnTo>
                    <a:pt x="231" y="3194"/>
                  </a:lnTo>
                  <a:lnTo>
                    <a:pt x="213" y="3167"/>
                  </a:lnTo>
                  <a:lnTo>
                    <a:pt x="199" y="3138"/>
                  </a:lnTo>
                  <a:lnTo>
                    <a:pt x="190" y="3106"/>
                  </a:lnTo>
                  <a:lnTo>
                    <a:pt x="187" y="3071"/>
                  </a:lnTo>
                  <a:lnTo>
                    <a:pt x="187" y="2024"/>
                  </a:lnTo>
                  <a:lnTo>
                    <a:pt x="164" y="2032"/>
                  </a:lnTo>
                  <a:lnTo>
                    <a:pt x="141" y="2034"/>
                  </a:lnTo>
                  <a:lnTo>
                    <a:pt x="112" y="2031"/>
                  </a:lnTo>
                  <a:lnTo>
                    <a:pt x="85" y="2022"/>
                  </a:lnTo>
                  <a:lnTo>
                    <a:pt x="62" y="2010"/>
                  </a:lnTo>
                  <a:lnTo>
                    <a:pt x="41" y="1992"/>
                  </a:lnTo>
                  <a:lnTo>
                    <a:pt x="24" y="1972"/>
                  </a:lnTo>
                  <a:lnTo>
                    <a:pt x="11" y="1947"/>
                  </a:lnTo>
                  <a:lnTo>
                    <a:pt x="3" y="1921"/>
                  </a:lnTo>
                  <a:lnTo>
                    <a:pt x="0" y="1892"/>
                  </a:lnTo>
                  <a:lnTo>
                    <a:pt x="0" y="972"/>
                  </a:lnTo>
                  <a:lnTo>
                    <a:pt x="3" y="943"/>
                  </a:lnTo>
                  <a:lnTo>
                    <a:pt x="11" y="916"/>
                  </a:lnTo>
                  <a:lnTo>
                    <a:pt x="24" y="893"/>
                  </a:lnTo>
                  <a:lnTo>
                    <a:pt x="41" y="872"/>
                  </a:lnTo>
                  <a:lnTo>
                    <a:pt x="62" y="854"/>
                  </a:lnTo>
                  <a:lnTo>
                    <a:pt x="86" y="842"/>
                  </a:lnTo>
                  <a:lnTo>
                    <a:pt x="112" y="834"/>
                  </a:lnTo>
                  <a:lnTo>
                    <a:pt x="141" y="831"/>
                  </a:lnTo>
                  <a:close/>
                  <a:moveTo>
                    <a:pt x="531" y="0"/>
                  </a:moveTo>
                  <a:lnTo>
                    <a:pt x="568" y="1"/>
                  </a:lnTo>
                  <a:lnTo>
                    <a:pt x="604" y="6"/>
                  </a:lnTo>
                  <a:lnTo>
                    <a:pt x="639" y="14"/>
                  </a:lnTo>
                  <a:lnTo>
                    <a:pt x="671" y="26"/>
                  </a:lnTo>
                  <a:lnTo>
                    <a:pt x="701" y="40"/>
                  </a:lnTo>
                  <a:lnTo>
                    <a:pt x="730" y="58"/>
                  </a:lnTo>
                  <a:lnTo>
                    <a:pt x="757" y="78"/>
                  </a:lnTo>
                  <a:lnTo>
                    <a:pt x="779" y="102"/>
                  </a:lnTo>
                  <a:lnTo>
                    <a:pt x="800" y="129"/>
                  </a:lnTo>
                  <a:lnTo>
                    <a:pt x="817" y="159"/>
                  </a:lnTo>
                  <a:lnTo>
                    <a:pt x="832" y="192"/>
                  </a:lnTo>
                  <a:lnTo>
                    <a:pt x="842" y="229"/>
                  </a:lnTo>
                  <a:lnTo>
                    <a:pt x="848" y="268"/>
                  </a:lnTo>
                  <a:lnTo>
                    <a:pt x="850" y="310"/>
                  </a:lnTo>
                  <a:lnTo>
                    <a:pt x="848" y="354"/>
                  </a:lnTo>
                  <a:lnTo>
                    <a:pt x="842" y="397"/>
                  </a:lnTo>
                  <a:lnTo>
                    <a:pt x="832" y="441"/>
                  </a:lnTo>
                  <a:lnTo>
                    <a:pt x="817" y="483"/>
                  </a:lnTo>
                  <a:lnTo>
                    <a:pt x="800" y="523"/>
                  </a:lnTo>
                  <a:lnTo>
                    <a:pt x="779" y="563"/>
                  </a:lnTo>
                  <a:lnTo>
                    <a:pt x="757" y="598"/>
                  </a:lnTo>
                  <a:lnTo>
                    <a:pt x="730" y="631"/>
                  </a:lnTo>
                  <a:lnTo>
                    <a:pt x="701" y="660"/>
                  </a:lnTo>
                  <a:lnTo>
                    <a:pt x="671" y="686"/>
                  </a:lnTo>
                  <a:lnTo>
                    <a:pt x="639" y="706"/>
                  </a:lnTo>
                  <a:lnTo>
                    <a:pt x="604" y="721"/>
                  </a:lnTo>
                  <a:lnTo>
                    <a:pt x="568" y="731"/>
                  </a:lnTo>
                  <a:lnTo>
                    <a:pt x="531" y="734"/>
                  </a:lnTo>
                  <a:lnTo>
                    <a:pt x="493" y="731"/>
                  </a:lnTo>
                  <a:lnTo>
                    <a:pt x="457" y="721"/>
                  </a:lnTo>
                  <a:lnTo>
                    <a:pt x="423" y="706"/>
                  </a:lnTo>
                  <a:lnTo>
                    <a:pt x="390" y="686"/>
                  </a:lnTo>
                  <a:lnTo>
                    <a:pt x="359" y="660"/>
                  </a:lnTo>
                  <a:lnTo>
                    <a:pt x="331" y="631"/>
                  </a:lnTo>
                  <a:lnTo>
                    <a:pt x="305" y="598"/>
                  </a:lnTo>
                  <a:lnTo>
                    <a:pt x="281" y="563"/>
                  </a:lnTo>
                  <a:lnTo>
                    <a:pt x="261" y="523"/>
                  </a:lnTo>
                  <a:lnTo>
                    <a:pt x="243" y="483"/>
                  </a:lnTo>
                  <a:lnTo>
                    <a:pt x="230" y="441"/>
                  </a:lnTo>
                  <a:lnTo>
                    <a:pt x="220" y="397"/>
                  </a:lnTo>
                  <a:lnTo>
                    <a:pt x="213" y="354"/>
                  </a:lnTo>
                  <a:lnTo>
                    <a:pt x="211" y="310"/>
                  </a:lnTo>
                  <a:lnTo>
                    <a:pt x="213" y="268"/>
                  </a:lnTo>
                  <a:lnTo>
                    <a:pt x="220" y="229"/>
                  </a:lnTo>
                  <a:lnTo>
                    <a:pt x="230" y="192"/>
                  </a:lnTo>
                  <a:lnTo>
                    <a:pt x="243" y="159"/>
                  </a:lnTo>
                  <a:lnTo>
                    <a:pt x="261" y="129"/>
                  </a:lnTo>
                  <a:lnTo>
                    <a:pt x="281" y="102"/>
                  </a:lnTo>
                  <a:lnTo>
                    <a:pt x="305" y="78"/>
                  </a:lnTo>
                  <a:lnTo>
                    <a:pt x="331" y="58"/>
                  </a:lnTo>
                  <a:lnTo>
                    <a:pt x="359" y="40"/>
                  </a:lnTo>
                  <a:lnTo>
                    <a:pt x="390" y="26"/>
                  </a:lnTo>
                  <a:lnTo>
                    <a:pt x="423" y="14"/>
                  </a:lnTo>
                  <a:lnTo>
                    <a:pt x="457" y="6"/>
                  </a:lnTo>
                  <a:lnTo>
                    <a:pt x="493" y="1"/>
                  </a:lnTo>
                  <a:lnTo>
                    <a:pt x="531" y="0"/>
                  </a:lnTo>
                  <a:close/>
                </a:path>
              </a:pathLst>
            </a:custGeom>
            <a:solidFill>
              <a:srgbClr val="AC4A5A"/>
            </a:solidFill>
            <a:ln w="0">
              <a:noFill/>
              <a:prstDash val="solid"/>
              <a:round/>
              <a:headEnd/>
              <a:tailEnd/>
            </a:ln>
          </p:spPr>
          <p:txBody>
            <a:bodyPr vert="horz" wrap="square" lIns="68580" tIns="34290" rIns="68580" bIns="34290" numCol="1" anchor="ctr" anchorCtr="0" compatLnSpc="1">
              <a:prstTxWarp prst="textNoShape">
                <a:avLst/>
              </a:prstTxWarp>
            </a:bodyPr>
            <a:lstStyle/>
            <a:p>
              <a:pPr defTabSz="685800">
                <a:defRPr/>
              </a:pPr>
              <a:endParaRPr lang="en-IN" sz="2400">
                <a:latin typeface="Arial" panose="020B0604020202020204" pitchFamily="34" charset="0"/>
                <a:cs typeface="Arial" panose="020B0604020202020204" pitchFamily="34" charset="0"/>
              </a:endParaRPr>
            </a:p>
          </p:txBody>
        </p:sp>
        <p:sp>
          <p:nvSpPr>
            <p:cNvPr id="81" name="TextBox 80"/>
            <p:cNvSpPr txBox="1"/>
            <p:nvPr/>
          </p:nvSpPr>
          <p:spPr>
            <a:xfrm flipH="1">
              <a:off x="718317" y="2430332"/>
              <a:ext cx="2016532" cy="253916"/>
            </a:xfrm>
            <a:prstGeom prst="rect">
              <a:avLst/>
            </a:prstGeom>
            <a:noFill/>
          </p:spPr>
          <p:txBody>
            <a:bodyPr wrap="square" rtlCol="0" anchor="ctr">
              <a:spAutoFit/>
            </a:bodyPr>
            <a:lstStyle/>
            <a:p>
              <a:pPr algn="r" defTabSz="685800">
                <a:defRPr/>
              </a:pPr>
              <a:r>
                <a:rPr lang="en-IN" sz="1000" b="1" dirty="0">
                  <a:latin typeface="Arial" panose="020B0604020202020204" pitchFamily="34" charset="0"/>
                  <a:cs typeface="Arial" panose="020B0604020202020204" pitchFamily="34" charset="0"/>
                </a:rPr>
                <a:t>Network Behaviour Analysis</a:t>
              </a:r>
            </a:p>
          </p:txBody>
        </p:sp>
        <p:sp>
          <p:nvSpPr>
            <p:cNvPr id="26" name="Freeform 40"/>
            <p:cNvSpPr>
              <a:spLocks/>
            </p:cNvSpPr>
            <p:nvPr/>
          </p:nvSpPr>
          <p:spPr bwMode="auto">
            <a:xfrm rot="900000" flipH="1">
              <a:off x="5366756" y="5197061"/>
              <a:ext cx="282590" cy="282979"/>
            </a:xfrm>
            <a:custGeom>
              <a:avLst/>
              <a:gdLst>
                <a:gd name="T0" fmla="*/ 5098 w 5820"/>
                <a:gd name="T1" fmla="*/ 3 h 5828"/>
                <a:gd name="T2" fmla="*/ 5123 w 5820"/>
                <a:gd name="T3" fmla="*/ 28 h 5828"/>
                <a:gd name="T4" fmla="*/ 5171 w 5820"/>
                <a:gd name="T5" fmla="*/ 74 h 5828"/>
                <a:gd name="T6" fmla="*/ 5234 w 5820"/>
                <a:gd name="T7" fmla="*/ 140 h 5828"/>
                <a:gd name="T8" fmla="*/ 5311 w 5820"/>
                <a:gd name="T9" fmla="*/ 223 h 5828"/>
                <a:gd name="T10" fmla="*/ 5395 w 5820"/>
                <a:gd name="T11" fmla="*/ 320 h 5828"/>
                <a:gd name="T12" fmla="*/ 5482 w 5820"/>
                <a:gd name="T13" fmla="*/ 428 h 5828"/>
                <a:gd name="T14" fmla="*/ 5569 w 5820"/>
                <a:gd name="T15" fmla="*/ 547 h 5828"/>
                <a:gd name="T16" fmla="*/ 5648 w 5820"/>
                <a:gd name="T17" fmla="*/ 671 h 5828"/>
                <a:gd name="T18" fmla="*/ 5719 w 5820"/>
                <a:gd name="T19" fmla="*/ 799 h 5828"/>
                <a:gd name="T20" fmla="*/ 5772 w 5820"/>
                <a:gd name="T21" fmla="*/ 928 h 5828"/>
                <a:gd name="T22" fmla="*/ 5808 w 5820"/>
                <a:gd name="T23" fmla="*/ 1055 h 5828"/>
                <a:gd name="T24" fmla="*/ 5820 w 5820"/>
                <a:gd name="T25" fmla="*/ 1204 h 5828"/>
                <a:gd name="T26" fmla="*/ 5806 w 5820"/>
                <a:gd name="T27" fmla="*/ 1390 h 5828"/>
                <a:gd name="T28" fmla="*/ 5760 w 5820"/>
                <a:gd name="T29" fmla="*/ 1597 h 5828"/>
                <a:gd name="T30" fmla="*/ 5686 w 5820"/>
                <a:gd name="T31" fmla="*/ 1820 h 5828"/>
                <a:gd name="T32" fmla="*/ 5583 w 5820"/>
                <a:gd name="T33" fmla="*/ 2058 h 5828"/>
                <a:gd name="T34" fmla="*/ 5456 w 5820"/>
                <a:gd name="T35" fmla="*/ 2307 h 5828"/>
                <a:gd name="T36" fmla="*/ 5303 w 5820"/>
                <a:gd name="T37" fmla="*/ 2568 h 5828"/>
                <a:gd name="T38" fmla="*/ 5128 w 5820"/>
                <a:gd name="T39" fmla="*/ 2837 h 5828"/>
                <a:gd name="T40" fmla="*/ 4930 w 5820"/>
                <a:gd name="T41" fmla="*/ 3111 h 5828"/>
                <a:gd name="T42" fmla="*/ 4711 w 5820"/>
                <a:gd name="T43" fmla="*/ 3389 h 5828"/>
                <a:gd name="T44" fmla="*/ 4472 w 5820"/>
                <a:gd name="T45" fmla="*/ 3667 h 5828"/>
                <a:gd name="T46" fmla="*/ 4214 w 5820"/>
                <a:gd name="T47" fmla="*/ 3946 h 5828"/>
                <a:gd name="T48" fmla="*/ 3941 w 5820"/>
                <a:gd name="T49" fmla="*/ 4220 h 5828"/>
                <a:gd name="T50" fmla="*/ 3664 w 5820"/>
                <a:gd name="T51" fmla="*/ 4477 h 5828"/>
                <a:gd name="T52" fmla="*/ 3384 w 5820"/>
                <a:gd name="T53" fmla="*/ 4716 h 5828"/>
                <a:gd name="T54" fmla="*/ 3106 w 5820"/>
                <a:gd name="T55" fmla="*/ 4935 h 5828"/>
                <a:gd name="T56" fmla="*/ 2832 w 5820"/>
                <a:gd name="T57" fmla="*/ 5134 h 5828"/>
                <a:gd name="T58" fmla="*/ 2565 w 5820"/>
                <a:gd name="T59" fmla="*/ 5311 h 5828"/>
                <a:gd name="T60" fmla="*/ 2305 w 5820"/>
                <a:gd name="T61" fmla="*/ 5463 h 5828"/>
                <a:gd name="T62" fmla="*/ 2054 w 5820"/>
                <a:gd name="T63" fmla="*/ 5591 h 5828"/>
                <a:gd name="T64" fmla="*/ 1817 w 5820"/>
                <a:gd name="T65" fmla="*/ 5692 h 5828"/>
                <a:gd name="T66" fmla="*/ 1594 w 5820"/>
                <a:gd name="T67" fmla="*/ 5766 h 5828"/>
                <a:gd name="T68" fmla="*/ 1389 w 5820"/>
                <a:gd name="T69" fmla="*/ 5812 h 5828"/>
                <a:gd name="T70" fmla="*/ 1201 w 5820"/>
                <a:gd name="T71" fmla="*/ 5828 h 5828"/>
                <a:gd name="T72" fmla="*/ 1054 w 5820"/>
                <a:gd name="T73" fmla="*/ 5816 h 5828"/>
                <a:gd name="T74" fmla="*/ 927 w 5820"/>
                <a:gd name="T75" fmla="*/ 5780 h 5828"/>
                <a:gd name="T76" fmla="*/ 798 w 5820"/>
                <a:gd name="T77" fmla="*/ 5725 h 5828"/>
                <a:gd name="T78" fmla="*/ 670 w 5820"/>
                <a:gd name="T79" fmla="*/ 5656 h 5828"/>
                <a:gd name="T80" fmla="*/ 545 w 5820"/>
                <a:gd name="T81" fmla="*/ 5575 h 5828"/>
                <a:gd name="T82" fmla="*/ 428 w 5820"/>
                <a:gd name="T83" fmla="*/ 5490 h 5828"/>
                <a:gd name="T84" fmla="*/ 320 w 5820"/>
                <a:gd name="T85" fmla="*/ 5401 h 5828"/>
                <a:gd name="T86" fmla="*/ 223 w 5820"/>
                <a:gd name="T87" fmla="*/ 5318 h 5828"/>
                <a:gd name="T88" fmla="*/ 140 w 5820"/>
                <a:gd name="T89" fmla="*/ 5242 h 5828"/>
                <a:gd name="T90" fmla="*/ 74 w 5820"/>
                <a:gd name="T91" fmla="*/ 5178 h 5828"/>
                <a:gd name="T92" fmla="*/ 27 w 5820"/>
                <a:gd name="T93" fmla="*/ 5130 h 5828"/>
                <a:gd name="T94" fmla="*/ 2 w 5820"/>
                <a:gd name="T95" fmla="*/ 5104 h 5828"/>
                <a:gd name="T96" fmla="*/ 1417 w 5820"/>
                <a:gd name="T97" fmla="*/ 3682 h 5828"/>
                <a:gd name="T98" fmla="*/ 4242 w 5820"/>
                <a:gd name="T99" fmla="*/ 1985 h 5828"/>
                <a:gd name="T100" fmla="*/ 5095 w 5820"/>
                <a:gd name="T101" fmla="*/ 0 h 58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820" h="5828">
                  <a:moveTo>
                    <a:pt x="5095" y="0"/>
                  </a:moveTo>
                  <a:lnTo>
                    <a:pt x="5098" y="3"/>
                  </a:lnTo>
                  <a:lnTo>
                    <a:pt x="5107" y="12"/>
                  </a:lnTo>
                  <a:lnTo>
                    <a:pt x="5123" y="28"/>
                  </a:lnTo>
                  <a:lnTo>
                    <a:pt x="5144" y="48"/>
                  </a:lnTo>
                  <a:lnTo>
                    <a:pt x="5171" y="74"/>
                  </a:lnTo>
                  <a:lnTo>
                    <a:pt x="5201" y="104"/>
                  </a:lnTo>
                  <a:lnTo>
                    <a:pt x="5234" y="140"/>
                  </a:lnTo>
                  <a:lnTo>
                    <a:pt x="5272" y="181"/>
                  </a:lnTo>
                  <a:lnTo>
                    <a:pt x="5311" y="223"/>
                  </a:lnTo>
                  <a:lnTo>
                    <a:pt x="5353" y="271"/>
                  </a:lnTo>
                  <a:lnTo>
                    <a:pt x="5395" y="320"/>
                  </a:lnTo>
                  <a:lnTo>
                    <a:pt x="5438" y="374"/>
                  </a:lnTo>
                  <a:lnTo>
                    <a:pt x="5482" y="428"/>
                  </a:lnTo>
                  <a:lnTo>
                    <a:pt x="5526" y="487"/>
                  </a:lnTo>
                  <a:lnTo>
                    <a:pt x="5569" y="547"/>
                  </a:lnTo>
                  <a:lnTo>
                    <a:pt x="5609" y="609"/>
                  </a:lnTo>
                  <a:lnTo>
                    <a:pt x="5648" y="671"/>
                  </a:lnTo>
                  <a:lnTo>
                    <a:pt x="5686" y="735"/>
                  </a:lnTo>
                  <a:lnTo>
                    <a:pt x="5719" y="799"/>
                  </a:lnTo>
                  <a:lnTo>
                    <a:pt x="5747" y="864"/>
                  </a:lnTo>
                  <a:lnTo>
                    <a:pt x="5772" y="928"/>
                  </a:lnTo>
                  <a:lnTo>
                    <a:pt x="5793" y="992"/>
                  </a:lnTo>
                  <a:lnTo>
                    <a:pt x="5808" y="1055"/>
                  </a:lnTo>
                  <a:lnTo>
                    <a:pt x="5816" y="1117"/>
                  </a:lnTo>
                  <a:lnTo>
                    <a:pt x="5820" y="1204"/>
                  </a:lnTo>
                  <a:lnTo>
                    <a:pt x="5816" y="1294"/>
                  </a:lnTo>
                  <a:lnTo>
                    <a:pt x="5806" y="1390"/>
                  </a:lnTo>
                  <a:lnTo>
                    <a:pt x="5786" y="1491"/>
                  </a:lnTo>
                  <a:lnTo>
                    <a:pt x="5760" y="1597"/>
                  </a:lnTo>
                  <a:lnTo>
                    <a:pt x="5726" y="1707"/>
                  </a:lnTo>
                  <a:lnTo>
                    <a:pt x="5686" y="1820"/>
                  </a:lnTo>
                  <a:lnTo>
                    <a:pt x="5638" y="1937"/>
                  </a:lnTo>
                  <a:lnTo>
                    <a:pt x="5583" y="2058"/>
                  </a:lnTo>
                  <a:lnTo>
                    <a:pt x="5523" y="2182"/>
                  </a:lnTo>
                  <a:lnTo>
                    <a:pt x="5456" y="2307"/>
                  </a:lnTo>
                  <a:lnTo>
                    <a:pt x="5383" y="2437"/>
                  </a:lnTo>
                  <a:lnTo>
                    <a:pt x="5303" y="2568"/>
                  </a:lnTo>
                  <a:lnTo>
                    <a:pt x="5219" y="2702"/>
                  </a:lnTo>
                  <a:lnTo>
                    <a:pt x="5128" y="2837"/>
                  </a:lnTo>
                  <a:lnTo>
                    <a:pt x="5031" y="2973"/>
                  </a:lnTo>
                  <a:lnTo>
                    <a:pt x="4930" y="3111"/>
                  </a:lnTo>
                  <a:lnTo>
                    <a:pt x="4822" y="3250"/>
                  </a:lnTo>
                  <a:lnTo>
                    <a:pt x="4711" y="3389"/>
                  </a:lnTo>
                  <a:lnTo>
                    <a:pt x="4594" y="3528"/>
                  </a:lnTo>
                  <a:lnTo>
                    <a:pt x="4472" y="3667"/>
                  </a:lnTo>
                  <a:lnTo>
                    <a:pt x="4345" y="3807"/>
                  </a:lnTo>
                  <a:lnTo>
                    <a:pt x="4214" y="3946"/>
                  </a:lnTo>
                  <a:lnTo>
                    <a:pt x="4079" y="4084"/>
                  </a:lnTo>
                  <a:lnTo>
                    <a:pt x="3941" y="4220"/>
                  </a:lnTo>
                  <a:lnTo>
                    <a:pt x="3802" y="4351"/>
                  </a:lnTo>
                  <a:lnTo>
                    <a:pt x="3664" y="4477"/>
                  </a:lnTo>
                  <a:lnTo>
                    <a:pt x="3524" y="4599"/>
                  </a:lnTo>
                  <a:lnTo>
                    <a:pt x="3384" y="4716"/>
                  </a:lnTo>
                  <a:lnTo>
                    <a:pt x="3246" y="4829"/>
                  </a:lnTo>
                  <a:lnTo>
                    <a:pt x="3106" y="4935"/>
                  </a:lnTo>
                  <a:lnTo>
                    <a:pt x="2970" y="5038"/>
                  </a:lnTo>
                  <a:lnTo>
                    <a:pt x="2832" y="5134"/>
                  </a:lnTo>
                  <a:lnTo>
                    <a:pt x="2698" y="5226"/>
                  </a:lnTo>
                  <a:lnTo>
                    <a:pt x="2565" y="5311"/>
                  </a:lnTo>
                  <a:lnTo>
                    <a:pt x="2434" y="5391"/>
                  </a:lnTo>
                  <a:lnTo>
                    <a:pt x="2305" y="5463"/>
                  </a:lnTo>
                  <a:lnTo>
                    <a:pt x="2178" y="5530"/>
                  </a:lnTo>
                  <a:lnTo>
                    <a:pt x="2054" y="5591"/>
                  </a:lnTo>
                  <a:lnTo>
                    <a:pt x="1934" y="5646"/>
                  </a:lnTo>
                  <a:lnTo>
                    <a:pt x="1817" y="5692"/>
                  </a:lnTo>
                  <a:lnTo>
                    <a:pt x="1704" y="5732"/>
                  </a:lnTo>
                  <a:lnTo>
                    <a:pt x="1594" y="5766"/>
                  </a:lnTo>
                  <a:lnTo>
                    <a:pt x="1489" y="5793"/>
                  </a:lnTo>
                  <a:lnTo>
                    <a:pt x="1389" y="5812"/>
                  </a:lnTo>
                  <a:lnTo>
                    <a:pt x="1293" y="5824"/>
                  </a:lnTo>
                  <a:lnTo>
                    <a:pt x="1201" y="5828"/>
                  </a:lnTo>
                  <a:lnTo>
                    <a:pt x="1116" y="5824"/>
                  </a:lnTo>
                  <a:lnTo>
                    <a:pt x="1054" y="5816"/>
                  </a:lnTo>
                  <a:lnTo>
                    <a:pt x="991" y="5800"/>
                  </a:lnTo>
                  <a:lnTo>
                    <a:pt x="927" y="5780"/>
                  </a:lnTo>
                  <a:lnTo>
                    <a:pt x="862" y="5755"/>
                  </a:lnTo>
                  <a:lnTo>
                    <a:pt x="798" y="5725"/>
                  </a:lnTo>
                  <a:lnTo>
                    <a:pt x="732" y="5692"/>
                  </a:lnTo>
                  <a:lnTo>
                    <a:pt x="670" y="5656"/>
                  </a:lnTo>
                  <a:lnTo>
                    <a:pt x="607" y="5617"/>
                  </a:lnTo>
                  <a:lnTo>
                    <a:pt x="545" y="5575"/>
                  </a:lnTo>
                  <a:lnTo>
                    <a:pt x="486" y="5532"/>
                  </a:lnTo>
                  <a:lnTo>
                    <a:pt x="428" y="5490"/>
                  </a:lnTo>
                  <a:lnTo>
                    <a:pt x="373" y="5445"/>
                  </a:lnTo>
                  <a:lnTo>
                    <a:pt x="320" y="5401"/>
                  </a:lnTo>
                  <a:lnTo>
                    <a:pt x="269" y="5359"/>
                  </a:lnTo>
                  <a:lnTo>
                    <a:pt x="223" y="5318"/>
                  </a:lnTo>
                  <a:lnTo>
                    <a:pt x="179" y="5279"/>
                  </a:lnTo>
                  <a:lnTo>
                    <a:pt x="140" y="5242"/>
                  </a:lnTo>
                  <a:lnTo>
                    <a:pt x="104" y="5208"/>
                  </a:lnTo>
                  <a:lnTo>
                    <a:pt x="74" y="5178"/>
                  </a:lnTo>
                  <a:lnTo>
                    <a:pt x="48" y="5152"/>
                  </a:lnTo>
                  <a:lnTo>
                    <a:pt x="27" y="5130"/>
                  </a:lnTo>
                  <a:lnTo>
                    <a:pt x="12" y="5114"/>
                  </a:lnTo>
                  <a:lnTo>
                    <a:pt x="2" y="5104"/>
                  </a:lnTo>
                  <a:lnTo>
                    <a:pt x="0" y="5100"/>
                  </a:lnTo>
                  <a:lnTo>
                    <a:pt x="1417" y="3682"/>
                  </a:lnTo>
                  <a:lnTo>
                    <a:pt x="1981" y="4248"/>
                  </a:lnTo>
                  <a:lnTo>
                    <a:pt x="4242" y="1985"/>
                  </a:lnTo>
                  <a:lnTo>
                    <a:pt x="3678" y="1418"/>
                  </a:lnTo>
                  <a:lnTo>
                    <a:pt x="5095" y="0"/>
                  </a:lnTo>
                  <a:close/>
                </a:path>
              </a:pathLst>
            </a:custGeom>
            <a:solidFill>
              <a:srgbClr val="437D5A"/>
            </a:solidFill>
            <a:ln w="0">
              <a:noFill/>
              <a:prstDash val="solid"/>
              <a:round/>
              <a:headEnd/>
              <a:tailEnd/>
            </a:ln>
          </p:spPr>
          <p:txBody>
            <a:bodyPr vert="horz" wrap="square" lIns="68580" tIns="34290" rIns="68580" bIns="34290" numCol="1" anchor="ctr" anchorCtr="0" compatLnSpc="1">
              <a:prstTxWarp prst="textNoShape">
                <a:avLst/>
              </a:prstTxWarp>
            </a:bodyPr>
            <a:lstStyle/>
            <a:p>
              <a:pPr defTabSz="685800">
                <a:defRPr/>
              </a:pPr>
              <a:endParaRPr lang="en-IN" sz="1400">
                <a:latin typeface="Arial" panose="020B0604020202020204" pitchFamily="34" charset="0"/>
                <a:cs typeface="Arial" panose="020B0604020202020204" pitchFamily="34" charset="0"/>
              </a:endParaRPr>
            </a:p>
          </p:txBody>
        </p:sp>
        <p:sp>
          <p:nvSpPr>
            <p:cNvPr id="79" name="TextBox 78"/>
            <p:cNvSpPr txBox="1"/>
            <p:nvPr/>
          </p:nvSpPr>
          <p:spPr>
            <a:xfrm flipH="1">
              <a:off x="6739238" y="3928743"/>
              <a:ext cx="1819729" cy="246221"/>
            </a:xfrm>
            <a:prstGeom prst="rect">
              <a:avLst/>
            </a:prstGeom>
            <a:noFill/>
          </p:spPr>
          <p:txBody>
            <a:bodyPr wrap="none" rtlCol="0" anchor="ctr">
              <a:spAutoFit/>
            </a:bodyPr>
            <a:lstStyle/>
            <a:p>
              <a:pPr defTabSz="685800">
                <a:defRPr/>
              </a:pPr>
              <a:r>
                <a:rPr lang="en-IN" sz="1000" b="1" dirty="0">
                  <a:latin typeface="Arial" panose="020B0604020202020204" pitchFamily="34" charset="0"/>
                  <a:cs typeface="Arial" panose="020B0604020202020204" pitchFamily="34" charset="0"/>
                </a:rPr>
                <a:t>Identification of Anomalies</a:t>
              </a:r>
            </a:p>
          </p:txBody>
        </p:sp>
        <p:grpSp>
          <p:nvGrpSpPr>
            <p:cNvPr id="28" name="Group 27"/>
            <p:cNvGrpSpPr/>
            <p:nvPr/>
          </p:nvGrpSpPr>
          <p:grpSpPr>
            <a:xfrm>
              <a:off x="2270429" y="5195923"/>
              <a:ext cx="335211" cy="317773"/>
              <a:chOff x="3345445" y="6084123"/>
              <a:chExt cx="416571" cy="394901"/>
            </a:xfrm>
          </p:grpSpPr>
          <p:sp>
            <p:nvSpPr>
              <p:cNvPr id="77" name="Freeform 76"/>
              <p:cNvSpPr>
                <a:spLocks/>
              </p:cNvSpPr>
              <p:nvPr/>
            </p:nvSpPr>
            <p:spPr bwMode="auto">
              <a:xfrm flipH="1">
                <a:off x="3345445" y="6119197"/>
                <a:ext cx="239139" cy="359827"/>
              </a:xfrm>
              <a:custGeom>
                <a:avLst/>
                <a:gdLst>
                  <a:gd name="connsiteX0" fmla="*/ 167268 w 239139"/>
                  <a:gd name="connsiteY0" fmla="*/ 201933 h 359827"/>
                  <a:gd name="connsiteX1" fmla="*/ 169810 w 239139"/>
                  <a:gd name="connsiteY1" fmla="*/ 202238 h 359827"/>
                  <a:gd name="connsiteX2" fmla="*/ 172250 w 239139"/>
                  <a:gd name="connsiteY2" fmla="*/ 203255 h 359827"/>
                  <a:gd name="connsiteX3" fmla="*/ 174487 w 239139"/>
                  <a:gd name="connsiteY3" fmla="*/ 204780 h 359827"/>
                  <a:gd name="connsiteX4" fmla="*/ 176520 w 239139"/>
                  <a:gd name="connsiteY4" fmla="*/ 206915 h 359827"/>
                  <a:gd name="connsiteX5" fmla="*/ 178249 w 239139"/>
                  <a:gd name="connsiteY5" fmla="*/ 209457 h 359827"/>
                  <a:gd name="connsiteX6" fmla="*/ 179672 w 239139"/>
                  <a:gd name="connsiteY6" fmla="*/ 212508 h 359827"/>
                  <a:gd name="connsiteX7" fmla="*/ 180689 w 239139"/>
                  <a:gd name="connsiteY7" fmla="*/ 215965 h 359827"/>
                  <a:gd name="connsiteX8" fmla="*/ 181299 w 239139"/>
                  <a:gd name="connsiteY8" fmla="*/ 219625 h 359827"/>
                  <a:gd name="connsiteX9" fmla="*/ 181604 w 239139"/>
                  <a:gd name="connsiteY9" fmla="*/ 223387 h 359827"/>
                  <a:gd name="connsiteX10" fmla="*/ 181299 w 239139"/>
                  <a:gd name="connsiteY10" fmla="*/ 227352 h 359827"/>
                  <a:gd name="connsiteX11" fmla="*/ 180689 w 239139"/>
                  <a:gd name="connsiteY11" fmla="*/ 231013 h 359827"/>
                  <a:gd name="connsiteX12" fmla="*/ 179672 w 239139"/>
                  <a:gd name="connsiteY12" fmla="*/ 234266 h 359827"/>
                  <a:gd name="connsiteX13" fmla="*/ 178249 w 239139"/>
                  <a:gd name="connsiteY13" fmla="*/ 237317 h 359827"/>
                  <a:gd name="connsiteX14" fmla="*/ 176520 w 239139"/>
                  <a:gd name="connsiteY14" fmla="*/ 239960 h 359827"/>
                  <a:gd name="connsiteX15" fmla="*/ 174487 w 239139"/>
                  <a:gd name="connsiteY15" fmla="*/ 241994 h 359827"/>
                  <a:gd name="connsiteX16" fmla="*/ 172250 w 239139"/>
                  <a:gd name="connsiteY16" fmla="*/ 243621 h 359827"/>
                  <a:gd name="connsiteX17" fmla="*/ 169810 w 239139"/>
                  <a:gd name="connsiteY17" fmla="*/ 244638 h 359827"/>
                  <a:gd name="connsiteX18" fmla="*/ 167268 w 239139"/>
                  <a:gd name="connsiteY18" fmla="*/ 245044 h 359827"/>
                  <a:gd name="connsiteX19" fmla="*/ 164624 w 239139"/>
                  <a:gd name="connsiteY19" fmla="*/ 244638 h 359827"/>
                  <a:gd name="connsiteX20" fmla="*/ 162184 w 239139"/>
                  <a:gd name="connsiteY20" fmla="*/ 243621 h 359827"/>
                  <a:gd name="connsiteX21" fmla="*/ 159947 w 239139"/>
                  <a:gd name="connsiteY21" fmla="*/ 241994 h 359827"/>
                  <a:gd name="connsiteX22" fmla="*/ 158016 w 239139"/>
                  <a:gd name="connsiteY22" fmla="*/ 239960 h 359827"/>
                  <a:gd name="connsiteX23" fmla="*/ 156287 w 239139"/>
                  <a:gd name="connsiteY23" fmla="*/ 237317 h 359827"/>
                  <a:gd name="connsiteX24" fmla="*/ 154864 w 239139"/>
                  <a:gd name="connsiteY24" fmla="*/ 234266 h 359827"/>
                  <a:gd name="connsiteX25" fmla="*/ 153745 w 239139"/>
                  <a:gd name="connsiteY25" fmla="*/ 231013 h 359827"/>
                  <a:gd name="connsiteX26" fmla="*/ 153135 w 239139"/>
                  <a:gd name="connsiteY26" fmla="*/ 227352 h 359827"/>
                  <a:gd name="connsiteX27" fmla="*/ 152830 w 239139"/>
                  <a:gd name="connsiteY27" fmla="*/ 223387 h 359827"/>
                  <a:gd name="connsiteX28" fmla="*/ 153135 w 239139"/>
                  <a:gd name="connsiteY28" fmla="*/ 219625 h 359827"/>
                  <a:gd name="connsiteX29" fmla="*/ 153745 w 239139"/>
                  <a:gd name="connsiteY29" fmla="*/ 215965 h 359827"/>
                  <a:gd name="connsiteX30" fmla="*/ 154864 w 239139"/>
                  <a:gd name="connsiteY30" fmla="*/ 212508 h 359827"/>
                  <a:gd name="connsiteX31" fmla="*/ 156287 w 239139"/>
                  <a:gd name="connsiteY31" fmla="*/ 209457 h 359827"/>
                  <a:gd name="connsiteX32" fmla="*/ 158016 w 239139"/>
                  <a:gd name="connsiteY32" fmla="*/ 206915 h 359827"/>
                  <a:gd name="connsiteX33" fmla="*/ 159947 w 239139"/>
                  <a:gd name="connsiteY33" fmla="*/ 204780 h 359827"/>
                  <a:gd name="connsiteX34" fmla="*/ 162184 w 239139"/>
                  <a:gd name="connsiteY34" fmla="*/ 203255 h 359827"/>
                  <a:gd name="connsiteX35" fmla="*/ 164624 w 239139"/>
                  <a:gd name="connsiteY35" fmla="*/ 202238 h 359827"/>
                  <a:gd name="connsiteX36" fmla="*/ 116178 w 239139"/>
                  <a:gd name="connsiteY36" fmla="*/ 175498 h 359827"/>
                  <a:gd name="connsiteX37" fmla="*/ 88254 w 239139"/>
                  <a:gd name="connsiteY37" fmla="*/ 262196 h 359827"/>
                  <a:gd name="connsiteX38" fmla="*/ 88254 w 239139"/>
                  <a:gd name="connsiteY38" fmla="*/ 259268 h 359827"/>
                  <a:gd name="connsiteX39" fmla="*/ 145564 w 239139"/>
                  <a:gd name="connsiteY39" fmla="*/ 72537 h 359827"/>
                  <a:gd name="connsiteX40" fmla="*/ 149530 w 239139"/>
                  <a:gd name="connsiteY40" fmla="*/ 72842 h 359827"/>
                  <a:gd name="connsiteX41" fmla="*/ 153190 w 239139"/>
                  <a:gd name="connsiteY41" fmla="*/ 73452 h 359827"/>
                  <a:gd name="connsiteX42" fmla="*/ 156444 w 239139"/>
                  <a:gd name="connsiteY42" fmla="*/ 74469 h 359827"/>
                  <a:gd name="connsiteX43" fmla="*/ 159494 w 239139"/>
                  <a:gd name="connsiteY43" fmla="*/ 75893 h 359827"/>
                  <a:gd name="connsiteX44" fmla="*/ 162137 w 239139"/>
                  <a:gd name="connsiteY44" fmla="*/ 77621 h 359827"/>
                  <a:gd name="connsiteX45" fmla="*/ 164171 w 239139"/>
                  <a:gd name="connsiteY45" fmla="*/ 79654 h 359827"/>
                  <a:gd name="connsiteX46" fmla="*/ 165798 w 239139"/>
                  <a:gd name="connsiteY46" fmla="*/ 81891 h 359827"/>
                  <a:gd name="connsiteX47" fmla="*/ 166814 w 239139"/>
                  <a:gd name="connsiteY47" fmla="*/ 84332 h 359827"/>
                  <a:gd name="connsiteX48" fmla="*/ 167221 w 239139"/>
                  <a:gd name="connsiteY48" fmla="*/ 86873 h 359827"/>
                  <a:gd name="connsiteX49" fmla="*/ 166814 w 239139"/>
                  <a:gd name="connsiteY49" fmla="*/ 89517 h 359827"/>
                  <a:gd name="connsiteX50" fmla="*/ 165798 w 239139"/>
                  <a:gd name="connsiteY50" fmla="*/ 91957 h 359827"/>
                  <a:gd name="connsiteX51" fmla="*/ 164171 w 239139"/>
                  <a:gd name="connsiteY51" fmla="*/ 94194 h 359827"/>
                  <a:gd name="connsiteX52" fmla="*/ 162137 w 239139"/>
                  <a:gd name="connsiteY52" fmla="*/ 96126 h 359827"/>
                  <a:gd name="connsiteX53" fmla="*/ 159494 w 239139"/>
                  <a:gd name="connsiteY53" fmla="*/ 97854 h 359827"/>
                  <a:gd name="connsiteX54" fmla="*/ 156444 w 239139"/>
                  <a:gd name="connsiteY54" fmla="*/ 99278 h 359827"/>
                  <a:gd name="connsiteX55" fmla="*/ 153190 w 239139"/>
                  <a:gd name="connsiteY55" fmla="*/ 100396 h 359827"/>
                  <a:gd name="connsiteX56" fmla="*/ 149530 w 239139"/>
                  <a:gd name="connsiteY56" fmla="*/ 101006 h 359827"/>
                  <a:gd name="connsiteX57" fmla="*/ 145564 w 239139"/>
                  <a:gd name="connsiteY57" fmla="*/ 101311 h 359827"/>
                  <a:gd name="connsiteX58" fmla="*/ 141802 w 239139"/>
                  <a:gd name="connsiteY58" fmla="*/ 101006 h 359827"/>
                  <a:gd name="connsiteX59" fmla="*/ 138142 w 239139"/>
                  <a:gd name="connsiteY59" fmla="*/ 100396 h 359827"/>
                  <a:gd name="connsiteX60" fmla="*/ 134787 w 239139"/>
                  <a:gd name="connsiteY60" fmla="*/ 99278 h 359827"/>
                  <a:gd name="connsiteX61" fmla="*/ 131838 w 239139"/>
                  <a:gd name="connsiteY61" fmla="*/ 97854 h 359827"/>
                  <a:gd name="connsiteX62" fmla="*/ 129195 w 239139"/>
                  <a:gd name="connsiteY62" fmla="*/ 96126 h 359827"/>
                  <a:gd name="connsiteX63" fmla="*/ 127060 w 239139"/>
                  <a:gd name="connsiteY63" fmla="*/ 94194 h 359827"/>
                  <a:gd name="connsiteX64" fmla="*/ 125535 w 239139"/>
                  <a:gd name="connsiteY64" fmla="*/ 91957 h 359827"/>
                  <a:gd name="connsiteX65" fmla="*/ 124518 w 239139"/>
                  <a:gd name="connsiteY65" fmla="*/ 89517 h 359827"/>
                  <a:gd name="connsiteX66" fmla="*/ 124111 w 239139"/>
                  <a:gd name="connsiteY66" fmla="*/ 86873 h 359827"/>
                  <a:gd name="connsiteX67" fmla="*/ 124518 w 239139"/>
                  <a:gd name="connsiteY67" fmla="*/ 84332 h 359827"/>
                  <a:gd name="connsiteX68" fmla="*/ 125535 w 239139"/>
                  <a:gd name="connsiteY68" fmla="*/ 81891 h 359827"/>
                  <a:gd name="connsiteX69" fmla="*/ 127060 w 239139"/>
                  <a:gd name="connsiteY69" fmla="*/ 79654 h 359827"/>
                  <a:gd name="connsiteX70" fmla="*/ 129195 w 239139"/>
                  <a:gd name="connsiteY70" fmla="*/ 77621 h 359827"/>
                  <a:gd name="connsiteX71" fmla="*/ 131838 w 239139"/>
                  <a:gd name="connsiteY71" fmla="*/ 75893 h 359827"/>
                  <a:gd name="connsiteX72" fmla="*/ 134787 w 239139"/>
                  <a:gd name="connsiteY72" fmla="*/ 74469 h 359827"/>
                  <a:gd name="connsiteX73" fmla="*/ 138142 w 239139"/>
                  <a:gd name="connsiteY73" fmla="*/ 73452 h 359827"/>
                  <a:gd name="connsiteX74" fmla="*/ 141802 w 239139"/>
                  <a:gd name="connsiteY74" fmla="*/ 72842 h 359827"/>
                  <a:gd name="connsiteX75" fmla="*/ 88254 w 239139"/>
                  <a:gd name="connsiteY75" fmla="*/ 0 h 359827"/>
                  <a:gd name="connsiteX76" fmla="*/ 84594 w 239139"/>
                  <a:gd name="connsiteY76" fmla="*/ 407 h 359827"/>
                  <a:gd name="connsiteX77" fmla="*/ 81036 w 239139"/>
                  <a:gd name="connsiteY77" fmla="*/ 1322 h 359827"/>
                  <a:gd name="connsiteX78" fmla="*/ 77477 w 239139"/>
                  <a:gd name="connsiteY78" fmla="*/ 2949 h 359827"/>
                  <a:gd name="connsiteX79" fmla="*/ 61514 w 239139"/>
                  <a:gd name="connsiteY79" fmla="*/ 12099 h 359827"/>
                  <a:gd name="connsiteX80" fmla="*/ 120456 w 239139"/>
                  <a:gd name="connsiteY80" fmla="*/ 150077 h 359827"/>
                  <a:gd name="connsiteX81" fmla="*/ 2135 w 239139"/>
                  <a:gd name="connsiteY81" fmla="*/ 101369 h 359827"/>
                  <a:gd name="connsiteX82" fmla="*/ 0 w 239139"/>
                  <a:gd name="connsiteY82" fmla="*/ 312647 h 359827"/>
                  <a:gd name="connsiteX83" fmla="*/ 77476 w 239139"/>
                  <a:gd name="connsiteY83" fmla="*/ 356875 h 359827"/>
                  <a:gd name="connsiteX84" fmla="*/ 80933 w 239139"/>
                  <a:gd name="connsiteY84" fmla="*/ 358603 h 359827"/>
                  <a:gd name="connsiteX85" fmla="*/ 84594 w 239139"/>
                  <a:gd name="connsiteY85" fmla="*/ 359417 h 359827"/>
                  <a:gd name="connsiteX86" fmla="*/ 88246 w 239139"/>
                  <a:gd name="connsiteY86" fmla="*/ 359822 h 359827"/>
                  <a:gd name="connsiteX87" fmla="*/ 88246 w 239139"/>
                  <a:gd name="connsiteY87" fmla="*/ 359827 h 359827"/>
                  <a:gd name="connsiteX88" fmla="*/ 91906 w 239139"/>
                  <a:gd name="connsiteY88" fmla="*/ 359421 h 359827"/>
                  <a:gd name="connsiteX89" fmla="*/ 95567 w 239139"/>
                  <a:gd name="connsiteY89" fmla="*/ 358607 h 359827"/>
                  <a:gd name="connsiteX90" fmla="*/ 99024 w 239139"/>
                  <a:gd name="connsiteY90" fmla="*/ 356879 h 359827"/>
                  <a:gd name="connsiteX91" fmla="*/ 228252 w 239139"/>
                  <a:gd name="connsiteY91" fmla="*/ 283063 h 359827"/>
                  <a:gd name="connsiteX92" fmla="*/ 231404 w 239139"/>
                  <a:gd name="connsiteY92" fmla="*/ 280928 h 359827"/>
                  <a:gd name="connsiteX93" fmla="*/ 234047 w 239139"/>
                  <a:gd name="connsiteY93" fmla="*/ 278284 h 359827"/>
                  <a:gd name="connsiteX94" fmla="*/ 236183 w 239139"/>
                  <a:gd name="connsiteY94" fmla="*/ 275234 h 359827"/>
                  <a:gd name="connsiteX95" fmla="*/ 237708 w 239139"/>
                  <a:gd name="connsiteY95" fmla="*/ 271777 h 359827"/>
                  <a:gd name="connsiteX96" fmla="*/ 238724 w 239139"/>
                  <a:gd name="connsiteY96" fmla="*/ 268320 h 359827"/>
                  <a:gd name="connsiteX97" fmla="*/ 239131 w 239139"/>
                  <a:gd name="connsiteY97" fmla="*/ 264355 h 359827"/>
                  <a:gd name="connsiteX98" fmla="*/ 239131 w 239139"/>
                  <a:gd name="connsiteY98" fmla="*/ 101373 h 359827"/>
                  <a:gd name="connsiteX99" fmla="*/ 239139 w 239139"/>
                  <a:gd name="connsiteY99" fmla="*/ 101369 h 359827"/>
                  <a:gd name="connsiteX100" fmla="*/ 239131 w 239139"/>
                  <a:gd name="connsiteY100" fmla="*/ 101315 h 359827"/>
                  <a:gd name="connsiteX101" fmla="*/ 239131 w 239139"/>
                  <a:gd name="connsiteY101" fmla="*/ 95576 h 359827"/>
                  <a:gd name="connsiteX102" fmla="*/ 238826 w 239139"/>
                  <a:gd name="connsiteY102" fmla="*/ 92322 h 359827"/>
                  <a:gd name="connsiteX103" fmla="*/ 238114 w 239139"/>
                  <a:gd name="connsiteY103" fmla="*/ 89373 h 359827"/>
                  <a:gd name="connsiteX104" fmla="*/ 236908 w 239139"/>
                  <a:gd name="connsiteY104" fmla="*/ 86356 h 359827"/>
                  <a:gd name="connsiteX105" fmla="*/ 236902 w 239139"/>
                  <a:gd name="connsiteY105" fmla="*/ 86321 h 359827"/>
                  <a:gd name="connsiteX106" fmla="*/ 235276 w 239139"/>
                  <a:gd name="connsiteY106" fmla="*/ 83475 h 359827"/>
                  <a:gd name="connsiteX107" fmla="*/ 233242 w 239139"/>
                  <a:gd name="connsiteY107" fmla="*/ 80831 h 359827"/>
                  <a:gd name="connsiteX108" fmla="*/ 230904 w 239139"/>
                  <a:gd name="connsiteY108" fmla="*/ 78696 h 359827"/>
                  <a:gd name="connsiteX109" fmla="*/ 228260 w 239139"/>
                  <a:gd name="connsiteY109" fmla="*/ 76764 h 359827"/>
                  <a:gd name="connsiteX110" fmla="*/ 99032 w 239139"/>
                  <a:gd name="connsiteY110" fmla="*/ 2949 h 359827"/>
                  <a:gd name="connsiteX111" fmla="*/ 95575 w 239139"/>
                  <a:gd name="connsiteY111" fmla="*/ 1322 h 359827"/>
                  <a:gd name="connsiteX112" fmla="*/ 91915 w 239139"/>
                  <a:gd name="connsiteY112" fmla="*/ 407 h 359827"/>
                  <a:gd name="connsiteX0" fmla="*/ 167268 w 239139"/>
                  <a:gd name="connsiteY0" fmla="*/ 201933 h 359827"/>
                  <a:gd name="connsiteX1" fmla="*/ 169810 w 239139"/>
                  <a:gd name="connsiteY1" fmla="*/ 202238 h 359827"/>
                  <a:gd name="connsiteX2" fmla="*/ 172250 w 239139"/>
                  <a:gd name="connsiteY2" fmla="*/ 203255 h 359827"/>
                  <a:gd name="connsiteX3" fmla="*/ 174487 w 239139"/>
                  <a:gd name="connsiteY3" fmla="*/ 204780 h 359827"/>
                  <a:gd name="connsiteX4" fmla="*/ 176520 w 239139"/>
                  <a:gd name="connsiteY4" fmla="*/ 206915 h 359827"/>
                  <a:gd name="connsiteX5" fmla="*/ 178249 w 239139"/>
                  <a:gd name="connsiteY5" fmla="*/ 209457 h 359827"/>
                  <a:gd name="connsiteX6" fmla="*/ 179672 w 239139"/>
                  <a:gd name="connsiteY6" fmla="*/ 212508 h 359827"/>
                  <a:gd name="connsiteX7" fmla="*/ 180689 w 239139"/>
                  <a:gd name="connsiteY7" fmla="*/ 215965 h 359827"/>
                  <a:gd name="connsiteX8" fmla="*/ 181299 w 239139"/>
                  <a:gd name="connsiteY8" fmla="*/ 219625 h 359827"/>
                  <a:gd name="connsiteX9" fmla="*/ 181604 w 239139"/>
                  <a:gd name="connsiteY9" fmla="*/ 223387 h 359827"/>
                  <a:gd name="connsiteX10" fmla="*/ 181299 w 239139"/>
                  <a:gd name="connsiteY10" fmla="*/ 227352 h 359827"/>
                  <a:gd name="connsiteX11" fmla="*/ 180689 w 239139"/>
                  <a:gd name="connsiteY11" fmla="*/ 231013 h 359827"/>
                  <a:gd name="connsiteX12" fmla="*/ 179672 w 239139"/>
                  <a:gd name="connsiteY12" fmla="*/ 234266 h 359827"/>
                  <a:gd name="connsiteX13" fmla="*/ 178249 w 239139"/>
                  <a:gd name="connsiteY13" fmla="*/ 237317 h 359827"/>
                  <a:gd name="connsiteX14" fmla="*/ 176520 w 239139"/>
                  <a:gd name="connsiteY14" fmla="*/ 239960 h 359827"/>
                  <a:gd name="connsiteX15" fmla="*/ 174487 w 239139"/>
                  <a:gd name="connsiteY15" fmla="*/ 241994 h 359827"/>
                  <a:gd name="connsiteX16" fmla="*/ 172250 w 239139"/>
                  <a:gd name="connsiteY16" fmla="*/ 243621 h 359827"/>
                  <a:gd name="connsiteX17" fmla="*/ 169810 w 239139"/>
                  <a:gd name="connsiteY17" fmla="*/ 244638 h 359827"/>
                  <a:gd name="connsiteX18" fmla="*/ 167268 w 239139"/>
                  <a:gd name="connsiteY18" fmla="*/ 245044 h 359827"/>
                  <a:gd name="connsiteX19" fmla="*/ 164624 w 239139"/>
                  <a:gd name="connsiteY19" fmla="*/ 244638 h 359827"/>
                  <a:gd name="connsiteX20" fmla="*/ 162184 w 239139"/>
                  <a:gd name="connsiteY20" fmla="*/ 243621 h 359827"/>
                  <a:gd name="connsiteX21" fmla="*/ 159947 w 239139"/>
                  <a:gd name="connsiteY21" fmla="*/ 241994 h 359827"/>
                  <a:gd name="connsiteX22" fmla="*/ 158016 w 239139"/>
                  <a:gd name="connsiteY22" fmla="*/ 239960 h 359827"/>
                  <a:gd name="connsiteX23" fmla="*/ 156287 w 239139"/>
                  <a:gd name="connsiteY23" fmla="*/ 237317 h 359827"/>
                  <a:gd name="connsiteX24" fmla="*/ 154864 w 239139"/>
                  <a:gd name="connsiteY24" fmla="*/ 234266 h 359827"/>
                  <a:gd name="connsiteX25" fmla="*/ 153745 w 239139"/>
                  <a:gd name="connsiteY25" fmla="*/ 231013 h 359827"/>
                  <a:gd name="connsiteX26" fmla="*/ 153135 w 239139"/>
                  <a:gd name="connsiteY26" fmla="*/ 227352 h 359827"/>
                  <a:gd name="connsiteX27" fmla="*/ 152830 w 239139"/>
                  <a:gd name="connsiteY27" fmla="*/ 223387 h 359827"/>
                  <a:gd name="connsiteX28" fmla="*/ 153135 w 239139"/>
                  <a:gd name="connsiteY28" fmla="*/ 219625 h 359827"/>
                  <a:gd name="connsiteX29" fmla="*/ 153745 w 239139"/>
                  <a:gd name="connsiteY29" fmla="*/ 215965 h 359827"/>
                  <a:gd name="connsiteX30" fmla="*/ 154864 w 239139"/>
                  <a:gd name="connsiteY30" fmla="*/ 212508 h 359827"/>
                  <a:gd name="connsiteX31" fmla="*/ 156287 w 239139"/>
                  <a:gd name="connsiteY31" fmla="*/ 209457 h 359827"/>
                  <a:gd name="connsiteX32" fmla="*/ 158016 w 239139"/>
                  <a:gd name="connsiteY32" fmla="*/ 206915 h 359827"/>
                  <a:gd name="connsiteX33" fmla="*/ 159947 w 239139"/>
                  <a:gd name="connsiteY33" fmla="*/ 204780 h 359827"/>
                  <a:gd name="connsiteX34" fmla="*/ 162184 w 239139"/>
                  <a:gd name="connsiteY34" fmla="*/ 203255 h 359827"/>
                  <a:gd name="connsiteX35" fmla="*/ 164624 w 239139"/>
                  <a:gd name="connsiteY35" fmla="*/ 202238 h 359827"/>
                  <a:gd name="connsiteX36" fmla="*/ 167268 w 239139"/>
                  <a:gd name="connsiteY36" fmla="*/ 201933 h 359827"/>
                  <a:gd name="connsiteX37" fmla="*/ 116178 w 239139"/>
                  <a:gd name="connsiteY37" fmla="*/ 175498 h 359827"/>
                  <a:gd name="connsiteX38" fmla="*/ 88254 w 239139"/>
                  <a:gd name="connsiteY38" fmla="*/ 262196 h 359827"/>
                  <a:gd name="connsiteX39" fmla="*/ 88254 w 239139"/>
                  <a:gd name="connsiteY39" fmla="*/ 259268 h 359827"/>
                  <a:gd name="connsiteX40" fmla="*/ 116178 w 239139"/>
                  <a:gd name="connsiteY40" fmla="*/ 175498 h 359827"/>
                  <a:gd name="connsiteX41" fmla="*/ 145564 w 239139"/>
                  <a:gd name="connsiteY41" fmla="*/ 72537 h 359827"/>
                  <a:gd name="connsiteX42" fmla="*/ 149530 w 239139"/>
                  <a:gd name="connsiteY42" fmla="*/ 72842 h 359827"/>
                  <a:gd name="connsiteX43" fmla="*/ 153190 w 239139"/>
                  <a:gd name="connsiteY43" fmla="*/ 73452 h 359827"/>
                  <a:gd name="connsiteX44" fmla="*/ 156444 w 239139"/>
                  <a:gd name="connsiteY44" fmla="*/ 74469 h 359827"/>
                  <a:gd name="connsiteX45" fmla="*/ 159494 w 239139"/>
                  <a:gd name="connsiteY45" fmla="*/ 75893 h 359827"/>
                  <a:gd name="connsiteX46" fmla="*/ 162137 w 239139"/>
                  <a:gd name="connsiteY46" fmla="*/ 77621 h 359827"/>
                  <a:gd name="connsiteX47" fmla="*/ 164171 w 239139"/>
                  <a:gd name="connsiteY47" fmla="*/ 79654 h 359827"/>
                  <a:gd name="connsiteX48" fmla="*/ 165798 w 239139"/>
                  <a:gd name="connsiteY48" fmla="*/ 81891 h 359827"/>
                  <a:gd name="connsiteX49" fmla="*/ 166814 w 239139"/>
                  <a:gd name="connsiteY49" fmla="*/ 84332 h 359827"/>
                  <a:gd name="connsiteX50" fmla="*/ 167221 w 239139"/>
                  <a:gd name="connsiteY50" fmla="*/ 86873 h 359827"/>
                  <a:gd name="connsiteX51" fmla="*/ 166814 w 239139"/>
                  <a:gd name="connsiteY51" fmla="*/ 89517 h 359827"/>
                  <a:gd name="connsiteX52" fmla="*/ 165798 w 239139"/>
                  <a:gd name="connsiteY52" fmla="*/ 91957 h 359827"/>
                  <a:gd name="connsiteX53" fmla="*/ 164171 w 239139"/>
                  <a:gd name="connsiteY53" fmla="*/ 94194 h 359827"/>
                  <a:gd name="connsiteX54" fmla="*/ 162137 w 239139"/>
                  <a:gd name="connsiteY54" fmla="*/ 96126 h 359827"/>
                  <a:gd name="connsiteX55" fmla="*/ 159494 w 239139"/>
                  <a:gd name="connsiteY55" fmla="*/ 97854 h 359827"/>
                  <a:gd name="connsiteX56" fmla="*/ 156444 w 239139"/>
                  <a:gd name="connsiteY56" fmla="*/ 99278 h 359827"/>
                  <a:gd name="connsiteX57" fmla="*/ 153190 w 239139"/>
                  <a:gd name="connsiteY57" fmla="*/ 100396 h 359827"/>
                  <a:gd name="connsiteX58" fmla="*/ 149530 w 239139"/>
                  <a:gd name="connsiteY58" fmla="*/ 101006 h 359827"/>
                  <a:gd name="connsiteX59" fmla="*/ 145564 w 239139"/>
                  <a:gd name="connsiteY59" fmla="*/ 101311 h 359827"/>
                  <a:gd name="connsiteX60" fmla="*/ 141802 w 239139"/>
                  <a:gd name="connsiteY60" fmla="*/ 101006 h 359827"/>
                  <a:gd name="connsiteX61" fmla="*/ 138142 w 239139"/>
                  <a:gd name="connsiteY61" fmla="*/ 100396 h 359827"/>
                  <a:gd name="connsiteX62" fmla="*/ 134787 w 239139"/>
                  <a:gd name="connsiteY62" fmla="*/ 99278 h 359827"/>
                  <a:gd name="connsiteX63" fmla="*/ 131838 w 239139"/>
                  <a:gd name="connsiteY63" fmla="*/ 97854 h 359827"/>
                  <a:gd name="connsiteX64" fmla="*/ 129195 w 239139"/>
                  <a:gd name="connsiteY64" fmla="*/ 96126 h 359827"/>
                  <a:gd name="connsiteX65" fmla="*/ 127060 w 239139"/>
                  <a:gd name="connsiteY65" fmla="*/ 94194 h 359827"/>
                  <a:gd name="connsiteX66" fmla="*/ 125535 w 239139"/>
                  <a:gd name="connsiteY66" fmla="*/ 91957 h 359827"/>
                  <a:gd name="connsiteX67" fmla="*/ 124518 w 239139"/>
                  <a:gd name="connsiteY67" fmla="*/ 89517 h 359827"/>
                  <a:gd name="connsiteX68" fmla="*/ 124111 w 239139"/>
                  <a:gd name="connsiteY68" fmla="*/ 86873 h 359827"/>
                  <a:gd name="connsiteX69" fmla="*/ 124518 w 239139"/>
                  <a:gd name="connsiteY69" fmla="*/ 84332 h 359827"/>
                  <a:gd name="connsiteX70" fmla="*/ 125535 w 239139"/>
                  <a:gd name="connsiteY70" fmla="*/ 81891 h 359827"/>
                  <a:gd name="connsiteX71" fmla="*/ 127060 w 239139"/>
                  <a:gd name="connsiteY71" fmla="*/ 79654 h 359827"/>
                  <a:gd name="connsiteX72" fmla="*/ 129195 w 239139"/>
                  <a:gd name="connsiteY72" fmla="*/ 77621 h 359827"/>
                  <a:gd name="connsiteX73" fmla="*/ 131838 w 239139"/>
                  <a:gd name="connsiteY73" fmla="*/ 75893 h 359827"/>
                  <a:gd name="connsiteX74" fmla="*/ 134787 w 239139"/>
                  <a:gd name="connsiteY74" fmla="*/ 74469 h 359827"/>
                  <a:gd name="connsiteX75" fmla="*/ 138142 w 239139"/>
                  <a:gd name="connsiteY75" fmla="*/ 73452 h 359827"/>
                  <a:gd name="connsiteX76" fmla="*/ 141802 w 239139"/>
                  <a:gd name="connsiteY76" fmla="*/ 72842 h 359827"/>
                  <a:gd name="connsiteX77" fmla="*/ 145564 w 239139"/>
                  <a:gd name="connsiteY77" fmla="*/ 72537 h 359827"/>
                  <a:gd name="connsiteX78" fmla="*/ 88254 w 239139"/>
                  <a:gd name="connsiteY78" fmla="*/ 0 h 359827"/>
                  <a:gd name="connsiteX79" fmla="*/ 84594 w 239139"/>
                  <a:gd name="connsiteY79" fmla="*/ 407 h 359827"/>
                  <a:gd name="connsiteX80" fmla="*/ 81036 w 239139"/>
                  <a:gd name="connsiteY80" fmla="*/ 1322 h 359827"/>
                  <a:gd name="connsiteX81" fmla="*/ 77477 w 239139"/>
                  <a:gd name="connsiteY81" fmla="*/ 2949 h 359827"/>
                  <a:gd name="connsiteX82" fmla="*/ 61514 w 239139"/>
                  <a:gd name="connsiteY82" fmla="*/ 12099 h 359827"/>
                  <a:gd name="connsiteX83" fmla="*/ 120456 w 239139"/>
                  <a:gd name="connsiteY83" fmla="*/ 150077 h 359827"/>
                  <a:gd name="connsiteX84" fmla="*/ 2135 w 239139"/>
                  <a:gd name="connsiteY84" fmla="*/ 101369 h 359827"/>
                  <a:gd name="connsiteX85" fmla="*/ 0 w 239139"/>
                  <a:gd name="connsiteY85" fmla="*/ 312647 h 359827"/>
                  <a:gd name="connsiteX86" fmla="*/ 77476 w 239139"/>
                  <a:gd name="connsiteY86" fmla="*/ 356875 h 359827"/>
                  <a:gd name="connsiteX87" fmla="*/ 80933 w 239139"/>
                  <a:gd name="connsiteY87" fmla="*/ 358603 h 359827"/>
                  <a:gd name="connsiteX88" fmla="*/ 84594 w 239139"/>
                  <a:gd name="connsiteY88" fmla="*/ 359417 h 359827"/>
                  <a:gd name="connsiteX89" fmla="*/ 88246 w 239139"/>
                  <a:gd name="connsiteY89" fmla="*/ 359822 h 359827"/>
                  <a:gd name="connsiteX90" fmla="*/ 88246 w 239139"/>
                  <a:gd name="connsiteY90" fmla="*/ 359827 h 359827"/>
                  <a:gd name="connsiteX91" fmla="*/ 91906 w 239139"/>
                  <a:gd name="connsiteY91" fmla="*/ 359421 h 359827"/>
                  <a:gd name="connsiteX92" fmla="*/ 95567 w 239139"/>
                  <a:gd name="connsiteY92" fmla="*/ 358607 h 359827"/>
                  <a:gd name="connsiteX93" fmla="*/ 99024 w 239139"/>
                  <a:gd name="connsiteY93" fmla="*/ 356879 h 359827"/>
                  <a:gd name="connsiteX94" fmla="*/ 228252 w 239139"/>
                  <a:gd name="connsiteY94" fmla="*/ 283063 h 359827"/>
                  <a:gd name="connsiteX95" fmla="*/ 231404 w 239139"/>
                  <a:gd name="connsiteY95" fmla="*/ 280928 h 359827"/>
                  <a:gd name="connsiteX96" fmla="*/ 234047 w 239139"/>
                  <a:gd name="connsiteY96" fmla="*/ 278284 h 359827"/>
                  <a:gd name="connsiteX97" fmla="*/ 236183 w 239139"/>
                  <a:gd name="connsiteY97" fmla="*/ 275234 h 359827"/>
                  <a:gd name="connsiteX98" fmla="*/ 237708 w 239139"/>
                  <a:gd name="connsiteY98" fmla="*/ 271777 h 359827"/>
                  <a:gd name="connsiteX99" fmla="*/ 238724 w 239139"/>
                  <a:gd name="connsiteY99" fmla="*/ 268320 h 359827"/>
                  <a:gd name="connsiteX100" fmla="*/ 239131 w 239139"/>
                  <a:gd name="connsiteY100" fmla="*/ 264355 h 359827"/>
                  <a:gd name="connsiteX101" fmla="*/ 239131 w 239139"/>
                  <a:gd name="connsiteY101" fmla="*/ 101373 h 359827"/>
                  <a:gd name="connsiteX102" fmla="*/ 239139 w 239139"/>
                  <a:gd name="connsiteY102" fmla="*/ 101369 h 359827"/>
                  <a:gd name="connsiteX103" fmla="*/ 239131 w 239139"/>
                  <a:gd name="connsiteY103" fmla="*/ 101315 h 359827"/>
                  <a:gd name="connsiteX104" fmla="*/ 239131 w 239139"/>
                  <a:gd name="connsiteY104" fmla="*/ 95576 h 359827"/>
                  <a:gd name="connsiteX105" fmla="*/ 238826 w 239139"/>
                  <a:gd name="connsiteY105" fmla="*/ 92322 h 359827"/>
                  <a:gd name="connsiteX106" fmla="*/ 238114 w 239139"/>
                  <a:gd name="connsiteY106" fmla="*/ 89373 h 359827"/>
                  <a:gd name="connsiteX107" fmla="*/ 236908 w 239139"/>
                  <a:gd name="connsiteY107" fmla="*/ 86356 h 359827"/>
                  <a:gd name="connsiteX108" fmla="*/ 236902 w 239139"/>
                  <a:gd name="connsiteY108" fmla="*/ 86321 h 359827"/>
                  <a:gd name="connsiteX109" fmla="*/ 235276 w 239139"/>
                  <a:gd name="connsiteY109" fmla="*/ 83475 h 359827"/>
                  <a:gd name="connsiteX110" fmla="*/ 233242 w 239139"/>
                  <a:gd name="connsiteY110" fmla="*/ 80831 h 359827"/>
                  <a:gd name="connsiteX111" fmla="*/ 230904 w 239139"/>
                  <a:gd name="connsiteY111" fmla="*/ 78696 h 359827"/>
                  <a:gd name="connsiteX112" fmla="*/ 228260 w 239139"/>
                  <a:gd name="connsiteY112" fmla="*/ 76764 h 359827"/>
                  <a:gd name="connsiteX113" fmla="*/ 99032 w 239139"/>
                  <a:gd name="connsiteY113" fmla="*/ 2949 h 359827"/>
                  <a:gd name="connsiteX114" fmla="*/ 95575 w 239139"/>
                  <a:gd name="connsiteY114" fmla="*/ 1322 h 359827"/>
                  <a:gd name="connsiteX115" fmla="*/ 91915 w 239139"/>
                  <a:gd name="connsiteY115" fmla="*/ 407 h 359827"/>
                  <a:gd name="connsiteX116" fmla="*/ 88254 w 239139"/>
                  <a:gd name="connsiteY116" fmla="*/ 0 h 359827"/>
                  <a:gd name="connsiteX0" fmla="*/ 167268 w 239139"/>
                  <a:gd name="connsiteY0" fmla="*/ 201933 h 359827"/>
                  <a:gd name="connsiteX1" fmla="*/ 169810 w 239139"/>
                  <a:gd name="connsiteY1" fmla="*/ 202238 h 359827"/>
                  <a:gd name="connsiteX2" fmla="*/ 172250 w 239139"/>
                  <a:gd name="connsiteY2" fmla="*/ 203255 h 359827"/>
                  <a:gd name="connsiteX3" fmla="*/ 174487 w 239139"/>
                  <a:gd name="connsiteY3" fmla="*/ 204780 h 359827"/>
                  <a:gd name="connsiteX4" fmla="*/ 176520 w 239139"/>
                  <a:gd name="connsiteY4" fmla="*/ 206915 h 359827"/>
                  <a:gd name="connsiteX5" fmla="*/ 178249 w 239139"/>
                  <a:gd name="connsiteY5" fmla="*/ 209457 h 359827"/>
                  <a:gd name="connsiteX6" fmla="*/ 179672 w 239139"/>
                  <a:gd name="connsiteY6" fmla="*/ 212508 h 359827"/>
                  <a:gd name="connsiteX7" fmla="*/ 180689 w 239139"/>
                  <a:gd name="connsiteY7" fmla="*/ 215965 h 359827"/>
                  <a:gd name="connsiteX8" fmla="*/ 181299 w 239139"/>
                  <a:gd name="connsiteY8" fmla="*/ 219625 h 359827"/>
                  <a:gd name="connsiteX9" fmla="*/ 181604 w 239139"/>
                  <a:gd name="connsiteY9" fmla="*/ 223387 h 359827"/>
                  <a:gd name="connsiteX10" fmla="*/ 181299 w 239139"/>
                  <a:gd name="connsiteY10" fmla="*/ 227352 h 359827"/>
                  <a:gd name="connsiteX11" fmla="*/ 180689 w 239139"/>
                  <a:gd name="connsiteY11" fmla="*/ 231013 h 359827"/>
                  <a:gd name="connsiteX12" fmla="*/ 179672 w 239139"/>
                  <a:gd name="connsiteY12" fmla="*/ 234266 h 359827"/>
                  <a:gd name="connsiteX13" fmla="*/ 178249 w 239139"/>
                  <a:gd name="connsiteY13" fmla="*/ 237317 h 359827"/>
                  <a:gd name="connsiteX14" fmla="*/ 176520 w 239139"/>
                  <a:gd name="connsiteY14" fmla="*/ 239960 h 359827"/>
                  <a:gd name="connsiteX15" fmla="*/ 174487 w 239139"/>
                  <a:gd name="connsiteY15" fmla="*/ 241994 h 359827"/>
                  <a:gd name="connsiteX16" fmla="*/ 172250 w 239139"/>
                  <a:gd name="connsiteY16" fmla="*/ 243621 h 359827"/>
                  <a:gd name="connsiteX17" fmla="*/ 169810 w 239139"/>
                  <a:gd name="connsiteY17" fmla="*/ 244638 h 359827"/>
                  <a:gd name="connsiteX18" fmla="*/ 167268 w 239139"/>
                  <a:gd name="connsiteY18" fmla="*/ 245044 h 359827"/>
                  <a:gd name="connsiteX19" fmla="*/ 164624 w 239139"/>
                  <a:gd name="connsiteY19" fmla="*/ 244638 h 359827"/>
                  <a:gd name="connsiteX20" fmla="*/ 162184 w 239139"/>
                  <a:gd name="connsiteY20" fmla="*/ 243621 h 359827"/>
                  <a:gd name="connsiteX21" fmla="*/ 159947 w 239139"/>
                  <a:gd name="connsiteY21" fmla="*/ 241994 h 359827"/>
                  <a:gd name="connsiteX22" fmla="*/ 158016 w 239139"/>
                  <a:gd name="connsiteY22" fmla="*/ 239960 h 359827"/>
                  <a:gd name="connsiteX23" fmla="*/ 156287 w 239139"/>
                  <a:gd name="connsiteY23" fmla="*/ 237317 h 359827"/>
                  <a:gd name="connsiteX24" fmla="*/ 154864 w 239139"/>
                  <a:gd name="connsiteY24" fmla="*/ 234266 h 359827"/>
                  <a:gd name="connsiteX25" fmla="*/ 153745 w 239139"/>
                  <a:gd name="connsiteY25" fmla="*/ 231013 h 359827"/>
                  <a:gd name="connsiteX26" fmla="*/ 153135 w 239139"/>
                  <a:gd name="connsiteY26" fmla="*/ 227352 h 359827"/>
                  <a:gd name="connsiteX27" fmla="*/ 152830 w 239139"/>
                  <a:gd name="connsiteY27" fmla="*/ 223387 h 359827"/>
                  <a:gd name="connsiteX28" fmla="*/ 153135 w 239139"/>
                  <a:gd name="connsiteY28" fmla="*/ 219625 h 359827"/>
                  <a:gd name="connsiteX29" fmla="*/ 153745 w 239139"/>
                  <a:gd name="connsiteY29" fmla="*/ 215965 h 359827"/>
                  <a:gd name="connsiteX30" fmla="*/ 154864 w 239139"/>
                  <a:gd name="connsiteY30" fmla="*/ 212508 h 359827"/>
                  <a:gd name="connsiteX31" fmla="*/ 156287 w 239139"/>
                  <a:gd name="connsiteY31" fmla="*/ 209457 h 359827"/>
                  <a:gd name="connsiteX32" fmla="*/ 158016 w 239139"/>
                  <a:gd name="connsiteY32" fmla="*/ 206915 h 359827"/>
                  <a:gd name="connsiteX33" fmla="*/ 159947 w 239139"/>
                  <a:gd name="connsiteY33" fmla="*/ 204780 h 359827"/>
                  <a:gd name="connsiteX34" fmla="*/ 162184 w 239139"/>
                  <a:gd name="connsiteY34" fmla="*/ 203255 h 359827"/>
                  <a:gd name="connsiteX35" fmla="*/ 164624 w 239139"/>
                  <a:gd name="connsiteY35" fmla="*/ 202238 h 359827"/>
                  <a:gd name="connsiteX36" fmla="*/ 167268 w 239139"/>
                  <a:gd name="connsiteY36" fmla="*/ 201933 h 359827"/>
                  <a:gd name="connsiteX37" fmla="*/ 116178 w 239139"/>
                  <a:gd name="connsiteY37" fmla="*/ 175498 h 359827"/>
                  <a:gd name="connsiteX38" fmla="*/ 88254 w 239139"/>
                  <a:gd name="connsiteY38" fmla="*/ 262196 h 359827"/>
                  <a:gd name="connsiteX39" fmla="*/ 88254 w 239139"/>
                  <a:gd name="connsiteY39" fmla="*/ 259268 h 359827"/>
                  <a:gd name="connsiteX40" fmla="*/ 116178 w 239139"/>
                  <a:gd name="connsiteY40" fmla="*/ 175498 h 359827"/>
                  <a:gd name="connsiteX41" fmla="*/ 145564 w 239139"/>
                  <a:gd name="connsiteY41" fmla="*/ 72537 h 359827"/>
                  <a:gd name="connsiteX42" fmla="*/ 149530 w 239139"/>
                  <a:gd name="connsiteY42" fmla="*/ 72842 h 359827"/>
                  <a:gd name="connsiteX43" fmla="*/ 153190 w 239139"/>
                  <a:gd name="connsiteY43" fmla="*/ 73452 h 359827"/>
                  <a:gd name="connsiteX44" fmla="*/ 156444 w 239139"/>
                  <a:gd name="connsiteY44" fmla="*/ 74469 h 359827"/>
                  <a:gd name="connsiteX45" fmla="*/ 159494 w 239139"/>
                  <a:gd name="connsiteY45" fmla="*/ 75893 h 359827"/>
                  <a:gd name="connsiteX46" fmla="*/ 162137 w 239139"/>
                  <a:gd name="connsiteY46" fmla="*/ 77621 h 359827"/>
                  <a:gd name="connsiteX47" fmla="*/ 164171 w 239139"/>
                  <a:gd name="connsiteY47" fmla="*/ 79654 h 359827"/>
                  <a:gd name="connsiteX48" fmla="*/ 165798 w 239139"/>
                  <a:gd name="connsiteY48" fmla="*/ 81891 h 359827"/>
                  <a:gd name="connsiteX49" fmla="*/ 166814 w 239139"/>
                  <a:gd name="connsiteY49" fmla="*/ 84332 h 359827"/>
                  <a:gd name="connsiteX50" fmla="*/ 167221 w 239139"/>
                  <a:gd name="connsiteY50" fmla="*/ 86873 h 359827"/>
                  <a:gd name="connsiteX51" fmla="*/ 166814 w 239139"/>
                  <a:gd name="connsiteY51" fmla="*/ 89517 h 359827"/>
                  <a:gd name="connsiteX52" fmla="*/ 165798 w 239139"/>
                  <a:gd name="connsiteY52" fmla="*/ 91957 h 359827"/>
                  <a:gd name="connsiteX53" fmla="*/ 164171 w 239139"/>
                  <a:gd name="connsiteY53" fmla="*/ 94194 h 359827"/>
                  <a:gd name="connsiteX54" fmla="*/ 162137 w 239139"/>
                  <a:gd name="connsiteY54" fmla="*/ 96126 h 359827"/>
                  <a:gd name="connsiteX55" fmla="*/ 159494 w 239139"/>
                  <a:gd name="connsiteY55" fmla="*/ 97854 h 359827"/>
                  <a:gd name="connsiteX56" fmla="*/ 156444 w 239139"/>
                  <a:gd name="connsiteY56" fmla="*/ 99278 h 359827"/>
                  <a:gd name="connsiteX57" fmla="*/ 153190 w 239139"/>
                  <a:gd name="connsiteY57" fmla="*/ 100396 h 359827"/>
                  <a:gd name="connsiteX58" fmla="*/ 149530 w 239139"/>
                  <a:gd name="connsiteY58" fmla="*/ 101006 h 359827"/>
                  <a:gd name="connsiteX59" fmla="*/ 145564 w 239139"/>
                  <a:gd name="connsiteY59" fmla="*/ 101311 h 359827"/>
                  <a:gd name="connsiteX60" fmla="*/ 141802 w 239139"/>
                  <a:gd name="connsiteY60" fmla="*/ 101006 h 359827"/>
                  <a:gd name="connsiteX61" fmla="*/ 138142 w 239139"/>
                  <a:gd name="connsiteY61" fmla="*/ 100396 h 359827"/>
                  <a:gd name="connsiteX62" fmla="*/ 134787 w 239139"/>
                  <a:gd name="connsiteY62" fmla="*/ 99278 h 359827"/>
                  <a:gd name="connsiteX63" fmla="*/ 131838 w 239139"/>
                  <a:gd name="connsiteY63" fmla="*/ 97854 h 359827"/>
                  <a:gd name="connsiteX64" fmla="*/ 129195 w 239139"/>
                  <a:gd name="connsiteY64" fmla="*/ 96126 h 359827"/>
                  <a:gd name="connsiteX65" fmla="*/ 127060 w 239139"/>
                  <a:gd name="connsiteY65" fmla="*/ 94194 h 359827"/>
                  <a:gd name="connsiteX66" fmla="*/ 125535 w 239139"/>
                  <a:gd name="connsiteY66" fmla="*/ 91957 h 359827"/>
                  <a:gd name="connsiteX67" fmla="*/ 124518 w 239139"/>
                  <a:gd name="connsiteY67" fmla="*/ 89517 h 359827"/>
                  <a:gd name="connsiteX68" fmla="*/ 124111 w 239139"/>
                  <a:gd name="connsiteY68" fmla="*/ 86873 h 359827"/>
                  <a:gd name="connsiteX69" fmla="*/ 124518 w 239139"/>
                  <a:gd name="connsiteY69" fmla="*/ 84332 h 359827"/>
                  <a:gd name="connsiteX70" fmla="*/ 125535 w 239139"/>
                  <a:gd name="connsiteY70" fmla="*/ 81891 h 359827"/>
                  <a:gd name="connsiteX71" fmla="*/ 127060 w 239139"/>
                  <a:gd name="connsiteY71" fmla="*/ 79654 h 359827"/>
                  <a:gd name="connsiteX72" fmla="*/ 129195 w 239139"/>
                  <a:gd name="connsiteY72" fmla="*/ 77621 h 359827"/>
                  <a:gd name="connsiteX73" fmla="*/ 131838 w 239139"/>
                  <a:gd name="connsiteY73" fmla="*/ 75893 h 359827"/>
                  <a:gd name="connsiteX74" fmla="*/ 134787 w 239139"/>
                  <a:gd name="connsiteY74" fmla="*/ 74469 h 359827"/>
                  <a:gd name="connsiteX75" fmla="*/ 138142 w 239139"/>
                  <a:gd name="connsiteY75" fmla="*/ 73452 h 359827"/>
                  <a:gd name="connsiteX76" fmla="*/ 141802 w 239139"/>
                  <a:gd name="connsiteY76" fmla="*/ 72842 h 359827"/>
                  <a:gd name="connsiteX77" fmla="*/ 145564 w 239139"/>
                  <a:gd name="connsiteY77" fmla="*/ 72537 h 359827"/>
                  <a:gd name="connsiteX78" fmla="*/ 88254 w 239139"/>
                  <a:gd name="connsiteY78" fmla="*/ 0 h 359827"/>
                  <a:gd name="connsiteX79" fmla="*/ 84594 w 239139"/>
                  <a:gd name="connsiteY79" fmla="*/ 407 h 359827"/>
                  <a:gd name="connsiteX80" fmla="*/ 81036 w 239139"/>
                  <a:gd name="connsiteY80" fmla="*/ 1322 h 359827"/>
                  <a:gd name="connsiteX81" fmla="*/ 77477 w 239139"/>
                  <a:gd name="connsiteY81" fmla="*/ 2949 h 359827"/>
                  <a:gd name="connsiteX82" fmla="*/ 61514 w 239139"/>
                  <a:gd name="connsiteY82" fmla="*/ 12099 h 359827"/>
                  <a:gd name="connsiteX83" fmla="*/ 120456 w 239139"/>
                  <a:gd name="connsiteY83" fmla="*/ 150077 h 359827"/>
                  <a:gd name="connsiteX84" fmla="*/ 2135 w 239139"/>
                  <a:gd name="connsiteY84" fmla="*/ 101369 h 359827"/>
                  <a:gd name="connsiteX85" fmla="*/ 0 w 239139"/>
                  <a:gd name="connsiteY85" fmla="*/ 312647 h 359827"/>
                  <a:gd name="connsiteX86" fmla="*/ 77476 w 239139"/>
                  <a:gd name="connsiteY86" fmla="*/ 356875 h 359827"/>
                  <a:gd name="connsiteX87" fmla="*/ 80933 w 239139"/>
                  <a:gd name="connsiteY87" fmla="*/ 358603 h 359827"/>
                  <a:gd name="connsiteX88" fmla="*/ 84594 w 239139"/>
                  <a:gd name="connsiteY88" fmla="*/ 359417 h 359827"/>
                  <a:gd name="connsiteX89" fmla="*/ 88246 w 239139"/>
                  <a:gd name="connsiteY89" fmla="*/ 359822 h 359827"/>
                  <a:gd name="connsiteX90" fmla="*/ 88246 w 239139"/>
                  <a:gd name="connsiteY90" fmla="*/ 359827 h 359827"/>
                  <a:gd name="connsiteX91" fmla="*/ 91906 w 239139"/>
                  <a:gd name="connsiteY91" fmla="*/ 359421 h 359827"/>
                  <a:gd name="connsiteX92" fmla="*/ 95567 w 239139"/>
                  <a:gd name="connsiteY92" fmla="*/ 358607 h 359827"/>
                  <a:gd name="connsiteX93" fmla="*/ 99024 w 239139"/>
                  <a:gd name="connsiteY93" fmla="*/ 356879 h 359827"/>
                  <a:gd name="connsiteX94" fmla="*/ 228252 w 239139"/>
                  <a:gd name="connsiteY94" fmla="*/ 283063 h 359827"/>
                  <a:gd name="connsiteX95" fmla="*/ 231404 w 239139"/>
                  <a:gd name="connsiteY95" fmla="*/ 280928 h 359827"/>
                  <a:gd name="connsiteX96" fmla="*/ 234047 w 239139"/>
                  <a:gd name="connsiteY96" fmla="*/ 278284 h 359827"/>
                  <a:gd name="connsiteX97" fmla="*/ 236183 w 239139"/>
                  <a:gd name="connsiteY97" fmla="*/ 275234 h 359827"/>
                  <a:gd name="connsiteX98" fmla="*/ 237708 w 239139"/>
                  <a:gd name="connsiteY98" fmla="*/ 271777 h 359827"/>
                  <a:gd name="connsiteX99" fmla="*/ 238724 w 239139"/>
                  <a:gd name="connsiteY99" fmla="*/ 268320 h 359827"/>
                  <a:gd name="connsiteX100" fmla="*/ 239131 w 239139"/>
                  <a:gd name="connsiteY100" fmla="*/ 264355 h 359827"/>
                  <a:gd name="connsiteX101" fmla="*/ 239131 w 239139"/>
                  <a:gd name="connsiteY101" fmla="*/ 101373 h 359827"/>
                  <a:gd name="connsiteX102" fmla="*/ 239139 w 239139"/>
                  <a:gd name="connsiteY102" fmla="*/ 101369 h 359827"/>
                  <a:gd name="connsiteX103" fmla="*/ 239131 w 239139"/>
                  <a:gd name="connsiteY103" fmla="*/ 101315 h 359827"/>
                  <a:gd name="connsiteX104" fmla="*/ 239131 w 239139"/>
                  <a:gd name="connsiteY104" fmla="*/ 95576 h 359827"/>
                  <a:gd name="connsiteX105" fmla="*/ 238826 w 239139"/>
                  <a:gd name="connsiteY105" fmla="*/ 92322 h 359827"/>
                  <a:gd name="connsiteX106" fmla="*/ 238114 w 239139"/>
                  <a:gd name="connsiteY106" fmla="*/ 89373 h 359827"/>
                  <a:gd name="connsiteX107" fmla="*/ 236908 w 239139"/>
                  <a:gd name="connsiteY107" fmla="*/ 86356 h 359827"/>
                  <a:gd name="connsiteX108" fmla="*/ 236902 w 239139"/>
                  <a:gd name="connsiteY108" fmla="*/ 86321 h 359827"/>
                  <a:gd name="connsiteX109" fmla="*/ 235276 w 239139"/>
                  <a:gd name="connsiteY109" fmla="*/ 83475 h 359827"/>
                  <a:gd name="connsiteX110" fmla="*/ 233242 w 239139"/>
                  <a:gd name="connsiteY110" fmla="*/ 80831 h 359827"/>
                  <a:gd name="connsiteX111" fmla="*/ 230904 w 239139"/>
                  <a:gd name="connsiteY111" fmla="*/ 78696 h 359827"/>
                  <a:gd name="connsiteX112" fmla="*/ 228260 w 239139"/>
                  <a:gd name="connsiteY112" fmla="*/ 76764 h 359827"/>
                  <a:gd name="connsiteX113" fmla="*/ 99032 w 239139"/>
                  <a:gd name="connsiteY113" fmla="*/ 2949 h 359827"/>
                  <a:gd name="connsiteX114" fmla="*/ 95575 w 239139"/>
                  <a:gd name="connsiteY114" fmla="*/ 1322 h 359827"/>
                  <a:gd name="connsiteX115" fmla="*/ 91915 w 239139"/>
                  <a:gd name="connsiteY115" fmla="*/ 407 h 359827"/>
                  <a:gd name="connsiteX116" fmla="*/ 88254 w 239139"/>
                  <a:gd name="connsiteY116" fmla="*/ 0 h 359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Lst>
                <a:rect l="l" t="t" r="r" b="b"/>
                <a:pathLst>
                  <a:path w="239139" h="359827">
                    <a:moveTo>
                      <a:pt x="167268" y="201933"/>
                    </a:moveTo>
                    <a:lnTo>
                      <a:pt x="169810" y="202238"/>
                    </a:lnTo>
                    <a:lnTo>
                      <a:pt x="172250" y="203255"/>
                    </a:lnTo>
                    <a:lnTo>
                      <a:pt x="174487" y="204780"/>
                    </a:lnTo>
                    <a:lnTo>
                      <a:pt x="176520" y="206915"/>
                    </a:lnTo>
                    <a:lnTo>
                      <a:pt x="178249" y="209457"/>
                    </a:lnTo>
                    <a:lnTo>
                      <a:pt x="179672" y="212508"/>
                    </a:lnTo>
                    <a:lnTo>
                      <a:pt x="180689" y="215965"/>
                    </a:lnTo>
                    <a:lnTo>
                      <a:pt x="181299" y="219625"/>
                    </a:lnTo>
                    <a:cubicBezTo>
                      <a:pt x="181401" y="220879"/>
                      <a:pt x="181502" y="222133"/>
                      <a:pt x="181604" y="223387"/>
                    </a:cubicBezTo>
                    <a:cubicBezTo>
                      <a:pt x="181502" y="224709"/>
                      <a:pt x="181401" y="226030"/>
                      <a:pt x="181299" y="227352"/>
                    </a:cubicBezTo>
                    <a:lnTo>
                      <a:pt x="180689" y="231013"/>
                    </a:lnTo>
                    <a:lnTo>
                      <a:pt x="179672" y="234266"/>
                    </a:lnTo>
                    <a:lnTo>
                      <a:pt x="178249" y="237317"/>
                    </a:lnTo>
                    <a:lnTo>
                      <a:pt x="176520" y="239960"/>
                    </a:lnTo>
                    <a:lnTo>
                      <a:pt x="174487" y="241994"/>
                    </a:lnTo>
                    <a:lnTo>
                      <a:pt x="172250" y="243621"/>
                    </a:lnTo>
                    <a:lnTo>
                      <a:pt x="169810" y="244638"/>
                    </a:lnTo>
                    <a:lnTo>
                      <a:pt x="167268" y="245044"/>
                    </a:lnTo>
                    <a:lnTo>
                      <a:pt x="164624" y="244638"/>
                    </a:lnTo>
                    <a:lnTo>
                      <a:pt x="162184" y="243621"/>
                    </a:lnTo>
                    <a:lnTo>
                      <a:pt x="159947" y="241994"/>
                    </a:lnTo>
                    <a:lnTo>
                      <a:pt x="158016" y="239960"/>
                    </a:lnTo>
                    <a:lnTo>
                      <a:pt x="156287" y="237317"/>
                    </a:lnTo>
                    <a:lnTo>
                      <a:pt x="154864" y="234266"/>
                    </a:lnTo>
                    <a:lnTo>
                      <a:pt x="153745" y="231013"/>
                    </a:lnTo>
                    <a:lnTo>
                      <a:pt x="153135" y="227352"/>
                    </a:lnTo>
                    <a:cubicBezTo>
                      <a:pt x="153033" y="226030"/>
                      <a:pt x="152932" y="224709"/>
                      <a:pt x="152830" y="223387"/>
                    </a:cubicBezTo>
                    <a:cubicBezTo>
                      <a:pt x="152932" y="222133"/>
                      <a:pt x="153033" y="220879"/>
                      <a:pt x="153135" y="219625"/>
                    </a:cubicBezTo>
                    <a:lnTo>
                      <a:pt x="153745" y="215965"/>
                    </a:lnTo>
                    <a:lnTo>
                      <a:pt x="154864" y="212508"/>
                    </a:lnTo>
                    <a:lnTo>
                      <a:pt x="156287" y="209457"/>
                    </a:lnTo>
                    <a:lnTo>
                      <a:pt x="158016" y="206915"/>
                    </a:lnTo>
                    <a:lnTo>
                      <a:pt x="159947" y="204780"/>
                    </a:lnTo>
                    <a:lnTo>
                      <a:pt x="162184" y="203255"/>
                    </a:lnTo>
                    <a:lnTo>
                      <a:pt x="164624" y="202238"/>
                    </a:lnTo>
                    <a:lnTo>
                      <a:pt x="167268" y="201933"/>
                    </a:lnTo>
                    <a:close/>
                    <a:moveTo>
                      <a:pt x="116178" y="175498"/>
                    </a:moveTo>
                    <a:lnTo>
                      <a:pt x="88254" y="262196"/>
                    </a:lnTo>
                    <a:lnTo>
                      <a:pt x="88254" y="259268"/>
                    </a:lnTo>
                    <a:lnTo>
                      <a:pt x="116178" y="175498"/>
                    </a:lnTo>
                    <a:close/>
                    <a:moveTo>
                      <a:pt x="145564" y="72537"/>
                    </a:moveTo>
                    <a:lnTo>
                      <a:pt x="149530" y="72842"/>
                    </a:lnTo>
                    <a:lnTo>
                      <a:pt x="153190" y="73452"/>
                    </a:lnTo>
                    <a:lnTo>
                      <a:pt x="156444" y="74469"/>
                    </a:lnTo>
                    <a:lnTo>
                      <a:pt x="159494" y="75893"/>
                    </a:lnTo>
                    <a:lnTo>
                      <a:pt x="162137" y="77621"/>
                    </a:lnTo>
                    <a:lnTo>
                      <a:pt x="164171" y="79654"/>
                    </a:lnTo>
                    <a:lnTo>
                      <a:pt x="165798" y="81891"/>
                    </a:lnTo>
                    <a:lnTo>
                      <a:pt x="166814" y="84332"/>
                    </a:lnTo>
                    <a:cubicBezTo>
                      <a:pt x="166950" y="85179"/>
                      <a:pt x="167085" y="86026"/>
                      <a:pt x="167221" y="86873"/>
                    </a:cubicBezTo>
                    <a:cubicBezTo>
                      <a:pt x="167085" y="87754"/>
                      <a:pt x="166950" y="88636"/>
                      <a:pt x="166814" y="89517"/>
                    </a:cubicBezTo>
                    <a:lnTo>
                      <a:pt x="165798" y="91957"/>
                    </a:lnTo>
                    <a:lnTo>
                      <a:pt x="164171" y="94194"/>
                    </a:lnTo>
                    <a:lnTo>
                      <a:pt x="162137" y="96126"/>
                    </a:lnTo>
                    <a:lnTo>
                      <a:pt x="159494" y="97854"/>
                    </a:lnTo>
                    <a:lnTo>
                      <a:pt x="156444" y="99278"/>
                    </a:lnTo>
                    <a:lnTo>
                      <a:pt x="153190" y="100396"/>
                    </a:lnTo>
                    <a:lnTo>
                      <a:pt x="149530" y="101006"/>
                    </a:lnTo>
                    <a:lnTo>
                      <a:pt x="145564" y="101311"/>
                    </a:lnTo>
                    <a:lnTo>
                      <a:pt x="141802" y="101006"/>
                    </a:lnTo>
                    <a:lnTo>
                      <a:pt x="138142" y="100396"/>
                    </a:lnTo>
                    <a:lnTo>
                      <a:pt x="134787" y="99278"/>
                    </a:lnTo>
                    <a:lnTo>
                      <a:pt x="131838" y="97854"/>
                    </a:lnTo>
                    <a:lnTo>
                      <a:pt x="129195" y="96126"/>
                    </a:lnTo>
                    <a:lnTo>
                      <a:pt x="127060" y="94194"/>
                    </a:lnTo>
                    <a:lnTo>
                      <a:pt x="125535" y="91957"/>
                    </a:lnTo>
                    <a:lnTo>
                      <a:pt x="124518" y="89517"/>
                    </a:lnTo>
                    <a:cubicBezTo>
                      <a:pt x="124382" y="88636"/>
                      <a:pt x="124247" y="87754"/>
                      <a:pt x="124111" y="86873"/>
                    </a:cubicBezTo>
                    <a:cubicBezTo>
                      <a:pt x="124247" y="86026"/>
                      <a:pt x="124382" y="85179"/>
                      <a:pt x="124518" y="84332"/>
                    </a:cubicBezTo>
                    <a:lnTo>
                      <a:pt x="125535" y="81891"/>
                    </a:lnTo>
                    <a:lnTo>
                      <a:pt x="127060" y="79654"/>
                    </a:lnTo>
                    <a:lnTo>
                      <a:pt x="129195" y="77621"/>
                    </a:lnTo>
                    <a:lnTo>
                      <a:pt x="131838" y="75893"/>
                    </a:lnTo>
                    <a:lnTo>
                      <a:pt x="134787" y="74469"/>
                    </a:lnTo>
                    <a:lnTo>
                      <a:pt x="138142" y="73452"/>
                    </a:lnTo>
                    <a:lnTo>
                      <a:pt x="141802" y="72842"/>
                    </a:lnTo>
                    <a:lnTo>
                      <a:pt x="145564" y="72537"/>
                    </a:lnTo>
                    <a:close/>
                    <a:moveTo>
                      <a:pt x="88254" y="0"/>
                    </a:moveTo>
                    <a:lnTo>
                      <a:pt x="84594" y="407"/>
                    </a:lnTo>
                    <a:lnTo>
                      <a:pt x="81036" y="1322"/>
                    </a:lnTo>
                    <a:lnTo>
                      <a:pt x="77477" y="2949"/>
                    </a:lnTo>
                    <a:lnTo>
                      <a:pt x="61514" y="12099"/>
                    </a:lnTo>
                    <a:lnTo>
                      <a:pt x="120456" y="150077"/>
                    </a:lnTo>
                    <a:cubicBezTo>
                      <a:pt x="76254" y="167178"/>
                      <a:pt x="41575" y="169992"/>
                      <a:pt x="2135" y="101369"/>
                    </a:cubicBezTo>
                    <a:cubicBezTo>
                      <a:pt x="1423" y="171795"/>
                      <a:pt x="712" y="242221"/>
                      <a:pt x="0" y="312647"/>
                    </a:cubicBezTo>
                    <a:lnTo>
                      <a:pt x="77476" y="356875"/>
                    </a:lnTo>
                    <a:lnTo>
                      <a:pt x="80933" y="358603"/>
                    </a:lnTo>
                    <a:lnTo>
                      <a:pt x="84594" y="359417"/>
                    </a:lnTo>
                    <a:lnTo>
                      <a:pt x="88246" y="359822"/>
                    </a:lnTo>
                    <a:lnTo>
                      <a:pt x="88246" y="359827"/>
                    </a:lnTo>
                    <a:lnTo>
                      <a:pt x="91906" y="359421"/>
                    </a:lnTo>
                    <a:lnTo>
                      <a:pt x="95567" y="358607"/>
                    </a:lnTo>
                    <a:lnTo>
                      <a:pt x="99024" y="356879"/>
                    </a:lnTo>
                    <a:lnTo>
                      <a:pt x="228252" y="283063"/>
                    </a:lnTo>
                    <a:lnTo>
                      <a:pt x="231404" y="280928"/>
                    </a:lnTo>
                    <a:lnTo>
                      <a:pt x="234047" y="278284"/>
                    </a:lnTo>
                    <a:lnTo>
                      <a:pt x="236183" y="275234"/>
                    </a:lnTo>
                    <a:lnTo>
                      <a:pt x="237708" y="271777"/>
                    </a:lnTo>
                    <a:lnTo>
                      <a:pt x="238724" y="268320"/>
                    </a:lnTo>
                    <a:cubicBezTo>
                      <a:pt x="238860" y="266998"/>
                      <a:pt x="238995" y="265677"/>
                      <a:pt x="239131" y="264355"/>
                    </a:cubicBezTo>
                    <a:lnTo>
                      <a:pt x="239131" y="101373"/>
                    </a:lnTo>
                    <a:cubicBezTo>
                      <a:pt x="239134" y="101372"/>
                      <a:pt x="239136" y="101370"/>
                      <a:pt x="239139" y="101369"/>
                    </a:cubicBezTo>
                    <a:cubicBezTo>
                      <a:pt x="239136" y="101351"/>
                      <a:pt x="239134" y="101333"/>
                      <a:pt x="239131" y="101315"/>
                    </a:cubicBezTo>
                    <a:lnTo>
                      <a:pt x="239131" y="95576"/>
                    </a:lnTo>
                    <a:cubicBezTo>
                      <a:pt x="239029" y="94491"/>
                      <a:pt x="238928" y="93407"/>
                      <a:pt x="238826" y="92322"/>
                    </a:cubicBezTo>
                    <a:lnTo>
                      <a:pt x="238114" y="89373"/>
                    </a:lnTo>
                    <a:lnTo>
                      <a:pt x="236908" y="86356"/>
                    </a:lnTo>
                    <a:cubicBezTo>
                      <a:pt x="236906" y="86344"/>
                      <a:pt x="236904" y="86333"/>
                      <a:pt x="236902" y="86321"/>
                    </a:cubicBezTo>
                    <a:lnTo>
                      <a:pt x="235276" y="83475"/>
                    </a:lnTo>
                    <a:lnTo>
                      <a:pt x="233242" y="80831"/>
                    </a:lnTo>
                    <a:lnTo>
                      <a:pt x="230904" y="78696"/>
                    </a:lnTo>
                    <a:lnTo>
                      <a:pt x="228260" y="76764"/>
                    </a:lnTo>
                    <a:lnTo>
                      <a:pt x="99032" y="2949"/>
                    </a:lnTo>
                    <a:lnTo>
                      <a:pt x="95575" y="1322"/>
                    </a:lnTo>
                    <a:lnTo>
                      <a:pt x="91915" y="407"/>
                    </a:lnTo>
                    <a:lnTo>
                      <a:pt x="88254" y="0"/>
                    </a:lnTo>
                    <a:close/>
                  </a:path>
                </a:pathLst>
              </a:custGeom>
              <a:solidFill>
                <a:srgbClr val="55C8CB"/>
              </a:solidFill>
              <a:ln w="0">
                <a:noFill/>
                <a:prstDash val="solid"/>
                <a:round/>
                <a:headEnd/>
                <a:tailEnd/>
              </a:ln>
            </p:spPr>
            <p:txBody>
              <a:bodyPr vert="horz" wrap="square" lIns="68580" tIns="34290" rIns="68580" bIns="34290" numCol="1" anchor="ctr" anchorCtr="0" compatLnSpc="1">
                <a:prstTxWarp prst="textNoShape">
                  <a:avLst/>
                </a:prstTxWarp>
                <a:noAutofit/>
              </a:bodyPr>
              <a:lstStyle/>
              <a:p>
                <a:pPr defTabSz="685800">
                  <a:defRPr/>
                </a:pPr>
                <a:endParaRPr lang="en-IN" sz="1400">
                  <a:latin typeface="Arial" panose="020B0604020202020204" pitchFamily="34" charset="0"/>
                  <a:cs typeface="Arial" panose="020B0604020202020204" pitchFamily="34" charset="0"/>
                </a:endParaRPr>
              </a:p>
            </p:txBody>
          </p:sp>
          <p:sp>
            <p:nvSpPr>
              <p:cNvPr id="78" name="Freeform 77"/>
              <p:cNvSpPr>
                <a:spLocks/>
              </p:cNvSpPr>
              <p:nvPr/>
            </p:nvSpPr>
            <p:spPr bwMode="auto">
              <a:xfrm flipH="1">
                <a:off x="3460446" y="6084123"/>
                <a:ext cx="301570" cy="359617"/>
              </a:xfrm>
              <a:custGeom>
                <a:avLst/>
                <a:gdLst>
                  <a:gd name="connsiteX0" fmla="*/ 107781 w 301570"/>
                  <a:gd name="connsiteY0" fmla="*/ 262419 h 359617"/>
                  <a:gd name="connsiteX1" fmla="*/ 110221 w 301570"/>
                  <a:gd name="connsiteY1" fmla="*/ 262724 h 359617"/>
                  <a:gd name="connsiteX2" fmla="*/ 112661 w 301570"/>
                  <a:gd name="connsiteY2" fmla="*/ 263741 h 359617"/>
                  <a:gd name="connsiteX3" fmla="*/ 114898 w 301570"/>
                  <a:gd name="connsiteY3" fmla="*/ 265266 h 359617"/>
                  <a:gd name="connsiteX4" fmla="*/ 116931 w 301570"/>
                  <a:gd name="connsiteY4" fmla="*/ 267401 h 359617"/>
                  <a:gd name="connsiteX5" fmla="*/ 118762 w 301570"/>
                  <a:gd name="connsiteY5" fmla="*/ 270045 h 359617"/>
                  <a:gd name="connsiteX6" fmla="*/ 120083 w 301570"/>
                  <a:gd name="connsiteY6" fmla="*/ 273095 h 359617"/>
                  <a:gd name="connsiteX7" fmla="*/ 121100 w 301570"/>
                  <a:gd name="connsiteY7" fmla="*/ 276451 h 359617"/>
                  <a:gd name="connsiteX8" fmla="*/ 121913 w 301570"/>
                  <a:gd name="connsiteY8" fmla="*/ 280111 h 359617"/>
                  <a:gd name="connsiteX9" fmla="*/ 122015 w 301570"/>
                  <a:gd name="connsiteY9" fmla="*/ 283975 h 359617"/>
                  <a:gd name="connsiteX10" fmla="*/ 121913 w 301570"/>
                  <a:gd name="connsiteY10" fmla="*/ 287838 h 359617"/>
                  <a:gd name="connsiteX11" fmla="*/ 121100 w 301570"/>
                  <a:gd name="connsiteY11" fmla="*/ 291499 h 359617"/>
                  <a:gd name="connsiteX12" fmla="*/ 120083 w 301570"/>
                  <a:gd name="connsiteY12" fmla="*/ 294854 h 359617"/>
                  <a:gd name="connsiteX13" fmla="*/ 118762 w 301570"/>
                  <a:gd name="connsiteY13" fmla="*/ 297803 h 359617"/>
                  <a:gd name="connsiteX14" fmla="*/ 116931 w 301570"/>
                  <a:gd name="connsiteY14" fmla="*/ 300446 h 359617"/>
                  <a:gd name="connsiteX15" fmla="*/ 114898 w 301570"/>
                  <a:gd name="connsiteY15" fmla="*/ 302582 h 359617"/>
                  <a:gd name="connsiteX16" fmla="*/ 112661 w 301570"/>
                  <a:gd name="connsiteY16" fmla="*/ 304107 h 359617"/>
                  <a:gd name="connsiteX17" fmla="*/ 110221 w 301570"/>
                  <a:gd name="connsiteY17" fmla="*/ 305124 h 359617"/>
                  <a:gd name="connsiteX18" fmla="*/ 107781 w 301570"/>
                  <a:gd name="connsiteY18" fmla="*/ 305530 h 359617"/>
                  <a:gd name="connsiteX19" fmla="*/ 105036 w 301570"/>
                  <a:gd name="connsiteY19" fmla="*/ 305124 h 359617"/>
                  <a:gd name="connsiteX20" fmla="*/ 102697 w 301570"/>
                  <a:gd name="connsiteY20" fmla="*/ 304107 h 359617"/>
                  <a:gd name="connsiteX21" fmla="*/ 100359 w 301570"/>
                  <a:gd name="connsiteY21" fmla="*/ 302582 h 359617"/>
                  <a:gd name="connsiteX22" fmla="*/ 98528 w 301570"/>
                  <a:gd name="connsiteY22" fmla="*/ 300446 h 359617"/>
                  <a:gd name="connsiteX23" fmla="*/ 96698 w 301570"/>
                  <a:gd name="connsiteY23" fmla="*/ 297803 h 359617"/>
                  <a:gd name="connsiteX24" fmla="*/ 95377 w 301570"/>
                  <a:gd name="connsiteY24" fmla="*/ 294854 h 359617"/>
                  <a:gd name="connsiteX25" fmla="*/ 94258 w 301570"/>
                  <a:gd name="connsiteY25" fmla="*/ 291499 h 359617"/>
                  <a:gd name="connsiteX26" fmla="*/ 93546 w 301570"/>
                  <a:gd name="connsiteY26" fmla="*/ 287838 h 359617"/>
                  <a:gd name="connsiteX27" fmla="*/ 93343 w 301570"/>
                  <a:gd name="connsiteY27" fmla="*/ 283975 h 359617"/>
                  <a:gd name="connsiteX28" fmla="*/ 93546 w 301570"/>
                  <a:gd name="connsiteY28" fmla="*/ 280111 h 359617"/>
                  <a:gd name="connsiteX29" fmla="*/ 94258 w 301570"/>
                  <a:gd name="connsiteY29" fmla="*/ 276451 h 359617"/>
                  <a:gd name="connsiteX30" fmla="*/ 95377 w 301570"/>
                  <a:gd name="connsiteY30" fmla="*/ 273095 h 359617"/>
                  <a:gd name="connsiteX31" fmla="*/ 96698 w 301570"/>
                  <a:gd name="connsiteY31" fmla="*/ 270045 h 359617"/>
                  <a:gd name="connsiteX32" fmla="*/ 98528 w 301570"/>
                  <a:gd name="connsiteY32" fmla="*/ 267401 h 359617"/>
                  <a:gd name="connsiteX33" fmla="*/ 100359 w 301570"/>
                  <a:gd name="connsiteY33" fmla="*/ 265266 h 359617"/>
                  <a:gd name="connsiteX34" fmla="*/ 102697 w 301570"/>
                  <a:gd name="connsiteY34" fmla="*/ 263741 h 359617"/>
                  <a:gd name="connsiteX35" fmla="*/ 105036 w 301570"/>
                  <a:gd name="connsiteY35" fmla="*/ 262724 h 359617"/>
                  <a:gd name="connsiteX36" fmla="*/ 193790 w 301570"/>
                  <a:gd name="connsiteY36" fmla="*/ 255203 h 359617"/>
                  <a:gd name="connsiteX37" fmla="*/ 196536 w 301570"/>
                  <a:gd name="connsiteY37" fmla="*/ 255508 h 359617"/>
                  <a:gd name="connsiteX38" fmla="*/ 198874 w 301570"/>
                  <a:gd name="connsiteY38" fmla="*/ 256525 h 359617"/>
                  <a:gd name="connsiteX39" fmla="*/ 201213 w 301570"/>
                  <a:gd name="connsiteY39" fmla="*/ 258152 h 359617"/>
                  <a:gd name="connsiteX40" fmla="*/ 203043 w 301570"/>
                  <a:gd name="connsiteY40" fmla="*/ 260185 h 359617"/>
                  <a:gd name="connsiteX41" fmla="*/ 204873 w 301570"/>
                  <a:gd name="connsiteY41" fmla="*/ 262931 h 359617"/>
                  <a:gd name="connsiteX42" fmla="*/ 206195 w 301570"/>
                  <a:gd name="connsiteY42" fmla="*/ 265879 h 359617"/>
                  <a:gd name="connsiteX43" fmla="*/ 207415 w 301570"/>
                  <a:gd name="connsiteY43" fmla="*/ 269235 h 359617"/>
                  <a:gd name="connsiteX44" fmla="*/ 208025 w 301570"/>
                  <a:gd name="connsiteY44" fmla="*/ 272895 h 359617"/>
                  <a:gd name="connsiteX45" fmla="*/ 208228 w 301570"/>
                  <a:gd name="connsiteY45" fmla="*/ 276759 h 359617"/>
                  <a:gd name="connsiteX46" fmla="*/ 208025 w 301570"/>
                  <a:gd name="connsiteY46" fmla="*/ 280622 h 359617"/>
                  <a:gd name="connsiteX47" fmla="*/ 207415 w 301570"/>
                  <a:gd name="connsiteY47" fmla="*/ 284283 h 359617"/>
                  <a:gd name="connsiteX48" fmla="*/ 206195 w 301570"/>
                  <a:gd name="connsiteY48" fmla="*/ 287638 h 359617"/>
                  <a:gd name="connsiteX49" fmla="*/ 204873 w 301570"/>
                  <a:gd name="connsiteY49" fmla="*/ 290688 h 359617"/>
                  <a:gd name="connsiteX50" fmla="*/ 203043 w 301570"/>
                  <a:gd name="connsiteY50" fmla="*/ 293230 h 359617"/>
                  <a:gd name="connsiteX51" fmla="*/ 201213 w 301570"/>
                  <a:gd name="connsiteY51" fmla="*/ 295366 h 359617"/>
                  <a:gd name="connsiteX52" fmla="*/ 198874 w 301570"/>
                  <a:gd name="connsiteY52" fmla="*/ 296891 h 359617"/>
                  <a:gd name="connsiteX53" fmla="*/ 196536 w 301570"/>
                  <a:gd name="connsiteY53" fmla="*/ 297908 h 359617"/>
                  <a:gd name="connsiteX54" fmla="*/ 193790 w 301570"/>
                  <a:gd name="connsiteY54" fmla="*/ 298314 h 359617"/>
                  <a:gd name="connsiteX55" fmla="*/ 191350 w 301570"/>
                  <a:gd name="connsiteY55" fmla="*/ 297908 h 359617"/>
                  <a:gd name="connsiteX56" fmla="*/ 188910 w 301570"/>
                  <a:gd name="connsiteY56" fmla="*/ 296891 h 359617"/>
                  <a:gd name="connsiteX57" fmla="*/ 186673 w 301570"/>
                  <a:gd name="connsiteY57" fmla="*/ 295366 h 359617"/>
                  <a:gd name="connsiteX58" fmla="*/ 184640 w 301570"/>
                  <a:gd name="connsiteY58" fmla="*/ 293230 h 359617"/>
                  <a:gd name="connsiteX59" fmla="*/ 182810 w 301570"/>
                  <a:gd name="connsiteY59" fmla="*/ 290688 h 359617"/>
                  <a:gd name="connsiteX60" fmla="*/ 181488 w 301570"/>
                  <a:gd name="connsiteY60" fmla="*/ 287638 h 359617"/>
                  <a:gd name="connsiteX61" fmla="*/ 180471 w 301570"/>
                  <a:gd name="connsiteY61" fmla="*/ 284283 h 359617"/>
                  <a:gd name="connsiteX62" fmla="*/ 179658 w 301570"/>
                  <a:gd name="connsiteY62" fmla="*/ 280622 h 359617"/>
                  <a:gd name="connsiteX63" fmla="*/ 179556 w 301570"/>
                  <a:gd name="connsiteY63" fmla="*/ 276759 h 359617"/>
                  <a:gd name="connsiteX64" fmla="*/ 179658 w 301570"/>
                  <a:gd name="connsiteY64" fmla="*/ 272895 h 359617"/>
                  <a:gd name="connsiteX65" fmla="*/ 180471 w 301570"/>
                  <a:gd name="connsiteY65" fmla="*/ 269235 h 359617"/>
                  <a:gd name="connsiteX66" fmla="*/ 181488 w 301570"/>
                  <a:gd name="connsiteY66" fmla="*/ 265879 h 359617"/>
                  <a:gd name="connsiteX67" fmla="*/ 182810 w 301570"/>
                  <a:gd name="connsiteY67" fmla="*/ 262931 h 359617"/>
                  <a:gd name="connsiteX68" fmla="*/ 184640 w 301570"/>
                  <a:gd name="connsiteY68" fmla="*/ 260185 h 359617"/>
                  <a:gd name="connsiteX69" fmla="*/ 186673 w 301570"/>
                  <a:gd name="connsiteY69" fmla="*/ 258152 h 359617"/>
                  <a:gd name="connsiteX70" fmla="*/ 188910 w 301570"/>
                  <a:gd name="connsiteY70" fmla="*/ 256525 h 359617"/>
                  <a:gd name="connsiteX71" fmla="*/ 191350 w 301570"/>
                  <a:gd name="connsiteY71" fmla="*/ 255508 h 359617"/>
                  <a:gd name="connsiteX72" fmla="*/ 43109 w 301570"/>
                  <a:gd name="connsiteY72" fmla="*/ 219210 h 359617"/>
                  <a:gd name="connsiteX73" fmla="*/ 45651 w 301570"/>
                  <a:gd name="connsiteY73" fmla="*/ 219617 h 359617"/>
                  <a:gd name="connsiteX74" fmla="*/ 48091 w 301570"/>
                  <a:gd name="connsiteY74" fmla="*/ 220634 h 359617"/>
                  <a:gd name="connsiteX75" fmla="*/ 50328 w 301570"/>
                  <a:gd name="connsiteY75" fmla="*/ 222261 h 359617"/>
                  <a:gd name="connsiteX76" fmla="*/ 52361 w 301570"/>
                  <a:gd name="connsiteY76" fmla="*/ 224396 h 359617"/>
                  <a:gd name="connsiteX77" fmla="*/ 54090 w 301570"/>
                  <a:gd name="connsiteY77" fmla="*/ 226938 h 359617"/>
                  <a:gd name="connsiteX78" fmla="*/ 55513 w 301570"/>
                  <a:gd name="connsiteY78" fmla="*/ 229988 h 359617"/>
                  <a:gd name="connsiteX79" fmla="*/ 56530 w 301570"/>
                  <a:gd name="connsiteY79" fmla="*/ 233241 h 359617"/>
                  <a:gd name="connsiteX80" fmla="*/ 57140 w 301570"/>
                  <a:gd name="connsiteY80" fmla="*/ 237003 h 359617"/>
                  <a:gd name="connsiteX81" fmla="*/ 57445 w 301570"/>
                  <a:gd name="connsiteY81" fmla="*/ 240867 h 359617"/>
                  <a:gd name="connsiteX82" fmla="*/ 57140 w 301570"/>
                  <a:gd name="connsiteY82" fmla="*/ 244629 h 359617"/>
                  <a:gd name="connsiteX83" fmla="*/ 56530 w 301570"/>
                  <a:gd name="connsiteY83" fmla="*/ 248289 h 359617"/>
                  <a:gd name="connsiteX84" fmla="*/ 55513 w 301570"/>
                  <a:gd name="connsiteY84" fmla="*/ 251746 h 359617"/>
                  <a:gd name="connsiteX85" fmla="*/ 54090 w 301570"/>
                  <a:gd name="connsiteY85" fmla="*/ 254797 h 359617"/>
                  <a:gd name="connsiteX86" fmla="*/ 52361 w 301570"/>
                  <a:gd name="connsiteY86" fmla="*/ 257338 h 359617"/>
                  <a:gd name="connsiteX87" fmla="*/ 50328 w 301570"/>
                  <a:gd name="connsiteY87" fmla="*/ 259474 h 359617"/>
                  <a:gd name="connsiteX88" fmla="*/ 48091 w 301570"/>
                  <a:gd name="connsiteY88" fmla="*/ 261100 h 359617"/>
                  <a:gd name="connsiteX89" fmla="*/ 45651 w 301570"/>
                  <a:gd name="connsiteY89" fmla="*/ 262016 h 359617"/>
                  <a:gd name="connsiteX90" fmla="*/ 43109 w 301570"/>
                  <a:gd name="connsiteY90" fmla="*/ 262422 h 359617"/>
                  <a:gd name="connsiteX91" fmla="*/ 40465 w 301570"/>
                  <a:gd name="connsiteY91" fmla="*/ 262016 h 359617"/>
                  <a:gd name="connsiteX92" fmla="*/ 38025 w 301570"/>
                  <a:gd name="connsiteY92" fmla="*/ 261100 h 359617"/>
                  <a:gd name="connsiteX93" fmla="*/ 35788 w 301570"/>
                  <a:gd name="connsiteY93" fmla="*/ 259474 h 359617"/>
                  <a:gd name="connsiteX94" fmla="*/ 33857 w 301570"/>
                  <a:gd name="connsiteY94" fmla="*/ 257338 h 359617"/>
                  <a:gd name="connsiteX95" fmla="*/ 32128 w 301570"/>
                  <a:gd name="connsiteY95" fmla="*/ 254797 h 359617"/>
                  <a:gd name="connsiteX96" fmla="*/ 30705 w 301570"/>
                  <a:gd name="connsiteY96" fmla="*/ 251746 h 359617"/>
                  <a:gd name="connsiteX97" fmla="*/ 29586 w 301570"/>
                  <a:gd name="connsiteY97" fmla="*/ 248289 h 359617"/>
                  <a:gd name="connsiteX98" fmla="*/ 28976 w 301570"/>
                  <a:gd name="connsiteY98" fmla="*/ 244629 h 359617"/>
                  <a:gd name="connsiteX99" fmla="*/ 28671 w 301570"/>
                  <a:gd name="connsiteY99" fmla="*/ 240867 h 359617"/>
                  <a:gd name="connsiteX100" fmla="*/ 28976 w 301570"/>
                  <a:gd name="connsiteY100" fmla="*/ 237003 h 359617"/>
                  <a:gd name="connsiteX101" fmla="*/ 29586 w 301570"/>
                  <a:gd name="connsiteY101" fmla="*/ 233241 h 359617"/>
                  <a:gd name="connsiteX102" fmla="*/ 30705 w 301570"/>
                  <a:gd name="connsiteY102" fmla="*/ 229988 h 359617"/>
                  <a:gd name="connsiteX103" fmla="*/ 32128 w 301570"/>
                  <a:gd name="connsiteY103" fmla="*/ 226938 h 359617"/>
                  <a:gd name="connsiteX104" fmla="*/ 33857 w 301570"/>
                  <a:gd name="connsiteY104" fmla="*/ 224396 h 359617"/>
                  <a:gd name="connsiteX105" fmla="*/ 35788 w 301570"/>
                  <a:gd name="connsiteY105" fmla="*/ 222261 h 359617"/>
                  <a:gd name="connsiteX106" fmla="*/ 38025 w 301570"/>
                  <a:gd name="connsiteY106" fmla="*/ 220634 h 359617"/>
                  <a:gd name="connsiteX107" fmla="*/ 40465 w 301570"/>
                  <a:gd name="connsiteY107" fmla="*/ 219617 h 359617"/>
                  <a:gd name="connsiteX108" fmla="*/ 107781 w 301570"/>
                  <a:gd name="connsiteY108" fmla="*/ 183420 h 359617"/>
                  <a:gd name="connsiteX109" fmla="*/ 110221 w 301570"/>
                  <a:gd name="connsiteY109" fmla="*/ 183725 h 359617"/>
                  <a:gd name="connsiteX110" fmla="*/ 112661 w 301570"/>
                  <a:gd name="connsiteY110" fmla="*/ 184742 h 359617"/>
                  <a:gd name="connsiteX111" fmla="*/ 114898 w 301570"/>
                  <a:gd name="connsiteY111" fmla="*/ 186369 h 359617"/>
                  <a:gd name="connsiteX112" fmla="*/ 116931 w 301570"/>
                  <a:gd name="connsiteY112" fmla="*/ 188504 h 359617"/>
                  <a:gd name="connsiteX113" fmla="*/ 118762 w 301570"/>
                  <a:gd name="connsiteY113" fmla="*/ 191046 h 359617"/>
                  <a:gd name="connsiteX114" fmla="*/ 120083 w 301570"/>
                  <a:gd name="connsiteY114" fmla="*/ 194096 h 359617"/>
                  <a:gd name="connsiteX115" fmla="*/ 121100 w 301570"/>
                  <a:gd name="connsiteY115" fmla="*/ 197350 h 359617"/>
                  <a:gd name="connsiteX116" fmla="*/ 121913 w 301570"/>
                  <a:gd name="connsiteY116" fmla="*/ 201010 h 359617"/>
                  <a:gd name="connsiteX117" fmla="*/ 122015 w 301570"/>
                  <a:gd name="connsiteY117" fmla="*/ 204976 h 359617"/>
                  <a:gd name="connsiteX118" fmla="*/ 121913 w 301570"/>
                  <a:gd name="connsiteY118" fmla="*/ 208839 h 359617"/>
                  <a:gd name="connsiteX119" fmla="*/ 121100 w 301570"/>
                  <a:gd name="connsiteY119" fmla="*/ 212398 h 359617"/>
                  <a:gd name="connsiteX120" fmla="*/ 120083 w 301570"/>
                  <a:gd name="connsiteY120" fmla="*/ 215855 h 359617"/>
                  <a:gd name="connsiteX121" fmla="*/ 118762 w 301570"/>
                  <a:gd name="connsiteY121" fmla="*/ 218905 h 359617"/>
                  <a:gd name="connsiteX122" fmla="*/ 116931 w 301570"/>
                  <a:gd name="connsiteY122" fmla="*/ 221447 h 359617"/>
                  <a:gd name="connsiteX123" fmla="*/ 114898 w 301570"/>
                  <a:gd name="connsiteY123" fmla="*/ 223582 h 359617"/>
                  <a:gd name="connsiteX124" fmla="*/ 112661 w 301570"/>
                  <a:gd name="connsiteY124" fmla="*/ 225209 h 359617"/>
                  <a:gd name="connsiteX125" fmla="*/ 110221 w 301570"/>
                  <a:gd name="connsiteY125" fmla="*/ 226226 h 359617"/>
                  <a:gd name="connsiteX126" fmla="*/ 107781 w 301570"/>
                  <a:gd name="connsiteY126" fmla="*/ 226429 h 359617"/>
                  <a:gd name="connsiteX127" fmla="*/ 105036 w 301570"/>
                  <a:gd name="connsiteY127" fmla="*/ 226226 h 359617"/>
                  <a:gd name="connsiteX128" fmla="*/ 102697 w 301570"/>
                  <a:gd name="connsiteY128" fmla="*/ 225209 h 359617"/>
                  <a:gd name="connsiteX129" fmla="*/ 100359 w 301570"/>
                  <a:gd name="connsiteY129" fmla="*/ 223582 h 359617"/>
                  <a:gd name="connsiteX130" fmla="*/ 98528 w 301570"/>
                  <a:gd name="connsiteY130" fmla="*/ 221447 h 359617"/>
                  <a:gd name="connsiteX131" fmla="*/ 96698 w 301570"/>
                  <a:gd name="connsiteY131" fmla="*/ 218905 h 359617"/>
                  <a:gd name="connsiteX132" fmla="*/ 95377 w 301570"/>
                  <a:gd name="connsiteY132" fmla="*/ 215855 h 359617"/>
                  <a:gd name="connsiteX133" fmla="*/ 94258 w 301570"/>
                  <a:gd name="connsiteY133" fmla="*/ 212398 h 359617"/>
                  <a:gd name="connsiteX134" fmla="*/ 93546 w 301570"/>
                  <a:gd name="connsiteY134" fmla="*/ 208839 h 359617"/>
                  <a:gd name="connsiteX135" fmla="*/ 93343 w 301570"/>
                  <a:gd name="connsiteY135" fmla="*/ 204976 h 359617"/>
                  <a:gd name="connsiteX136" fmla="*/ 93546 w 301570"/>
                  <a:gd name="connsiteY136" fmla="*/ 201010 h 359617"/>
                  <a:gd name="connsiteX137" fmla="*/ 94258 w 301570"/>
                  <a:gd name="connsiteY137" fmla="*/ 197350 h 359617"/>
                  <a:gd name="connsiteX138" fmla="*/ 95377 w 301570"/>
                  <a:gd name="connsiteY138" fmla="*/ 194096 h 359617"/>
                  <a:gd name="connsiteX139" fmla="*/ 96698 w 301570"/>
                  <a:gd name="connsiteY139" fmla="*/ 191046 h 359617"/>
                  <a:gd name="connsiteX140" fmla="*/ 98528 w 301570"/>
                  <a:gd name="connsiteY140" fmla="*/ 188504 h 359617"/>
                  <a:gd name="connsiteX141" fmla="*/ 100359 w 301570"/>
                  <a:gd name="connsiteY141" fmla="*/ 186369 h 359617"/>
                  <a:gd name="connsiteX142" fmla="*/ 102697 w 301570"/>
                  <a:gd name="connsiteY142" fmla="*/ 184742 h 359617"/>
                  <a:gd name="connsiteX143" fmla="*/ 105036 w 301570"/>
                  <a:gd name="connsiteY143" fmla="*/ 183725 h 359617"/>
                  <a:gd name="connsiteX144" fmla="*/ 258456 w 301570"/>
                  <a:gd name="connsiteY144" fmla="*/ 147529 h 359617"/>
                  <a:gd name="connsiteX145" fmla="*/ 261100 w 301570"/>
                  <a:gd name="connsiteY145" fmla="*/ 147834 h 359617"/>
                  <a:gd name="connsiteX146" fmla="*/ 263540 w 301570"/>
                  <a:gd name="connsiteY146" fmla="*/ 148851 h 359617"/>
                  <a:gd name="connsiteX147" fmla="*/ 265777 w 301570"/>
                  <a:gd name="connsiteY147" fmla="*/ 150478 h 359617"/>
                  <a:gd name="connsiteX148" fmla="*/ 267709 w 301570"/>
                  <a:gd name="connsiteY148" fmla="*/ 152613 h 359617"/>
                  <a:gd name="connsiteX149" fmla="*/ 269437 w 301570"/>
                  <a:gd name="connsiteY149" fmla="*/ 155155 h 359617"/>
                  <a:gd name="connsiteX150" fmla="*/ 270861 w 301570"/>
                  <a:gd name="connsiteY150" fmla="*/ 158205 h 359617"/>
                  <a:gd name="connsiteX151" fmla="*/ 271979 w 301570"/>
                  <a:gd name="connsiteY151" fmla="*/ 161561 h 359617"/>
                  <a:gd name="connsiteX152" fmla="*/ 272589 w 301570"/>
                  <a:gd name="connsiteY152" fmla="*/ 165119 h 359617"/>
                  <a:gd name="connsiteX153" fmla="*/ 272894 w 301570"/>
                  <a:gd name="connsiteY153" fmla="*/ 169085 h 359617"/>
                  <a:gd name="connsiteX154" fmla="*/ 272589 w 301570"/>
                  <a:gd name="connsiteY154" fmla="*/ 172948 h 359617"/>
                  <a:gd name="connsiteX155" fmla="*/ 271979 w 301570"/>
                  <a:gd name="connsiteY155" fmla="*/ 176507 h 359617"/>
                  <a:gd name="connsiteX156" fmla="*/ 270861 w 301570"/>
                  <a:gd name="connsiteY156" fmla="*/ 179964 h 359617"/>
                  <a:gd name="connsiteX157" fmla="*/ 269437 w 301570"/>
                  <a:gd name="connsiteY157" fmla="*/ 182913 h 359617"/>
                  <a:gd name="connsiteX158" fmla="*/ 267709 w 301570"/>
                  <a:gd name="connsiteY158" fmla="*/ 185454 h 359617"/>
                  <a:gd name="connsiteX159" fmla="*/ 265777 w 301570"/>
                  <a:gd name="connsiteY159" fmla="*/ 187590 h 359617"/>
                  <a:gd name="connsiteX160" fmla="*/ 263540 w 301570"/>
                  <a:gd name="connsiteY160" fmla="*/ 189318 h 359617"/>
                  <a:gd name="connsiteX161" fmla="*/ 261100 w 301570"/>
                  <a:gd name="connsiteY161" fmla="*/ 190335 h 359617"/>
                  <a:gd name="connsiteX162" fmla="*/ 258456 w 301570"/>
                  <a:gd name="connsiteY162" fmla="*/ 190538 h 359617"/>
                  <a:gd name="connsiteX163" fmla="*/ 255914 w 301570"/>
                  <a:gd name="connsiteY163" fmla="*/ 190335 h 359617"/>
                  <a:gd name="connsiteX164" fmla="*/ 253474 w 301570"/>
                  <a:gd name="connsiteY164" fmla="*/ 189318 h 359617"/>
                  <a:gd name="connsiteX165" fmla="*/ 251237 w 301570"/>
                  <a:gd name="connsiteY165" fmla="*/ 187590 h 359617"/>
                  <a:gd name="connsiteX166" fmla="*/ 249204 w 301570"/>
                  <a:gd name="connsiteY166" fmla="*/ 185454 h 359617"/>
                  <a:gd name="connsiteX167" fmla="*/ 247475 w 301570"/>
                  <a:gd name="connsiteY167" fmla="*/ 182913 h 359617"/>
                  <a:gd name="connsiteX168" fmla="*/ 246052 w 301570"/>
                  <a:gd name="connsiteY168" fmla="*/ 179964 h 359617"/>
                  <a:gd name="connsiteX169" fmla="*/ 245035 w 301570"/>
                  <a:gd name="connsiteY169" fmla="*/ 176507 h 359617"/>
                  <a:gd name="connsiteX170" fmla="*/ 244425 w 301570"/>
                  <a:gd name="connsiteY170" fmla="*/ 172948 h 359617"/>
                  <a:gd name="connsiteX171" fmla="*/ 244120 w 301570"/>
                  <a:gd name="connsiteY171" fmla="*/ 169085 h 359617"/>
                  <a:gd name="connsiteX172" fmla="*/ 244425 w 301570"/>
                  <a:gd name="connsiteY172" fmla="*/ 165119 h 359617"/>
                  <a:gd name="connsiteX173" fmla="*/ 245035 w 301570"/>
                  <a:gd name="connsiteY173" fmla="*/ 161561 h 359617"/>
                  <a:gd name="connsiteX174" fmla="*/ 246052 w 301570"/>
                  <a:gd name="connsiteY174" fmla="*/ 158205 h 359617"/>
                  <a:gd name="connsiteX175" fmla="*/ 247475 w 301570"/>
                  <a:gd name="connsiteY175" fmla="*/ 155155 h 359617"/>
                  <a:gd name="connsiteX176" fmla="*/ 249204 w 301570"/>
                  <a:gd name="connsiteY176" fmla="*/ 152613 h 359617"/>
                  <a:gd name="connsiteX177" fmla="*/ 251237 w 301570"/>
                  <a:gd name="connsiteY177" fmla="*/ 150478 h 359617"/>
                  <a:gd name="connsiteX178" fmla="*/ 253474 w 301570"/>
                  <a:gd name="connsiteY178" fmla="*/ 148851 h 359617"/>
                  <a:gd name="connsiteX179" fmla="*/ 255914 w 301570"/>
                  <a:gd name="connsiteY179" fmla="*/ 147834 h 359617"/>
                  <a:gd name="connsiteX180" fmla="*/ 43115 w 301570"/>
                  <a:gd name="connsiteY180" fmla="*/ 140310 h 359617"/>
                  <a:gd name="connsiteX181" fmla="*/ 45657 w 301570"/>
                  <a:gd name="connsiteY181" fmla="*/ 140717 h 359617"/>
                  <a:gd name="connsiteX182" fmla="*/ 48097 w 301570"/>
                  <a:gd name="connsiteY182" fmla="*/ 141632 h 359617"/>
                  <a:gd name="connsiteX183" fmla="*/ 50334 w 301570"/>
                  <a:gd name="connsiteY183" fmla="*/ 143259 h 359617"/>
                  <a:gd name="connsiteX184" fmla="*/ 52367 w 301570"/>
                  <a:gd name="connsiteY184" fmla="*/ 145394 h 359617"/>
                  <a:gd name="connsiteX185" fmla="*/ 54096 w 301570"/>
                  <a:gd name="connsiteY185" fmla="*/ 147936 h 359617"/>
                  <a:gd name="connsiteX186" fmla="*/ 55519 w 301570"/>
                  <a:gd name="connsiteY186" fmla="*/ 150986 h 359617"/>
                  <a:gd name="connsiteX187" fmla="*/ 56536 w 301570"/>
                  <a:gd name="connsiteY187" fmla="*/ 154342 h 359617"/>
                  <a:gd name="connsiteX188" fmla="*/ 57146 w 301570"/>
                  <a:gd name="connsiteY188" fmla="*/ 158002 h 359617"/>
                  <a:gd name="connsiteX189" fmla="*/ 57451 w 301570"/>
                  <a:gd name="connsiteY189" fmla="*/ 161866 h 359617"/>
                  <a:gd name="connsiteX190" fmla="*/ 57146 w 301570"/>
                  <a:gd name="connsiteY190" fmla="*/ 165729 h 359617"/>
                  <a:gd name="connsiteX191" fmla="*/ 56536 w 301570"/>
                  <a:gd name="connsiteY191" fmla="*/ 169390 h 359617"/>
                  <a:gd name="connsiteX192" fmla="*/ 55519 w 301570"/>
                  <a:gd name="connsiteY192" fmla="*/ 172745 h 359617"/>
                  <a:gd name="connsiteX193" fmla="*/ 54096 w 301570"/>
                  <a:gd name="connsiteY193" fmla="*/ 175795 h 359617"/>
                  <a:gd name="connsiteX194" fmla="*/ 52367 w 301570"/>
                  <a:gd name="connsiteY194" fmla="*/ 178236 h 359617"/>
                  <a:gd name="connsiteX195" fmla="*/ 50334 w 301570"/>
                  <a:gd name="connsiteY195" fmla="*/ 180473 h 359617"/>
                  <a:gd name="connsiteX196" fmla="*/ 48097 w 301570"/>
                  <a:gd name="connsiteY196" fmla="*/ 182099 h 359617"/>
                  <a:gd name="connsiteX197" fmla="*/ 45657 w 301570"/>
                  <a:gd name="connsiteY197" fmla="*/ 183116 h 359617"/>
                  <a:gd name="connsiteX198" fmla="*/ 43115 w 301570"/>
                  <a:gd name="connsiteY198" fmla="*/ 183421 h 359617"/>
                  <a:gd name="connsiteX199" fmla="*/ 40471 w 301570"/>
                  <a:gd name="connsiteY199" fmla="*/ 183116 h 359617"/>
                  <a:gd name="connsiteX200" fmla="*/ 38031 w 301570"/>
                  <a:gd name="connsiteY200" fmla="*/ 182099 h 359617"/>
                  <a:gd name="connsiteX201" fmla="*/ 35794 w 301570"/>
                  <a:gd name="connsiteY201" fmla="*/ 180473 h 359617"/>
                  <a:gd name="connsiteX202" fmla="*/ 33863 w 301570"/>
                  <a:gd name="connsiteY202" fmla="*/ 178236 h 359617"/>
                  <a:gd name="connsiteX203" fmla="*/ 32134 w 301570"/>
                  <a:gd name="connsiteY203" fmla="*/ 175795 h 359617"/>
                  <a:gd name="connsiteX204" fmla="*/ 30711 w 301570"/>
                  <a:gd name="connsiteY204" fmla="*/ 172745 h 359617"/>
                  <a:gd name="connsiteX205" fmla="*/ 29592 w 301570"/>
                  <a:gd name="connsiteY205" fmla="*/ 169390 h 359617"/>
                  <a:gd name="connsiteX206" fmla="*/ 28982 w 301570"/>
                  <a:gd name="connsiteY206" fmla="*/ 165729 h 359617"/>
                  <a:gd name="connsiteX207" fmla="*/ 28677 w 301570"/>
                  <a:gd name="connsiteY207" fmla="*/ 161866 h 359617"/>
                  <a:gd name="connsiteX208" fmla="*/ 28982 w 301570"/>
                  <a:gd name="connsiteY208" fmla="*/ 158002 h 359617"/>
                  <a:gd name="connsiteX209" fmla="*/ 29592 w 301570"/>
                  <a:gd name="connsiteY209" fmla="*/ 154342 h 359617"/>
                  <a:gd name="connsiteX210" fmla="*/ 30711 w 301570"/>
                  <a:gd name="connsiteY210" fmla="*/ 150986 h 359617"/>
                  <a:gd name="connsiteX211" fmla="*/ 32134 w 301570"/>
                  <a:gd name="connsiteY211" fmla="*/ 147936 h 359617"/>
                  <a:gd name="connsiteX212" fmla="*/ 33863 w 301570"/>
                  <a:gd name="connsiteY212" fmla="*/ 145394 h 359617"/>
                  <a:gd name="connsiteX213" fmla="*/ 35794 w 301570"/>
                  <a:gd name="connsiteY213" fmla="*/ 143259 h 359617"/>
                  <a:gd name="connsiteX214" fmla="*/ 38031 w 301570"/>
                  <a:gd name="connsiteY214" fmla="*/ 141632 h 359617"/>
                  <a:gd name="connsiteX215" fmla="*/ 40471 w 301570"/>
                  <a:gd name="connsiteY215" fmla="*/ 140717 h 359617"/>
                  <a:gd name="connsiteX216" fmla="*/ 150673 w 301570"/>
                  <a:gd name="connsiteY216" fmla="*/ 68546 h 359617"/>
                  <a:gd name="connsiteX217" fmla="*/ 154639 w 301570"/>
                  <a:gd name="connsiteY217" fmla="*/ 68750 h 359617"/>
                  <a:gd name="connsiteX218" fmla="*/ 158299 w 301570"/>
                  <a:gd name="connsiteY218" fmla="*/ 69461 h 359617"/>
                  <a:gd name="connsiteX219" fmla="*/ 161553 w 301570"/>
                  <a:gd name="connsiteY219" fmla="*/ 70478 h 359617"/>
                  <a:gd name="connsiteX220" fmla="*/ 164603 w 301570"/>
                  <a:gd name="connsiteY220" fmla="*/ 71901 h 359617"/>
                  <a:gd name="connsiteX221" fmla="*/ 167246 w 301570"/>
                  <a:gd name="connsiteY221" fmla="*/ 73630 h 359617"/>
                  <a:gd name="connsiteX222" fmla="*/ 169382 w 301570"/>
                  <a:gd name="connsiteY222" fmla="*/ 75663 h 359617"/>
                  <a:gd name="connsiteX223" fmla="*/ 170907 w 301570"/>
                  <a:gd name="connsiteY223" fmla="*/ 77900 h 359617"/>
                  <a:gd name="connsiteX224" fmla="*/ 171923 w 301570"/>
                  <a:gd name="connsiteY224" fmla="*/ 80340 h 359617"/>
                  <a:gd name="connsiteX225" fmla="*/ 172330 w 301570"/>
                  <a:gd name="connsiteY225" fmla="*/ 82984 h 359617"/>
                  <a:gd name="connsiteX226" fmla="*/ 171923 w 301570"/>
                  <a:gd name="connsiteY226" fmla="*/ 85526 h 359617"/>
                  <a:gd name="connsiteX227" fmla="*/ 170907 w 301570"/>
                  <a:gd name="connsiteY227" fmla="*/ 87864 h 359617"/>
                  <a:gd name="connsiteX228" fmla="*/ 169382 w 301570"/>
                  <a:gd name="connsiteY228" fmla="*/ 90203 h 359617"/>
                  <a:gd name="connsiteX229" fmla="*/ 167246 w 301570"/>
                  <a:gd name="connsiteY229" fmla="*/ 92135 h 359617"/>
                  <a:gd name="connsiteX230" fmla="*/ 164603 w 301570"/>
                  <a:gd name="connsiteY230" fmla="*/ 93863 h 359617"/>
                  <a:gd name="connsiteX231" fmla="*/ 161553 w 301570"/>
                  <a:gd name="connsiteY231" fmla="*/ 95388 h 359617"/>
                  <a:gd name="connsiteX232" fmla="*/ 158299 w 301570"/>
                  <a:gd name="connsiteY232" fmla="*/ 96303 h 359617"/>
                  <a:gd name="connsiteX233" fmla="*/ 154639 w 301570"/>
                  <a:gd name="connsiteY233" fmla="*/ 97015 h 359617"/>
                  <a:gd name="connsiteX234" fmla="*/ 150673 w 301570"/>
                  <a:gd name="connsiteY234" fmla="*/ 97218 h 359617"/>
                  <a:gd name="connsiteX235" fmla="*/ 146911 w 301570"/>
                  <a:gd name="connsiteY235" fmla="*/ 97015 h 359617"/>
                  <a:gd name="connsiteX236" fmla="*/ 143251 w 301570"/>
                  <a:gd name="connsiteY236" fmla="*/ 96303 h 359617"/>
                  <a:gd name="connsiteX237" fmla="*/ 139998 w 301570"/>
                  <a:gd name="connsiteY237" fmla="*/ 95388 h 359617"/>
                  <a:gd name="connsiteX238" fmla="*/ 136947 w 301570"/>
                  <a:gd name="connsiteY238" fmla="*/ 93863 h 359617"/>
                  <a:gd name="connsiteX239" fmla="*/ 134304 w 301570"/>
                  <a:gd name="connsiteY239" fmla="*/ 92135 h 359617"/>
                  <a:gd name="connsiteX240" fmla="*/ 132169 w 301570"/>
                  <a:gd name="connsiteY240" fmla="*/ 90203 h 359617"/>
                  <a:gd name="connsiteX241" fmla="*/ 130644 w 301570"/>
                  <a:gd name="connsiteY241" fmla="*/ 87864 h 359617"/>
                  <a:gd name="connsiteX242" fmla="*/ 129627 w 301570"/>
                  <a:gd name="connsiteY242" fmla="*/ 85526 h 359617"/>
                  <a:gd name="connsiteX243" fmla="*/ 129220 w 301570"/>
                  <a:gd name="connsiteY243" fmla="*/ 82984 h 359617"/>
                  <a:gd name="connsiteX244" fmla="*/ 129627 w 301570"/>
                  <a:gd name="connsiteY244" fmla="*/ 80340 h 359617"/>
                  <a:gd name="connsiteX245" fmla="*/ 130644 w 301570"/>
                  <a:gd name="connsiteY245" fmla="*/ 77900 h 359617"/>
                  <a:gd name="connsiteX246" fmla="*/ 132169 w 301570"/>
                  <a:gd name="connsiteY246" fmla="*/ 75663 h 359617"/>
                  <a:gd name="connsiteX247" fmla="*/ 134304 w 301570"/>
                  <a:gd name="connsiteY247" fmla="*/ 73630 h 359617"/>
                  <a:gd name="connsiteX248" fmla="*/ 136947 w 301570"/>
                  <a:gd name="connsiteY248" fmla="*/ 71901 h 359617"/>
                  <a:gd name="connsiteX249" fmla="*/ 139998 w 301570"/>
                  <a:gd name="connsiteY249" fmla="*/ 70478 h 359617"/>
                  <a:gd name="connsiteX250" fmla="*/ 143251 w 301570"/>
                  <a:gd name="connsiteY250" fmla="*/ 69461 h 359617"/>
                  <a:gd name="connsiteX251" fmla="*/ 146911 w 301570"/>
                  <a:gd name="connsiteY251" fmla="*/ 68750 h 359617"/>
                  <a:gd name="connsiteX252" fmla="*/ 150891 w 301570"/>
                  <a:gd name="connsiteY252" fmla="*/ 0 h 359617"/>
                  <a:gd name="connsiteX253" fmla="*/ 150688 w 301570"/>
                  <a:gd name="connsiteY253" fmla="*/ 0 h 359617"/>
                  <a:gd name="connsiteX254" fmla="*/ 147028 w 301570"/>
                  <a:gd name="connsiteY254" fmla="*/ 305 h 359617"/>
                  <a:gd name="connsiteX255" fmla="*/ 143571 w 301570"/>
                  <a:gd name="connsiteY255" fmla="*/ 1220 h 359617"/>
                  <a:gd name="connsiteX256" fmla="*/ 140114 w 301570"/>
                  <a:gd name="connsiteY256" fmla="*/ 2847 h 359617"/>
                  <a:gd name="connsiteX257" fmla="*/ 10886 w 301570"/>
                  <a:gd name="connsiteY257" fmla="*/ 76561 h 359617"/>
                  <a:gd name="connsiteX258" fmla="*/ 8141 w 301570"/>
                  <a:gd name="connsiteY258" fmla="*/ 78492 h 359617"/>
                  <a:gd name="connsiteX259" fmla="*/ 5802 w 301570"/>
                  <a:gd name="connsiteY259" fmla="*/ 80729 h 359617"/>
                  <a:gd name="connsiteX260" fmla="*/ 3769 w 301570"/>
                  <a:gd name="connsiteY260" fmla="*/ 83271 h 359617"/>
                  <a:gd name="connsiteX261" fmla="*/ 2145 w 301570"/>
                  <a:gd name="connsiteY261" fmla="*/ 86112 h 359617"/>
                  <a:gd name="connsiteX262" fmla="*/ 2033 w 301570"/>
                  <a:gd name="connsiteY262" fmla="*/ 86112 h 359617"/>
                  <a:gd name="connsiteX263" fmla="*/ 915 w 301570"/>
                  <a:gd name="connsiteY263" fmla="*/ 89162 h 359617"/>
                  <a:gd name="connsiteX264" fmla="*/ 203 w 301570"/>
                  <a:gd name="connsiteY264" fmla="*/ 92111 h 359617"/>
                  <a:gd name="connsiteX265" fmla="*/ 0 w 301570"/>
                  <a:gd name="connsiteY265" fmla="*/ 95466 h 359617"/>
                  <a:gd name="connsiteX266" fmla="*/ 0 w 301570"/>
                  <a:gd name="connsiteY266" fmla="*/ 264246 h 359617"/>
                  <a:gd name="connsiteX267" fmla="*/ 407 w 301570"/>
                  <a:gd name="connsiteY267" fmla="*/ 268109 h 359617"/>
                  <a:gd name="connsiteX268" fmla="*/ 1423 w 301570"/>
                  <a:gd name="connsiteY268" fmla="*/ 271566 h 359617"/>
                  <a:gd name="connsiteX269" fmla="*/ 2949 w 301570"/>
                  <a:gd name="connsiteY269" fmla="*/ 275023 h 359617"/>
                  <a:gd name="connsiteX270" fmla="*/ 5084 w 301570"/>
                  <a:gd name="connsiteY270" fmla="*/ 278073 h 359617"/>
                  <a:gd name="connsiteX271" fmla="*/ 7727 w 301570"/>
                  <a:gd name="connsiteY271" fmla="*/ 280819 h 359617"/>
                  <a:gd name="connsiteX272" fmla="*/ 10879 w 301570"/>
                  <a:gd name="connsiteY272" fmla="*/ 282954 h 359617"/>
                  <a:gd name="connsiteX273" fmla="*/ 140108 w 301570"/>
                  <a:gd name="connsiteY273" fmla="*/ 356871 h 359617"/>
                  <a:gd name="connsiteX274" fmla="*/ 143565 w 301570"/>
                  <a:gd name="connsiteY274" fmla="*/ 358396 h 359617"/>
                  <a:gd name="connsiteX275" fmla="*/ 147022 w 301570"/>
                  <a:gd name="connsiteY275" fmla="*/ 359413 h 359617"/>
                  <a:gd name="connsiteX276" fmla="*/ 147026 w 301570"/>
                  <a:gd name="connsiteY276" fmla="*/ 359414 h 359617"/>
                  <a:gd name="connsiteX277" fmla="*/ 150686 w 301570"/>
                  <a:gd name="connsiteY277" fmla="*/ 359617 h 359617"/>
                  <a:gd name="connsiteX278" fmla="*/ 154550 w 301570"/>
                  <a:gd name="connsiteY278" fmla="*/ 359414 h 359617"/>
                  <a:gd name="connsiteX279" fmla="*/ 158108 w 301570"/>
                  <a:gd name="connsiteY279" fmla="*/ 358397 h 359617"/>
                  <a:gd name="connsiteX280" fmla="*/ 161463 w 301570"/>
                  <a:gd name="connsiteY280" fmla="*/ 356872 h 359617"/>
                  <a:gd name="connsiteX281" fmla="*/ 290691 w 301570"/>
                  <a:gd name="connsiteY281" fmla="*/ 282955 h 359617"/>
                  <a:gd name="connsiteX282" fmla="*/ 293843 w 301570"/>
                  <a:gd name="connsiteY282" fmla="*/ 280820 h 359617"/>
                  <a:gd name="connsiteX283" fmla="*/ 296486 w 301570"/>
                  <a:gd name="connsiteY283" fmla="*/ 278075 h 359617"/>
                  <a:gd name="connsiteX284" fmla="*/ 298622 w 301570"/>
                  <a:gd name="connsiteY284" fmla="*/ 275024 h 359617"/>
                  <a:gd name="connsiteX285" fmla="*/ 300147 w 301570"/>
                  <a:gd name="connsiteY285" fmla="*/ 271568 h 359617"/>
                  <a:gd name="connsiteX286" fmla="*/ 301163 w 301570"/>
                  <a:gd name="connsiteY286" fmla="*/ 268111 h 359617"/>
                  <a:gd name="connsiteX287" fmla="*/ 301570 w 301570"/>
                  <a:gd name="connsiteY287" fmla="*/ 264247 h 359617"/>
                  <a:gd name="connsiteX288" fmla="*/ 301570 w 301570"/>
                  <a:gd name="connsiteY288" fmla="*/ 95468 h 359617"/>
                  <a:gd name="connsiteX289" fmla="*/ 301367 w 301570"/>
                  <a:gd name="connsiteY289" fmla="*/ 92113 h 359617"/>
                  <a:gd name="connsiteX290" fmla="*/ 300655 w 301570"/>
                  <a:gd name="connsiteY290" fmla="*/ 89164 h 359617"/>
                  <a:gd name="connsiteX291" fmla="*/ 299537 w 301570"/>
                  <a:gd name="connsiteY291" fmla="*/ 86114 h 359617"/>
                  <a:gd name="connsiteX292" fmla="*/ 299435 w 301570"/>
                  <a:gd name="connsiteY292" fmla="*/ 86114 h 359617"/>
                  <a:gd name="connsiteX293" fmla="*/ 297810 w 301570"/>
                  <a:gd name="connsiteY293" fmla="*/ 83271 h 359617"/>
                  <a:gd name="connsiteX294" fmla="*/ 295777 w 301570"/>
                  <a:gd name="connsiteY294" fmla="*/ 80729 h 359617"/>
                  <a:gd name="connsiteX295" fmla="*/ 293438 w 301570"/>
                  <a:gd name="connsiteY295" fmla="*/ 78492 h 359617"/>
                  <a:gd name="connsiteX296" fmla="*/ 290693 w 301570"/>
                  <a:gd name="connsiteY296" fmla="*/ 76561 h 359617"/>
                  <a:gd name="connsiteX297" fmla="*/ 161465 w 301570"/>
                  <a:gd name="connsiteY297" fmla="*/ 2847 h 359617"/>
                  <a:gd name="connsiteX298" fmla="*/ 158110 w 301570"/>
                  <a:gd name="connsiteY298" fmla="*/ 1220 h 359617"/>
                  <a:gd name="connsiteX299" fmla="*/ 154552 w 301570"/>
                  <a:gd name="connsiteY299" fmla="*/ 305 h 359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Lst>
                <a:rect l="l" t="t" r="r" b="b"/>
                <a:pathLst>
                  <a:path w="301570" h="359617">
                    <a:moveTo>
                      <a:pt x="107781" y="262419"/>
                    </a:moveTo>
                    <a:lnTo>
                      <a:pt x="110221" y="262724"/>
                    </a:lnTo>
                    <a:lnTo>
                      <a:pt x="112661" y="263741"/>
                    </a:lnTo>
                    <a:lnTo>
                      <a:pt x="114898" y="265266"/>
                    </a:lnTo>
                    <a:lnTo>
                      <a:pt x="116931" y="267401"/>
                    </a:lnTo>
                    <a:lnTo>
                      <a:pt x="118762" y="270045"/>
                    </a:lnTo>
                    <a:lnTo>
                      <a:pt x="120083" y="273095"/>
                    </a:lnTo>
                    <a:lnTo>
                      <a:pt x="121100" y="276451"/>
                    </a:lnTo>
                    <a:lnTo>
                      <a:pt x="121913" y="280111"/>
                    </a:lnTo>
                    <a:lnTo>
                      <a:pt x="122015" y="283975"/>
                    </a:lnTo>
                    <a:lnTo>
                      <a:pt x="121913" y="287838"/>
                    </a:lnTo>
                    <a:lnTo>
                      <a:pt x="121100" y="291499"/>
                    </a:lnTo>
                    <a:lnTo>
                      <a:pt x="120083" y="294854"/>
                    </a:lnTo>
                    <a:lnTo>
                      <a:pt x="118762" y="297803"/>
                    </a:lnTo>
                    <a:lnTo>
                      <a:pt x="116931" y="300446"/>
                    </a:lnTo>
                    <a:lnTo>
                      <a:pt x="114898" y="302582"/>
                    </a:lnTo>
                    <a:lnTo>
                      <a:pt x="112661" y="304107"/>
                    </a:lnTo>
                    <a:lnTo>
                      <a:pt x="110221" y="305124"/>
                    </a:lnTo>
                    <a:lnTo>
                      <a:pt x="107781" y="305530"/>
                    </a:lnTo>
                    <a:lnTo>
                      <a:pt x="105036" y="305124"/>
                    </a:lnTo>
                    <a:lnTo>
                      <a:pt x="102697" y="304107"/>
                    </a:lnTo>
                    <a:lnTo>
                      <a:pt x="100359" y="302582"/>
                    </a:lnTo>
                    <a:lnTo>
                      <a:pt x="98528" y="300446"/>
                    </a:lnTo>
                    <a:lnTo>
                      <a:pt x="96698" y="297803"/>
                    </a:lnTo>
                    <a:lnTo>
                      <a:pt x="95377" y="294854"/>
                    </a:lnTo>
                    <a:lnTo>
                      <a:pt x="94258" y="291499"/>
                    </a:lnTo>
                    <a:lnTo>
                      <a:pt x="93546" y="287838"/>
                    </a:lnTo>
                    <a:lnTo>
                      <a:pt x="93343" y="283975"/>
                    </a:lnTo>
                    <a:lnTo>
                      <a:pt x="93546" y="280111"/>
                    </a:lnTo>
                    <a:lnTo>
                      <a:pt x="94258" y="276451"/>
                    </a:lnTo>
                    <a:lnTo>
                      <a:pt x="95377" y="273095"/>
                    </a:lnTo>
                    <a:lnTo>
                      <a:pt x="96698" y="270045"/>
                    </a:lnTo>
                    <a:lnTo>
                      <a:pt x="98528" y="267401"/>
                    </a:lnTo>
                    <a:lnTo>
                      <a:pt x="100359" y="265266"/>
                    </a:lnTo>
                    <a:lnTo>
                      <a:pt x="102697" y="263741"/>
                    </a:lnTo>
                    <a:lnTo>
                      <a:pt x="105036" y="262724"/>
                    </a:lnTo>
                    <a:close/>
                    <a:moveTo>
                      <a:pt x="193790" y="255203"/>
                    </a:moveTo>
                    <a:lnTo>
                      <a:pt x="196536" y="255508"/>
                    </a:lnTo>
                    <a:lnTo>
                      <a:pt x="198874" y="256525"/>
                    </a:lnTo>
                    <a:lnTo>
                      <a:pt x="201213" y="258152"/>
                    </a:lnTo>
                    <a:lnTo>
                      <a:pt x="203043" y="260185"/>
                    </a:lnTo>
                    <a:lnTo>
                      <a:pt x="204873" y="262931"/>
                    </a:lnTo>
                    <a:lnTo>
                      <a:pt x="206195" y="265879"/>
                    </a:lnTo>
                    <a:lnTo>
                      <a:pt x="207415" y="269235"/>
                    </a:lnTo>
                    <a:lnTo>
                      <a:pt x="208025" y="272895"/>
                    </a:lnTo>
                    <a:lnTo>
                      <a:pt x="208228" y="276759"/>
                    </a:lnTo>
                    <a:lnTo>
                      <a:pt x="208025" y="280622"/>
                    </a:lnTo>
                    <a:lnTo>
                      <a:pt x="207415" y="284283"/>
                    </a:lnTo>
                    <a:lnTo>
                      <a:pt x="206195" y="287638"/>
                    </a:lnTo>
                    <a:lnTo>
                      <a:pt x="204873" y="290688"/>
                    </a:lnTo>
                    <a:lnTo>
                      <a:pt x="203043" y="293230"/>
                    </a:lnTo>
                    <a:lnTo>
                      <a:pt x="201213" y="295366"/>
                    </a:lnTo>
                    <a:lnTo>
                      <a:pt x="198874" y="296891"/>
                    </a:lnTo>
                    <a:lnTo>
                      <a:pt x="196536" y="297908"/>
                    </a:lnTo>
                    <a:lnTo>
                      <a:pt x="193790" y="298314"/>
                    </a:lnTo>
                    <a:lnTo>
                      <a:pt x="191350" y="297908"/>
                    </a:lnTo>
                    <a:lnTo>
                      <a:pt x="188910" y="296891"/>
                    </a:lnTo>
                    <a:lnTo>
                      <a:pt x="186673" y="295366"/>
                    </a:lnTo>
                    <a:lnTo>
                      <a:pt x="184640" y="293230"/>
                    </a:lnTo>
                    <a:lnTo>
                      <a:pt x="182810" y="290688"/>
                    </a:lnTo>
                    <a:lnTo>
                      <a:pt x="181488" y="287638"/>
                    </a:lnTo>
                    <a:lnTo>
                      <a:pt x="180471" y="284283"/>
                    </a:lnTo>
                    <a:lnTo>
                      <a:pt x="179658" y="280622"/>
                    </a:lnTo>
                    <a:lnTo>
                      <a:pt x="179556" y="276759"/>
                    </a:lnTo>
                    <a:lnTo>
                      <a:pt x="179658" y="272895"/>
                    </a:lnTo>
                    <a:lnTo>
                      <a:pt x="180471" y="269235"/>
                    </a:lnTo>
                    <a:lnTo>
                      <a:pt x="181488" y="265879"/>
                    </a:lnTo>
                    <a:lnTo>
                      <a:pt x="182810" y="262931"/>
                    </a:lnTo>
                    <a:lnTo>
                      <a:pt x="184640" y="260185"/>
                    </a:lnTo>
                    <a:lnTo>
                      <a:pt x="186673" y="258152"/>
                    </a:lnTo>
                    <a:lnTo>
                      <a:pt x="188910" y="256525"/>
                    </a:lnTo>
                    <a:lnTo>
                      <a:pt x="191350" y="255508"/>
                    </a:lnTo>
                    <a:close/>
                    <a:moveTo>
                      <a:pt x="43109" y="219210"/>
                    </a:moveTo>
                    <a:lnTo>
                      <a:pt x="45651" y="219617"/>
                    </a:lnTo>
                    <a:lnTo>
                      <a:pt x="48091" y="220634"/>
                    </a:lnTo>
                    <a:lnTo>
                      <a:pt x="50328" y="222261"/>
                    </a:lnTo>
                    <a:lnTo>
                      <a:pt x="52361" y="224396"/>
                    </a:lnTo>
                    <a:lnTo>
                      <a:pt x="54090" y="226938"/>
                    </a:lnTo>
                    <a:lnTo>
                      <a:pt x="55513" y="229988"/>
                    </a:lnTo>
                    <a:lnTo>
                      <a:pt x="56530" y="233241"/>
                    </a:lnTo>
                    <a:lnTo>
                      <a:pt x="57140" y="237003"/>
                    </a:lnTo>
                    <a:lnTo>
                      <a:pt x="57445" y="240867"/>
                    </a:lnTo>
                    <a:lnTo>
                      <a:pt x="57140" y="244629"/>
                    </a:lnTo>
                    <a:lnTo>
                      <a:pt x="56530" y="248289"/>
                    </a:lnTo>
                    <a:lnTo>
                      <a:pt x="55513" y="251746"/>
                    </a:lnTo>
                    <a:lnTo>
                      <a:pt x="54090" y="254797"/>
                    </a:lnTo>
                    <a:lnTo>
                      <a:pt x="52361" y="257338"/>
                    </a:lnTo>
                    <a:lnTo>
                      <a:pt x="50328" y="259474"/>
                    </a:lnTo>
                    <a:lnTo>
                      <a:pt x="48091" y="261100"/>
                    </a:lnTo>
                    <a:lnTo>
                      <a:pt x="45651" y="262016"/>
                    </a:lnTo>
                    <a:lnTo>
                      <a:pt x="43109" y="262422"/>
                    </a:lnTo>
                    <a:lnTo>
                      <a:pt x="40465" y="262016"/>
                    </a:lnTo>
                    <a:lnTo>
                      <a:pt x="38025" y="261100"/>
                    </a:lnTo>
                    <a:lnTo>
                      <a:pt x="35788" y="259474"/>
                    </a:lnTo>
                    <a:lnTo>
                      <a:pt x="33857" y="257338"/>
                    </a:lnTo>
                    <a:lnTo>
                      <a:pt x="32128" y="254797"/>
                    </a:lnTo>
                    <a:lnTo>
                      <a:pt x="30705" y="251746"/>
                    </a:lnTo>
                    <a:lnTo>
                      <a:pt x="29586" y="248289"/>
                    </a:lnTo>
                    <a:lnTo>
                      <a:pt x="28976" y="244629"/>
                    </a:lnTo>
                    <a:lnTo>
                      <a:pt x="28671" y="240867"/>
                    </a:lnTo>
                    <a:lnTo>
                      <a:pt x="28976" y="237003"/>
                    </a:lnTo>
                    <a:lnTo>
                      <a:pt x="29586" y="233241"/>
                    </a:lnTo>
                    <a:lnTo>
                      <a:pt x="30705" y="229988"/>
                    </a:lnTo>
                    <a:lnTo>
                      <a:pt x="32128" y="226938"/>
                    </a:lnTo>
                    <a:lnTo>
                      <a:pt x="33857" y="224396"/>
                    </a:lnTo>
                    <a:lnTo>
                      <a:pt x="35788" y="222261"/>
                    </a:lnTo>
                    <a:lnTo>
                      <a:pt x="38025" y="220634"/>
                    </a:lnTo>
                    <a:lnTo>
                      <a:pt x="40465" y="219617"/>
                    </a:lnTo>
                    <a:close/>
                    <a:moveTo>
                      <a:pt x="107781" y="183420"/>
                    </a:moveTo>
                    <a:lnTo>
                      <a:pt x="110221" y="183725"/>
                    </a:lnTo>
                    <a:lnTo>
                      <a:pt x="112661" y="184742"/>
                    </a:lnTo>
                    <a:lnTo>
                      <a:pt x="114898" y="186369"/>
                    </a:lnTo>
                    <a:lnTo>
                      <a:pt x="116931" y="188504"/>
                    </a:lnTo>
                    <a:lnTo>
                      <a:pt x="118762" y="191046"/>
                    </a:lnTo>
                    <a:lnTo>
                      <a:pt x="120083" y="194096"/>
                    </a:lnTo>
                    <a:lnTo>
                      <a:pt x="121100" y="197350"/>
                    </a:lnTo>
                    <a:lnTo>
                      <a:pt x="121913" y="201010"/>
                    </a:lnTo>
                    <a:lnTo>
                      <a:pt x="122015" y="204976"/>
                    </a:lnTo>
                    <a:lnTo>
                      <a:pt x="121913" y="208839"/>
                    </a:lnTo>
                    <a:lnTo>
                      <a:pt x="121100" y="212398"/>
                    </a:lnTo>
                    <a:lnTo>
                      <a:pt x="120083" y="215855"/>
                    </a:lnTo>
                    <a:lnTo>
                      <a:pt x="118762" y="218905"/>
                    </a:lnTo>
                    <a:lnTo>
                      <a:pt x="116931" y="221447"/>
                    </a:lnTo>
                    <a:lnTo>
                      <a:pt x="114898" y="223582"/>
                    </a:lnTo>
                    <a:lnTo>
                      <a:pt x="112661" y="225209"/>
                    </a:lnTo>
                    <a:lnTo>
                      <a:pt x="110221" y="226226"/>
                    </a:lnTo>
                    <a:lnTo>
                      <a:pt x="107781" y="226429"/>
                    </a:lnTo>
                    <a:lnTo>
                      <a:pt x="105036" y="226226"/>
                    </a:lnTo>
                    <a:lnTo>
                      <a:pt x="102697" y="225209"/>
                    </a:lnTo>
                    <a:lnTo>
                      <a:pt x="100359" y="223582"/>
                    </a:lnTo>
                    <a:lnTo>
                      <a:pt x="98528" y="221447"/>
                    </a:lnTo>
                    <a:lnTo>
                      <a:pt x="96698" y="218905"/>
                    </a:lnTo>
                    <a:lnTo>
                      <a:pt x="95377" y="215855"/>
                    </a:lnTo>
                    <a:lnTo>
                      <a:pt x="94258" y="212398"/>
                    </a:lnTo>
                    <a:lnTo>
                      <a:pt x="93546" y="208839"/>
                    </a:lnTo>
                    <a:lnTo>
                      <a:pt x="93343" y="204976"/>
                    </a:lnTo>
                    <a:lnTo>
                      <a:pt x="93546" y="201010"/>
                    </a:lnTo>
                    <a:lnTo>
                      <a:pt x="94258" y="197350"/>
                    </a:lnTo>
                    <a:lnTo>
                      <a:pt x="95377" y="194096"/>
                    </a:lnTo>
                    <a:lnTo>
                      <a:pt x="96698" y="191046"/>
                    </a:lnTo>
                    <a:lnTo>
                      <a:pt x="98528" y="188504"/>
                    </a:lnTo>
                    <a:lnTo>
                      <a:pt x="100359" y="186369"/>
                    </a:lnTo>
                    <a:lnTo>
                      <a:pt x="102697" y="184742"/>
                    </a:lnTo>
                    <a:lnTo>
                      <a:pt x="105036" y="183725"/>
                    </a:lnTo>
                    <a:close/>
                    <a:moveTo>
                      <a:pt x="258456" y="147529"/>
                    </a:moveTo>
                    <a:lnTo>
                      <a:pt x="261100" y="147834"/>
                    </a:lnTo>
                    <a:lnTo>
                      <a:pt x="263540" y="148851"/>
                    </a:lnTo>
                    <a:lnTo>
                      <a:pt x="265777" y="150478"/>
                    </a:lnTo>
                    <a:lnTo>
                      <a:pt x="267709" y="152613"/>
                    </a:lnTo>
                    <a:lnTo>
                      <a:pt x="269437" y="155155"/>
                    </a:lnTo>
                    <a:lnTo>
                      <a:pt x="270861" y="158205"/>
                    </a:lnTo>
                    <a:lnTo>
                      <a:pt x="271979" y="161561"/>
                    </a:lnTo>
                    <a:lnTo>
                      <a:pt x="272589" y="165119"/>
                    </a:lnTo>
                    <a:lnTo>
                      <a:pt x="272894" y="169085"/>
                    </a:lnTo>
                    <a:lnTo>
                      <a:pt x="272589" y="172948"/>
                    </a:lnTo>
                    <a:lnTo>
                      <a:pt x="271979" y="176507"/>
                    </a:lnTo>
                    <a:lnTo>
                      <a:pt x="270861" y="179964"/>
                    </a:lnTo>
                    <a:lnTo>
                      <a:pt x="269437" y="182913"/>
                    </a:lnTo>
                    <a:lnTo>
                      <a:pt x="267709" y="185454"/>
                    </a:lnTo>
                    <a:lnTo>
                      <a:pt x="265777" y="187590"/>
                    </a:lnTo>
                    <a:lnTo>
                      <a:pt x="263540" y="189318"/>
                    </a:lnTo>
                    <a:lnTo>
                      <a:pt x="261100" y="190335"/>
                    </a:lnTo>
                    <a:lnTo>
                      <a:pt x="258456" y="190538"/>
                    </a:lnTo>
                    <a:lnTo>
                      <a:pt x="255914" y="190335"/>
                    </a:lnTo>
                    <a:lnTo>
                      <a:pt x="253474" y="189318"/>
                    </a:lnTo>
                    <a:lnTo>
                      <a:pt x="251237" y="187590"/>
                    </a:lnTo>
                    <a:lnTo>
                      <a:pt x="249204" y="185454"/>
                    </a:lnTo>
                    <a:lnTo>
                      <a:pt x="247475" y="182913"/>
                    </a:lnTo>
                    <a:lnTo>
                      <a:pt x="246052" y="179964"/>
                    </a:lnTo>
                    <a:lnTo>
                      <a:pt x="245035" y="176507"/>
                    </a:lnTo>
                    <a:lnTo>
                      <a:pt x="244425" y="172948"/>
                    </a:lnTo>
                    <a:lnTo>
                      <a:pt x="244120" y="169085"/>
                    </a:lnTo>
                    <a:lnTo>
                      <a:pt x="244425" y="165119"/>
                    </a:lnTo>
                    <a:lnTo>
                      <a:pt x="245035" y="161561"/>
                    </a:lnTo>
                    <a:lnTo>
                      <a:pt x="246052" y="158205"/>
                    </a:lnTo>
                    <a:lnTo>
                      <a:pt x="247475" y="155155"/>
                    </a:lnTo>
                    <a:lnTo>
                      <a:pt x="249204" y="152613"/>
                    </a:lnTo>
                    <a:lnTo>
                      <a:pt x="251237" y="150478"/>
                    </a:lnTo>
                    <a:lnTo>
                      <a:pt x="253474" y="148851"/>
                    </a:lnTo>
                    <a:lnTo>
                      <a:pt x="255914" y="147834"/>
                    </a:lnTo>
                    <a:close/>
                    <a:moveTo>
                      <a:pt x="43115" y="140310"/>
                    </a:moveTo>
                    <a:lnTo>
                      <a:pt x="45657" y="140717"/>
                    </a:lnTo>
                    <a:lnTo>
                      <a:pt x="48097" y="141632"/>
                    </a:lnTo>
                    <a:lnTo>
                      <a:pt x="50334" y="143259"/>
                    </a:lnTo>
                    <a:lnTo>
                      <a:pt x="52367" y="145394"/>
                    </a:lnTo>
                    <a:lnTo>
                      <a:pt x="54096" y="147936"/>
                    </a:lnTo>
                    <a:lnTo>
                      <a:pt x="55519" y="150986"/>
                    </a:lnTo>
                    <a:lnTo>
                      <a:pt x="56536" y="154342"/>
                    </a:lnTo>
                    <a:lnTo>
                      <a:pt x="57146" y="158002"/>
                    </a:lnTo>
                    <a:lnTo>
                      <a:pt x="57451" y="161866"/>
                    </a:lnTo>
                    <a:lnTo>
                      <a:pt x="57146" y="165729"/>
                    </a:lnTo>
                    <a:lnTo>
                      <a:pt x="56536" y="169390"/>
                    </a:lnTo>
                    <a:lnTo>
                      <a:pt x="55519" y="172745"/>
                    </a:lnTo>
                    <a:lnTo>
                      <a:pt x="54096" y="175795"/>
                    </a:lnTo>
                    <a:lnTo>
                      <a:pt x="52367" y="178236"/>
                    </a:lnTo>
                    <a:lnTo>
                      <a:pt x="50334" y="180473"/>
                    </a:lnTo>
                    <a:lnTo>
                      <a:pt x="48097" y="182099"/>
                    </a:lnTo>
                    <a:lnTo>
                      <a:pt x="45657" y="183116"/>
                    </a:lnTo>
                    <a:lnTo>
                      <a:pt x="43115" y="183421"/>
                    </a:lnTo>
                    <a:lnTo>
                      <a:pt x="40471" y="183116"/>
                    </a:lnTo>
                    <a:lnTo>
                      <a:pt x="38031" y="182099"/>
                    </a:lnTo>
                    <a:lnTo>
                      <a:pt x="35794" y="180473"/>
                    </a:lnTo>
                    <a:lnTo>
                      <a:pt x="33863" y="178236"/>
                    </a:lnTo>
                    <a:lnTo>
                      <a:pt x="32134" y="175795"/>
                    </a:lnTo>
                    <a:lnTo>
                      <a:pt x="30711" y="172745"/>
                    </a:lnTo>
                    <a:lnTo>
                      <a:pt x="29592" y="169390"/>
                    </a:lnTo>
                    <a:lnTo>
                      <a:pt x="28982" y="165729"/>
                    </a:lnTo>
                    <a:lnTo>
                      <a:pt x="28677" y="161866"/>
                    </a:lnTo>
                    <a:lnTo>
                      <a:pt x="28982" y="158002"/>
                    </a:lnTo>
                    <a:lnTo>
                      <a:pt x="29592" y="154342"/>
                    </a:lnTo>
                    <a:lnTo>
                      <a:pt x="30711" y="150986"/>
                    </a:lnTo>
                    <a:lnTo>
                      <a:pt x="32134" y="147936"/>
                    </a:lnTo>
                    <a:lnTo>
                      <a:pt x="33863" y="145394"/>
                    </a:lnTo>
                    <a:lnTo>
                      <a:pt x="35794" y="143259"/>
                    </a:lnTo>
                    <a:lnTo>
                      <a:pt x="38031" y="141632"/>
                    </a:lnTo>
                    <a:lnTo>
                      <a:pt x="40471" y="140717"/>
                    </a:lnTo>
                    <a:close/>
                    <a:moveTo>
                      <a:pt x="150673" y="68546"/>
                    </a:moveTo>
                    <a:lnTo>
                      <a:pt x="154639" y="68750"/>
                    </a:lnTo>
                    <a:lnTo>
                      <a:pt x="158299" y="69461"/>
                    </a:lnTo>
                    <a:lnTo>
                      <a:pt x="161553" y="70478"/>
                    </a:lnTo>
                    <a:lnTo>
                      <a:pt x="164603" y="71901"/>
                    </a:lnTo>
                    <a:lnTo>
                      <a:pt x="167246" y="73630"/>
                    </a:lnTo>
                    <a:lnTo>
                      <a:pt x="169382" y="75663"/>
                    </a:lnTo>
                    <a:lnTo>
                      <a:pt x="170907" y="77900"/>
                    </a:lnTo>
                    <a:lnTo>
                      <a:pt x="171923" y="80340"/>
                    </a:lnTo>
                    <a:lnTo>
                      <a:pt x="172330" y="82984"/>
                    </a:lnTo>
                    <a:lnTo>
                      <a:pt x="171923" y="85526"/>
                    </a:lnTo>
                    <a:lnTo>
                      <a:pt x="170907" y="87864"/>
                    </a:lnTo>
                    <a:lnTo>
                      <a:pt x="169382" y="90203"/>
                    </a:lnTo>
                    <a:lnTo>
                      <a:pt x="167246" y="92135"/>
                    </a:lnTo>
                    <a:lnTo>
                      <a:pt x="164603" y="93863"/>
                    </a:lnTo>
                    <a:lnTo>
                      <a:pt x="161553" y="95388"/>
                    </a:lnTo>
                    <a:lnTo>
                      <a:pt x="158299" y="96303"/>
                    </a:lnTo>
                    <a:lnTo>
                      <a:pt x="154639" y="97015"/>
                    </a:lnTo>
                    <a:lnTo>
                      <a:pt x="150673" y="97218"/>
                    </a:lnTo>
                    <a:lnTo>
                      <a:pt x="146911" y="97015"/>
                    </a:lnTo>
                    <a:lnTo>
                      <a:pt x="143251" y="96303"/>
                    </a:lnTo>
                    <a:lnTo>
                      <a:pt x="139998" y="95388"/>
                    </a:lnTo>
                    <a:lnTo>
                      <a:pt x="136947" y="93863"/>
                    </a:lnTo>
                    <a:lnTo>
                      <a:pt x="134304" y="92135"/>
                    </a:lnTo>
                    <a:lnTo>
                      <a:pt x="132169" y="90203"/>
                    </a:lnTo>
                    <a:lnTo>
                      <a:pt x="130644" y="87864"/>
                    </a:lnTo>
                    <a:lnTo>
                      <a:pt x="129627" y="85526"/>
                    </a:lnTo>
                    <a:lnTo>
                      <a:pt x="129220" y="82984"/>
                    </a:lnTo>
                    <a:lnTo>
                      <a:pt x="129627" y="80340"/>
                    </a:lnTo>
                    <a:lnTo>
                      <a:pt x="130644" y="77900"/>
                    </a:lnTo>
                    <a:lnTo>
                      <a:pt x="132169" y="75663"/>
                    </a:lnTo>
                    <a:lnTo>
                      <a:pt x="134304" y="73630"/>
                    </a:lnTo>
                    <a:lnTo>
                      <a:pt x="136947" y="71901"/>
                    </a:lnTo>
                    <a:lnTo>
                      <a:pt x="139998" y="70478"/>
                    </a:lnTo>
                    <a:lnTo>
                      <a:pt x="143251" y="69461"/>
                    </a:lnTo>
                    <a:lnTo>
                      <a:pt x="146911" y="68750"/>
                    </a:lnTo>
                    <a:close/>
                    <a:moveTo>
                      <a:pt x="150891" y="0"/>
                    </a:moveTo>
                    <a:lnTo>
                      <a:pt x="150688" y="0"/>
                    </a:lnTo>
                    <a:lnTo>
                      <a:pt x="147028" y="305"/>
                    </a:lnTo>
                    <a:lnTo>
                      <a:pt x="143571" y="1220"/>
                    </a:lnTo>
                    <a:lnTo>
                      <a:pt x="140114" y="2847"/>
                    </a:lnTo>
                    <a:lnTo>
                      <a:pt x="10886" y="76561"/>
                    </a:lnTo>
                    <a:lnTo>
                      <a:pt x="8141" y="78492"/>
                    </a:lnTo>
                    <a:lnTo>
                      <a:pt x="5802" y="80729"/>
                    </a:lnTo>
                    <a:lnTo>
                      <a:pt x="3769" y="83271"/>
                    </a:lnTo>
                    <a:lnTo>
                      <a:pt x="2145" y="86112"/>
                    </a:lnTo>
                    <a:lnTo>
                      <a:pt x="2033" y="86112"/>
                    </a:lnTo>
                    <a:lnTo>
                      <a:pt x="915" y="89162"/>
                    </a:lnTo>
                    <a:lnTo>
                      <a:pt x="203" y="92111"/>
                    </a:lnTo>
                    <a:lnTo>
                      <a:pt x="0" y="95466"/>
                    </a:lnTo>
                    <a:lnTo>
                      <a:pt x="0" y="264246"/>
                    </a:lnTo>
                    <a:lnTo>
                      <a:pt x="407" y="268109"/>
                    </a:lnTo>
                    <a:lnTo>
                      <a:pt x="1423" y="271566"/>
                    </a:lnTo>
                    <a:lnTo>
                      <a:pt x="2949" y="275023"/>
                    </a:lnTo>
                    <a:lnTo>
                      <a:pt x="5084" y="278073"/>
                    </a:lnTo>
                    <a:lnTo>
                      <a:pt x="7727" y="280819"/>
                    </a:lnTo>
                    <a:lnTo>
                      <a:pt x="10879" y="282954"/>
                    </a:lnTo>
                    <a:lnTo>
                      <a:pt x="140108" y="356871"/>
                    </a:lnTo>
                    <a:lnTo>
                      <a:pt x="143565" y="358396"/>
                    </a:lnTo>
                    <a:lnTo>
                      <a:pt x="147022" y="359413"/>
                    </a:lnTo>
                    <a:lnTo>
                      <a:pt x="147026" y="359414"/>
                    </a:lnTo>
                    <a:lnTo>
                      <a:pt x="150686" y="359617"/>
                    </a:lnTo>
                    <a:lnTo>
                      <a:pt x="154550" y="359414"/>
                    </a:lnTo>
                    <a:lnTo>
                      <a:pt x="158108" y="358397"/>
                    </a:lnTo>
                    <a:lnTo>
                      <a:pt x="161463" y="356872"/>
                    </a:lnTo>
                    <a:lnTo>
                      <a:pt x="290691" y="282955"/>
                    </a:lnTo>
                    <a:lnTo>
                      <a:pt x="293843" y="280820"/>
                    </a:lnTo>
                    <a:lnTo>
                      <a:pt x="296486" y="278075"/>
                    </a:lnTo>
                    <a:lnTo>
                      <a:pt x="298622" y="275024"/>
                    </a:lnTo>
                    <a:lnTo>
                      <a:pt x="300147" y="271568"/>
                    </a:lnTo>
                    <a:lnTo>
                      <a:pt x="301163" y="268111"/>
                    </a:lnTo>
                    <a:lnTo>
                      <a:pt x="301570" y="264247"/>
                    </a:lnTo>
                    <a:lnTo>
                      <a:pt x="301570" y="95468"/>
                    </a:lnTo>
                    <a:lnTo>
                      <a:pt x="301367" y="92113"/>
                    </a:lnTo>
                    <a:lnTo>
                      <a:pt x="300655" y="89164"/>
                    </a:lnTo>
                    <a:lnTo>
                      <a:pt x="299537" y="86114"/>
                    </a:lnTo>
                    <a:lnTo>
                      <a:pt x="299435" y="86114"/>
                    </a:lnTo>
                    <a:lnTo>
                      <a:pt x="297810" y="83271"/>
                    </a:lnTo>
                    <a:lnTo>
                      <a:pt x="295777" y="80729"/>
                    </a:lnTo>
                    <a:lnTo>
                      <a:pt x="293438" y="78492"/>
                    </a:lnTo>
                    <a:lnTo>
                      <a:pt x="290693" y="76561"/>
                    </a:lnTo>
                    <a:lnTo>
                      <a:pt x="161465" y="2847"/>
                    </a:lnTo>
                    <a:lnTo>
                      <a:pt x="158110" y="1220"/>
                    </a:lnTo>
                    <a:lnTo>
                      <a:pt x="154552" y="305"/>
                    </a:lnTo>
                    <a:close/>
                  </a:path>
                </a:pathLst>
              </a:custGeom>
              <a:solidFill>
                <a:srgbClr val="288284"/>
              </a:solidFill>
              <a:ln w="0">
                <a:noFill/>
                <a:prstDash val="solid"/>
                <a:round/>
                <a:headEnd/>
                <a:tailEnd/>
              </a:ln>
            </p:spPr>
            <p:txBody>
              <a:bodyPr vert="horz" wrap="square" lIns="68580" tIns="34290" rIns="68580" bIns="34290" numCol="1" anchor="ctr" anchorCtr="0" compatLnSpc="1">
                <a:prstTxWarp prst="textNoShape">
                  <a:avLst/>
                </a:prstTxWarp>
                <a:noAutofit/>
              </a:bodyPr>
              <a:lstStyle/>
              <a:p>
                <a:pPr defTabSz="685800">
                  <a:defRPr/>
                </a:pPr>
                <a:endParaRPr lang="en-IN" sz="1400">
                  <a:latin typeface="Arial" panose="020B0604020202020204" pitchFamily="34" charset="0"/>
                  <a:cs typeface="Arial" panose="020B0604020202020204" pitchFamily="34" charset="0"/>
                </a:endParaRPr>
              </a:p>
            </p:txBody>
          </p:sp>
        </p:grpSp>
        <p:sp>
          <p:nvSpPr>
            <p:cNvPr id="75" name="TextBox 74"/>
            <p:cNvSpPr txBox="1"/>
            <p:nvPr/>
          </p:nvSpPr>
          <p:spPr>
            <a:xfrm flipH="1">
              <a:off x="2641097" y="5215510"/>
              <a:ext cx="790601" cy="246221"/>
            </a:xfrm>
            <a:prstGeom prst="rect">
              <a:avLst/>
            </a:prstGeom>
            <a:noFill/>
          </p:spPr>
          <p:txBody>
            <a:bodyPr wrap="none" rtlCol="0" anchor="ctr">
              <a:spAutoFit/>
            </a:bodyPr>
            <a:lstStyle/>
            <a:p>
              <a:pPr algn="r" defTabSz="685800">
                <a:defRPr/>
              </a:pPr>
              <a:r>
                <a:rPr lang="en-IN" sz="1000" b="1" dirty="0">
                  <a:latin typeface="Arial" panose="020B0604020202020204" pitchFamily="34" charset="0"/>
                  <a:cs typeface="Arial" panose="020B0604020202020204" pitchFamily="34" charset="0"/>
                </a:rPr>
                <a:t>Reporting</a:t>
              </a:r>
            </a:p>
          </p:txBody>
        </p:sp>
        <p:grpSp>
          <p:nvGrpSpPr>
            <p:cNvPr id="30" name="Group 29">
              <a:extLst>
                <a:ext uri="{FF2B5EF4-FFF2-40B4-BE49-F238E27FC236}">
                  <a16:creationId xmlns:a16="http://schemas.microsoft.com/office/drawing/2014/main" id="{C92C0BBD-E2E2-40C5-BF2A-C33C2E8594B1}"/>
                </a:ext>
              </a:extLst>
            </p:cNvPr>
            <p:cNvGrpSpPr/>
            <p:nvPr/>
          </p:nvGrpSpPr>
          <p:grpSpPr>
            <a:xfrm>
              <a:off x="291728" y="3801183"/>
              <a:ext cx="2724909" cy="1038128"/>
              <a:chOff x="291728" y="3801183"/>
              <a:chExt cx="2724909" cy="1038128"/>
            </a:xfrm>
          </p:grpSpPr>
          <p:sp>
            <p:nvSpPr>
              <p:cNvPr id="31" name="TextBox 30"/>
              <p:cNvSpPr txBox="1"/>
              <p:nvPr/>
            </p:nvSpPr>
            <p:spPr>
              <a:xfrm>
                <a:off x="644185" y="3866391"/>
                <a:ext cx="1715534" cy="246221"/>
              </a:xfrm>
              <a:prstGeom prst="rect">
                <a:avLst/>
              </a:prstGeom>
              <a:noFill/>
            </p:spPr>
            <p:txBody>
              <a:bodyPr wrap="none" rtlCol="0" anchor="ctr">
                <a:spAutoFit/>
              </a:bodyPr>
              <a:lstStyle/>
              <a:p>
                <a:pPr defTabSz="685800">
                  <a:defRPr/>
                </a:pPr>
                <a:r>
                  <a:rPr lang="en-IN" sz="1000" b="1" dirty="0">
                    <a:latin typeface="Arial" panose="020B0604020202020204" pitchFamily="34" charset="0"/>
                    <a:cs typeface="Arial" panose="020B0604020202020204" pitchFamily="34" charset="0"/>
                  </a:rPr>
                  <a:t>Live System Assessment</a:t>
                </a:r>
              </a:p>
            </p:txBody>
          </p:sp>
          <p:grpSp>
            <p:nvGrpSpPr>
              <p:cNvPr id="32" name="Group 31"/>
              <p:cNvGrpSpPr/>
              <p:nvPr/>
            </p:nvGrpSpPr>
            <p:grpSpPr>
              <a:xfrm>
                <a:off x="291728" y="3801183"/>
                <a:ext cx="372732" cy="372733"/>
                <a:chOff x="4789407" y="5100692"/>
                <a:chExt cx="1907038" cy="1907038"/>
              </a:xfrm>
              <a:solidFill>
                <a:srgbClr val="BE8128"/>
              </a:solidFill>
            </p:grpSpPr>
            <p:sp>
              <p:nvSpPr>
                <p:cNvPr id="72" name="Freeform 6"/>
                <p:cNvSpPr>
                  <a:spLocks/>
                </p:cNvSpPr>
                <p:nvPr/>
              </p:nvSpPr>
              <p:spPr bwMode="auto">
                <a:xfrm>
                  <a:off x="5519089" y="5774996"/>
                  <a:ext cx="447675" cy="446744"/>
                </a:xfrm>
                <a:custGeom>
                  <a:avLst/>
                  <a:gdLst>
                    <a:gd name="T0" fmla="*/ 481 w 962"/>
                    <a:gd name="T1" fmla="*/ 0 h 960"/>
                    <a:gd name="T2" fmla="*/ 541 w 962"/>
                    <a:gd name="T3" fmla="*/ 4 h 960"/>
                    <a:gd name="T4" fmla="*/ 599 w 962"/>
                    <a:gd name="T5" fmla="*/ 14 h 960"/>
                    <a:gd name="T6" fmla="*/ 655 w 962"/>
                    <a:gd name="T7" fmla="*/ 32 h 960"/>
                    <a:gd name="T8" fmla="*/ 707 w 962"/>
                    <a:gd name="T9" fmla="*/ 56 h 960"/>
                    <a:gd name="T10" fmla="*/ 755 w 962"/>
                    <a:gd name="T11" fmla="*/ 86 h 960"/>
                    <a:gd name="T12" fmla="*/ 800 w 962"/>
                    <a:gd name="T13" fmla="*/ 121 h 960"/>
                    <a:gd name="T14" fmla="*/ 840 w 962"/>
                    <a:gd name="T15" fmla="*/ 162 h 960"/>
                    <a:gd name="T16" fmla="*/ 875 w 962"/>
                    <a:gd name="T17" fmla="*/ 206 h 960"/>
                    <a:gd name="T18" fmla="*/ 904 w 962"/>
                    <a:gd name="T19" fmla="*/ 255 h 960"/>
                    <a:gd name="T20" fmla="*/ 929 w 962"/>
                    <a:gd name="T21" fmla="*/ 307 h 960"/>
                    <a:gd name="T22" fmla="*/ 947 w 962"/>
                    <a:gd name="T23" fmla="*/ 362 h 960"/>
                    <a:gd name="T24" fmla="*/ 958 w 962"/>
                    <a:gd name="T25" fmla="*/ 420 h 960"/>
                    <a:gd name="T26" fmla="*/ 962 w 962"/>
                    <a:gd name="T27" fmla="*/ 480 h 960"/>
                    <a:gd name="T28" fmla="*/ 958 w 962"/>
                    <a:gd name="T29" fmla="*/ 540 h 960"/>
                    <a:gd name="T30" fmla="*/ 947 w 962"/>
                    <a:gd name="T31" fmla="*/ 598 h 960"/>
                    <a:gd name="T32" fmla="*/ 929 w 962"/>
                    <a:gd name="T33" fmla="*/ 653 h 960"/>
                    <a:gd name="T34" fmla="*/ 904 w 962"/>
                    <a:gd name="T35" fmla="*/ 706 h 960"/>
                    <a:gd name="T36" fmla="*/ 875 w 962"/>
                    <a:gd name="T37" fmla="*/ 754 h 960"/>
                    <a:gd name="T38" fmla="*/ 840 w 962"/>
                    <a:gd name="T39" fmla="*/ 799 h 960"/>
                    <a:gd name="T40" fmla="*/ 800 w 962"/>
                    <a:gd name="T41" fmla="*/ 838 h 960"/>
                    <a:gd name="T42" fmla="*/ 755 w 962"/>
                    <a:gd name="T43" fmla="*/ 874 h 960"/>
                    <a:gd name="T44" fmla="*/ 707 w 962"/>
                    <a:gd name="T45" fmla="*/ 904 h 960"/>
                    <a:gd name="T46" fmla="*/ 655 w 962"/>
                    <a:gd name="T47" fmla="*/ 928 h 960"/>
                    <a:gd name="T48" fmla="*/ 599 w 962"/>
                    <a:gd name="T49" fmla="*/ 945 h 960"/>
                    <a:gd name="T50" fmla="*/ 541 w 962"/>
                    <a:gd name="T51" fmla="*/ 956 h 960"/>
                    <a:gd name="T52" fmla="*/ 481 w 962"/>
                    <a:gd name="T53" fmla="*/ 960 h 960"/>
                    <a:gd name="T54" fmla="*/ 421 w 962"/>
                    <a:gd name="T55" fmla="*/ 956 h 960"/>
                    <a:gd name="T56" fmla="*/ 363 w 962"/>
                    <a:gd name="T57" fmla="*/ 945 h 960"/>
                    <a:gd name="T58" fmla="*/ 307 w 962"/>
                    <a:gd name="T59" fmla="*/ 928 h 960"/>
                    <a:gd name="T60" fmla="*/ 255 w 962"/>
                    <a:gd name="T61" fmla="*/ 904 h 960"/>
                    <a:gd name="T62" fmla="*/ 207 w 962"/>
                    <a:gd name="T63" fmla="*/ 874 h 960"/>
                    <a:gd name="T64" fmla="*/ 162 w 962"/>
                    <a:gd name="T65" fmla="*/ 838 h 960"/>
                    <a:gd name="T66" fmla="*/ 122 w 962"/>
                    <a:gd name="T67" fmla="*/ 799 h 960"/>
                    <a:gd name="T68" fmla="*/ 87 w 962"/>
                    <a:gd name="T69" fmla="*/ 754 h 960"/>
                    <a:gd name="T70" fmla="*/ 58 w 962"/>
                    <a:gd name="T71" fmla="*/ 706 h 960"/>
                    <a:gd name="T72" fmla="*/ 33 w 962"/>
                    <a:gd name="T73" fmla="*/ 653 h 960"/>
                    <a:gd name="T74" fmla="*/ 15 w 962"/>
                    <a:gd name="T75" fmla="*/ 598 h 960"/>
                    <a:gd name="T76" fmla="*/ 4 w 962"/>
                    <a:gd name="T77" fmla="*/ 540 h 960"/>
                    <a:gd name="T78" fmla="*/ 0 w 962"/>
                    <a:gd name="T79" fmla="*/ 480 h 960"/>
                    <a:gd name="T80" fmla="*/ 4 w 962"/>
                    <a:gd name="T81" fmla="*/ 420 h 960"/>
                    <a:gd name="T82" fmla="*/ 15 w 962"/>
                    <a:gd name="T83" fmla="*/ 362 h 960"/>
                    <a:gd name="T84" fmla="*/ 33 w 962"/>
                    <a:gd name="T85" fmla="*/ 307 h 960"/>
                    <a:gd name="T86" fmla="*/ 58 w 962"/>
                    <a:gd name="T87" fmla="*/ 255 h 960"/>
                    <a:gd name="T88" fmla="*/ 87 w 962"/>
                    <a:gd name="T89" fmla="*/ 206 h 960"/>
                    <a:gd name="T90" fmla="*/ 122 w 962"/>
                    <a:gd name="T91" fmla="*/ 162 h 960"/>
                    <a:gd name="T92" fmla="*/ 162 w 962"/>
                    <a:gd name="T93" fmla="*/ 121 h 960"/>
                    <a:gd name="T94" fmla="*/ 207 w 962"/>
                    <a:gd name="T95" fmla="*/ 86 h 960"/>
                    <a:gd name="T96" fmla="*/ 255 w 962"/>
                    <a:gd name="T97" fmla="*/ 56 h 960"/>
                    <a:gd name="T98" fmla="*/ 307 w 962"/>
                    <a:gd name="T99" fmla="*/ 32 h 960"/>
                    <a:gd name="T100" fmla="*/ 363 w 962"/>
                    <a:gd name="T101" fmla="*/ 14 h 960"/>
                    <a:gd name="T102" fmla="*/ 421 w 962"/>
                    <a:gd name="T103" fmla="*/ 4 h 960"/>
                    <a:gd name="T104" fmla="*/ 481 w 962"/>
                    <a:gd name="T105" fmla="*/ 0 h 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62" h="960">
                      <a:moveTo>
                        <a:pt x="481" y="0"/>
                      </a:moveTo>
                      <a:lnTo>
                        <a:pt x="541" y="4"/>
                      </a:lnTo>
                      <a:lnTo>
                        <a:pt x="599" y="14"/>
                      </a:lnTo>
                      <a:lnTo>
                        <a:pt x="655" y="32"/>
                      </a:lnTo>
                      <a:lnTo>
                        <a:pt x="707" y="56"/>
                      </a:lnTo>
                      <a:lnTo>
                        <a:pt x="755" y="86"/>
                      </a:lnTo>
                      <a:lnTo>
                        <a:pt x="800" y="121"/>
                      </a:lnTo>
                      <a:lnTo>
                        <a:pt x="840" y="162"/>
                      </a:lnTo>
                      <a:lnTo>
                        <a:pt x="875" y="206"/>
                      </a:lnTo>
                      <a:lnTo>
                        <a:pt x="904" y="255"/>
                      </a:lnTo>
                      <a:lnTo>
                        <a:pt x="929" y="307"/>
                      </a:lnTo>
                      <a:lnTo>
                        <a:pt x="947" y="362"/>
                      </a:lnTo>
                      <a:lnTo>
                        <a:pt x="958" y="420"/>
                      </a:lnTo>
                      <a:lnTo>
                        <a:pt x="962" y="480"/>
                      </a:lnTo>
                      <a:lnTo>
                        <a:pt x="958" y="540"/>
                      </a:lnTo>
                      <a:lnTo>
                        <a:pt x="947" y="598"/>
                      </a:lnTo>
                      <a:lnTo>
                        <a:pt x="929" y="653"/>
                      </a:lnTo>
                      <a:lnTo>
                        <a:pt x="904" y="706"/>
                      </a:lnTo>
                      <a:lnTo>
                        <a:pt x="875" y="754"/>
                      </a:lnTo>
                      <a:lnTo>
                        <a:pt x="840" y="799"/>
                      </a:lnTo>
                      <a:lnTo>
                        <a:pt x="800" y="838"/>
                      </a:lnTo>
                      <a:lnTo>
                        <a:pt x="755" y="874"/>
                      </a:lnTo>
                      <a:lnTo>
                        <a:pt x="707" y="904"/>
                      </a:lnTo>
                      <a:lnTo>
                        <a:pt x="655" y="928"/>
                      </a:lnTo>
                      <a:lnTo>
                        <a:pt x="599" y="945"/>
                      </a:lnTo>
                      <a:lnTo>
                        <a:pt x="541" y="956"/>
                      </a:lnTo>
                      <a:lnTo>
                        <a:pt x="481" y="960"/>
                      </a:lnTo>
                      <a:lnTo>
                        <a:pt x="421" y="956"/>
                      </a:lnTo>
                      <a:lnTo>
                        <a:pt x="363" y="945"/>
                      </a:lnTo>
                      <a:lnTo>
                        <a:pt x="307" y="928"/>
                      </a:lnTo>
                      <a:lnTo>
                        <a:pt x="255" y="904"/>
                      </a:lnTo>
                      <a:lnTo>
                        <a:pt x="207" y="874"/>
                      </a:lnTo>
                      <a:lnTo>
                        <a:pt x="162" y="838"/>
                      </a:lnTo>
                      <a:lnTo>
                        <a:pt x="122" y="799"/>
                      </a:lnTo>
                      <a:lnTo>
                        <a:pt x="87" y="754"/>
                      </a:lnTo>
                      <a:lnTo>
                        <a:pt x="58" y="706"/>
                      </a:lnTo>
                      <a:lnTo>
                        <a:pt x="33" y="653"/>
                      </a:lnTo>
                      <a:lnTo>
                        <a:pt x="15" y="598"/>
                      </a:lnTo>
                      <a:lnTo>
                        <a:pt x="4" y="540"/>
                      </a:lnTo>
                      <a:lnTo>
                        <a:pt x="0" y="480"/>
                      </a:lnTo>
                      <a:lnTo>
                        <a:pt x="4" y="420"/>
                      </a:lnTo>
                      <a:lnTo>
                        <a:pt x="15" y="362"/>
                      </a:lnTo>
                      <a:lnTo>
                        <a:pt x="33" y="307"/>
                      </a:lnTo>
                      <a:lnTo>
                        <a:pt x="58" y="255"/>
                      </a:lnTo>
                      <a:lnTo>
                        <a:pt x="87" y="206"/>
                      </a:lnTo>
                      <a:lnTo>
                        <a:pt x="122" y="162"/>
                      </a:lnTo>
                      <a:lnTo>
                        <a:pt x="162" y="121"/>
                      </a:lnTo>
                      <a:lnTo>
                        <a:pt x="207" y="86"/>
                      </a:lnTo>
                      <a:lnTo>
                        <a:pt x="255" y="56"/>
                      </a:lnTo>
                      <a:lnTo>
                        <a:pt x="307" y="32"/>
                      </a:lnTo>
                      <a:lnTo>
                        <a:pt x="363" y="14"/>
                      </a:lnTo>
                      <a:lnTo>
                        <a:pt x="421" y="4"/>
                      </a:lnTo>
                      <a:lnTo>
                        <a:pt x="481" y="0"/>
                      </a:lnTo>
                      <a:close/>
                    </a:path>
                  </a:pathLst>
                </a:custGeom>
                <a:grpFill/>
                <a:ln w="0">
                  <a:noFill/>
                  <a:prstDash val="solid"/>
                  <a:round/>
                  <a:headEnd/>
                  <a:tailEnd/>
                </a:ln>
              </p:spPr>
              <p:txBody>
                <a:bodyPr vert="horz" wrap="square" lIns="68580" tIns="34290" rIns="68580" bIns="34290" numCol="1" anchor="ctr" anchorCtr="0" compatLnSpc="1">
                  <a:prstTxWarp prst="textNoShape">
                    <a:avLst/>
                  </a:prstTxWarp>
                </a:bodyPr>
                <a:lstStyle/>
                <a:p>
                  <a:pPr defTabSz="685800">
                    <a:defRPr/>
                  </a:pPr>
                  <a:endParaRPr lang="en-IN" sz="1400">
                    <a:latin typeface="Arial" panose="020B0604020202020204" pitchFamily="34" charset="0"/>
                    <a:cs typeface="Arial" panose="020B0604020202020204" pitchFamily="34" charset="0"/>
                  </a:endParaRPr>
                </a:p>
              </p:txBody>
            </p:sp>
            <p:sp>
              <p:nvSpPr>
                <p:cNvPr id="73" name="Freeform 7"/>
                <p:cNvSpPr>
                  <a:spLocks noEditPoints="1"/>
                </p:cNvSpPr>
                <p:nvPr/>
              </p:nvSpPr>
              <p:spPr bwMode="auto">
                <a:xfrm>
                  <a:off x="4789407" y="5100692"/>
                  <a:ext cx="1907038" cy="1907038"/>
                </a:xfrm>
                <a:custGeom>
                  <a:avLst/>
                  <a:gdLst>
                    <a:gd name="T0" fmla="*/ 1746 w 4098"/>
                    <a:gd name="T1" fmla="*/ 764 h 4098"/>
                    <a:gd name="T2" fmla="*/ 1383 w 4098"/>
                    <a:gd name="T3" fmla="*/ 909 h 4098"/>
                    <a:gd name="T4" fmla="*/ 1082 w 4098"/>
                    <a:gd name="T5" fmla="*/ 1150 h 4098"/>
                    <a:gd name="T6" fmla="*/ 863 w 4098"/>
                    <a:gd name="T7" fmla="*/ 1469 h 4098"/>
                    <a:gd name="T8" fmla="*/ 744 w 4098"/>
                    <a:gd name="T9" fmla="*/ 1845 h 4098"/>
                    <a:gd name="T10" fmla="*/ 744 w 4098"/>
                    <a:gd name="T11" fmla="*/ 2253 h 4098"/>
                    <a:gd name="T12" fmla="*/ 863 w 4098"/>
                    <a:gd name="T13" fmla="*/ 2629 h 4098"/>
                    <a:gd name="T14" fmla="*/ 1082 w 4098"/>
                    <a:gd name="T15" fmla="*/ 2948 h 4098"/>
                    <a:gd name="T16" fmla="*/ 1383 w 4098"/>
                    <a:gd name="T17" fmla="*/ 3189 h 4098"/>
                    <a:gd name="T18" fmla="*/ 1746 w 4098"/>
                    <a:gd name="T19" fmla="*/ 3334 h 4098"/>
                    <a:gd name="T20" fmla="*/ 2152 w 4098"/>
                    <a:gd name="T21" fmla="*/ 3365 h 4098"/>
                    <a:gd name="T22" fmla="*/ 2540 w 4098"/>
                    <a:gd name="T23" fmla="*/ 3275 h 4098"/>
                    <a:gd name="T24" fmla="*/ 2875 w 4098"/>
                    <a:gd name="T25" fmla="*/ 3080 h 4098"/>
                    <a:gd name="T26" fmla="*/ 3137 w 4098"/>
                    <a:gd name="T27" fmla="*/ 2797 h 4098"/>
                    <a:gd name="T28" fmla="*/ 3308 w 4098"/>
                    <a:gd name="T29" fmla="*/ 2448 h 4098"/>
                    <a:gd name="T30" fmla="*/ 3369 w 4098"/>
                    <a:gd name="T31" fmla="*/ 2049 h 4098"/>
                    <a:gd name="T32" fmla="*/ 3308 w 4098"/>
                    <a:gd name="T33" fmla="*/ 1650 h 4098"/>
                    <a:gd name="T34" fmla="*/ 3137 w 4098"/>
                    <a:gd name="T35" fmla="*/ 1301 h 4098"/>
                    <a:gd name="T36" fmla="*/ 2875 w 4098"/>
                    <a:gd name="T37" fmla="*/ 1018 h 4098"/>
                    <a:gd name="T38" fmla="*/ 2540 w 4098"/>
                    <a:gd name="T39" fmla="*/ 823 h 4098"/>
                    <a:gd name="T40" fmla="*/ 2152 w 4098"/>
                    <a:gd name="T41" fmla="*/ 733 h 4098"/>
                    <a:gd name="T42" fmla="*/ 2317 w 4098"/>
                    <a:gd name="T43" fmla="*/ 4 h 4098"/>
                    <a:gd name="T44" fmla="*/ 2399 w 4098"/>
                    <a:gd name="T45" fmla="*/ 73 h 4098"/>
                    <a:gd name="T46" fmla="*/ 2646 w 4098"/>
                    <a:gd name="T47" fmla="*/ 478 h 4098"/>
                    <a:gd name="T48" fmla="*/ 3168 w 4098"/>
                    <a:gd name="T49" fmla="*/ 423 h 4098"/>
                    <a:gd name="T50" fmla="*/ 3259 w 4098"/>
                    <a:gd name="T51" fmla="*/ 402 h 4098"/>
                    <a:gd name="T52" fmla="*/ 3662 w 4098"/>
                    <a:gd name="T53" fmla="*/ 776 h 4098"/>
                    <a:gd name="T54" fmla="*/ 3697 w 4098"/>
                    <a:gd name="T55" fmla="*/ 862 h 4098"/>
                    <a:gd name="T56" fmla="*/ 3491 w 4098"/>
                    <a:gd name="T57" fmla="*/ 1187 h 4098"/>
                    <a:gd name="T58" fmla="*/ 3652 w 4098"/>
                    <a:gd name="T59" fmla="*/ 1544 h 4098"/>
                    <a:gd name="T60" fmla="*/ 4050 w 4098"/>
                    <a:gd name="T61" fmla="*/ 1712 h 4098"/>
                    <a:gd name="T62" fmla="*/ 4098 w 4098"/>
                    <a:gd name="T63" fmla="*/ 1809 h 4098"/>
                    <a:gd name="T64" fmla="*/ 4069 w 4098"/>
                    <a:gd name="T65" fmla="*/ 2367 h 4098"/>
                    <a:gd name="T66" fmla="*/ 3678 w 4098"/>
                    <a:gd name="T67" fmla="*/ 2459 h 4098"/>
                    <a:gd name="T68" fmla="*/ 3539 w 4098"/>
                    <a:gd name="T69" fmla="*/ 2825 h 4098"/>
                    <a:gd name="T70" fmla="*/ 3694 w 4098"/>
                    <a:gd name="T71" fmla="*/ 3213 h 4098"/>
                    <a:gd name="T72" fmla="*/ 3677 w 4098"/>
                    <a:gd name="T73" fmla="*/ 3303 h 4098"/>
                    <a:gd name="T74" fmla="*/ 3282 w 4098"/>
                    <a:gd name="T75" fmla="*/ 3688 h 4098"/>
                    <a:gd name="T76" fmla="*/ 3189 w 4098"/>
                    <a:gd name="T77" fmla="*/ 3687 h 4098"/>
                    <a:gd name="T78" fmla="*/ 2737 w 4098"/>
                    <a:gd name="T79" fmla="*/ 3583 h 4098"/>
                    <a:gd name="T80" fmla="*/ 2408 w 4098"/>
                    <a:gd name="T81" fmla="*/ 3997 h 4098"/>
                    <a:gd name="T82" fmla="*/ 2343 w 4098"/>
                    <a:gd name="T83" fmla="*/ 4084 h 4098"/>
                    <a:gd name="T84" fmla="*/ 1781 w 4098"/>
                    <a:gd name="T85" fmla="*/ 4094 h 4098"/>
                    <a:gd name="T86" fmla="*/ 1699 w 4098"/>
                    <a:gd name="T87" fmla="*/ 4025 h 4098"/>
                    <a:gd name="T88" fmla="*/ 1452 w 4098"/>
                    <a:gd name="T89" fmla="*/ 3620 h 4098"/>
                    <a:gd name="T90" fmla="*/ 930 w 4098"/>
                    <a:gd name="T91" fmla="*/ 3675 h 4098"/>
                    <a:gd name="T92" fmla="*/ 838 w 4098"/>
                    <a:gd name="T93" fmla="*/ 3694 h 4098"/>
                    <a:gd name="T94" fmla="*/ 436 w 4098"/>
                    <a:gd name="T95" fmla="*/ 3322 h 4098"/>
                    <a:gd name="T96" fmla="*/ 401 w 4098"/>
                    <a:gd name="T97" fmla="*/ 3236 h 4098"/>
                    <a:gd name="T98" fmla="*/ 607 w 4098"/>
                    <a:gd name="T99" fmla="*/ 2911 h 4098"/>
                    <a:gd name="T100" fmla="*/ 446 w 4098"/>
                    <a:gd name="T101" fmla="*/ 2554 h 4098"/>
                    <a:gd name="T102" fmla="*/ 48 w 4098"/>
                    <a:gd name="T103" fmla="*/ 2386 h 4098"/>
                    <a:gd name="T104" fmla="*/ 0 w 4098"/>
                    <a:gd name="T105" fmla="*/ 2289 h 4098"/>
                    <a:gd name="T106" fmla="*/ 29 w 4098"/>
                    <a:gd name="T107" fmla="*/ 1731 h 4098"/>
                    <a:gd name="T108" fmla="*/ 420 w 4098"/>
                    <a:gd name="T109" fmla="*/ 1639 h 4098"/>
                    <a:gd name="T110" fmla="*/ 559 w 4098"/>
                    <a:gd name="T111" fmla="*/ 1273 h 4098"/>
                    <a:gd name="T112" fmla="*/ 404 w 4098"/>
                    <a:gd name="T113" fmla="*/ 885 h 4098"/>
                    <a:gd name="T114" fmla="*/ 421 w 4098"/>
                    <a:gd name="T115" fmla="*/ 795 h 4098"/>
                    <a:gd name="T116" fmla="*/ 816 w 4098"/>
                    <a:gd name="T117" fmla="*/ 410 h 4098"/>
                    <a:gd name="T118" fmla="*/ 909 w 4098"/>
                    <a:gd name="T119" fmla="*/ 411 h 4098"/>
                    <a:gd name="T120" fmla="*/ 1361 w 4098"/>
                    <a:gd name="T121" fmla="*/ 515 h 4098"/>
                    <a:gd name="T122" fmla="*/ 1690 w 4098"/>
                    <a:gd name="T123" fmla="*/ 101 h 4098"/>
                    <a:gd name="T124" fmla="*/ 1755 w 4098"/>
                    <a:gd name="T125" fmla="*/ 14 h 40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098" h="4098">
                      <a:moveTo>
                        <a:pt x="2049" y="729"/>
                      </a:moveTo>
                      <a:lnTo>
                        <a:pt x="1946" y="733"/>
                      </a:lnTo>
                      <a:lnTo>
                        <a:pt x="1845" y="744"/>
                      </a:lnTo>
                      <a:lnTo>
                        <a:pt x="1746" y="764"/>
                      </a:lnTo>
                      <a:lnTo>
                        <a:pt x="1650" y="790"/>
                      </a:lnTo>
                      <a:lnTo>
                        <a:pt x="1558" y="823"/>
                      </a:lnTo>
                      <a:lnTo>
                        <a:pt x="1469" y="863"/>
                      </a:lnTo>
                      <a:lnTo>
                        <a:pt x="1383" y="909"/>
                      </a:lnTo>
                      <a:lnTo>
                        <a:pt x="1301" y="961"/>
                      </a:lnTo>
                      <a:lnTo>
                        <a:pt x="1223" y="1018"/>
                      </a:lnTo>
                      <a:lnTo>
                        <a:pt x="1150" y="1082"/>
                      </a:lnTo>
                      <a:lnTo>
                        <a:pt x="1082" y="1150"/>
                      </a:lnTo>
                      <a:lnTo>
                        <a:pt x="1018" y="1223"/>
                      </a:lnTo>
                      <a:lnTo>
                        <a:pt x="961" y="1301"/>
                      </a:lnTo>
                      <a:lnTo>
                        <a:pt x="909" y="1383"/>
                      </a:lnTo>
                      <a:lnTo>
                        <a:pt x="863" y="1469"/>
                      </a:lnTo>
                      <a:lnTo>
                        <a:pt x="823" y="1558"/>
                      </a:lnTo>
                      <a:lnTo>
                        <a:pt x="790" y="1650"/>
                      </a:lnTo>
                      <a:lnTo>
                        <a:pt x="764" y="1746"/>
                      </a:lnTo>
                      <a:lnTo>
                        <a:pt x="744" y="1845"/>
                      </a:lnTo>
                      <a:lnTo>
                        <a:pt x="733" y="1946"/>
                      </a:lnTo>
                      <a:lnTo>
                        <a:pt x="729" y="2049"/>
                      </a:lnTo>
                      <a:lnTo>
                        <a:pt x="733" y="2152"/>
                      </a:lnTo>
                      <a:lnTo>
                        <a:pt x="744" y="2253"/>
                      </a:lnTo>
                      <a:lnTo>
                        <a:pt x="764" y="2352"/>
                      </a:lnTo>
                      <a:lnTo>
                        <a:pt x="790" y="2448"/>
                      </a:lnTo>
                      <a:lnTo>
                        <a:pt x="823" y="2540"/>
                      </a:lnTo>
                      <a:lnTo>
                        <a:pt x="863" y="2629"/>
                      </a:lnTo>
                      <a:lnTo>
                        <a:pt x="909" y="2715"/>
                      </a:lnTo>
                      <a:lnTo>
                        <a:pt x="961" y="2797"/>
                      </a:lnTo>
                      <a:lnTo>
                        <a:pt x="1018" y="2875"/>
                      </a:lnTo>
                      <a:lnTo>
                        <a:pt x="1082" y="2948"/>
                      </a:lnTo>
                      <a:lnTo>
                        <a:pt x="1150" y="3016"/>
                      </a:lnTo>
                      <a:lnTo>
                        <a:pt x="1223" y="3080"/>
                      </a:lnTo>
                      <a:lnTo>
                        <a:pt x="1301" y="3137"/>
                      </a:lnTo>
                      <a:lnTo>
                        <a:pt x="1383" y="3189"/>
                      </a:lnTo>
                      <a:lnTo>
                        <a:pt x="1469" y="3235"/>
                      </a:lnTo>
                      <a:lnTo>
                        <a:pt x="1558" y="3275"/>
                      </a:lnTo>
                      <a:lnTo>
                        <a:pt x="1650" y="3308"/>
                      </a:lnTo>
                      <a:lnTo>
                        <a:pt x="1746" y="3334"/>
                      </a:lnTo>
                      <a:lnTo>
                        <a:pt x="1845" y="3354"/>
                      </a:lnTo>
                      <a:lnTo>
                        <a:pt x="1946" y="3365"/>
                      </a:lnTo>
                      <a:lnTo>
                        <a:pt x="2049" y="3369"/>
                      </a:lnTo>
                      <a:lnTo>
                        <a:pt x="2152" y="3365"/>
                      </a:lnTo>
                      <a:lnTo>
                        <a:pt x="2253" y="3354"/>
                      </a:lnTo>
                      <a:lnTo>
                        <a:pt x="2352" y="3334"/>
                      </a:lnTo>
                      <a:lnTo>
                        <a:pt x="2448" y="3308"/>
                      </a:lnTo>
                      <a:lnTo>
                        <a:pt x="2540" y="3275"/>
                      </a:lnTo>
                      <a:lnTo>
                        <a:pt x="2629" y="3235"/>
                      </a:lnTo>
                      <a:lnTo>
                        <a:pt x="2715" y="3189"/>
                      </a:lnTo>
                      <a:lnTo>
                        <a:pt x="2797" y="3137"/>
                      </a:lnTo>
                      <a:lnTo>
                        <a:pt x="2875" y="3080"/>
                      </a:lnTo>
                      <a:lnTo>
                        <a:pt x="2948" y="3016"/>
                      </a:lnTo>
                      <a:lnTo>
                        <a:pt x="3016" y="2948"/>
                      </a:lnTo>
                      <a:lnTo>
                        <a:pt x="3080" y="2875"/>
                      </a:lnTo>
                      <a:lnTo>
                        <a:pt x="3137" y="2797"/>
                      </a:lnTo>
                      <a:lnTo>
                        <a:pt x="3189" y="2715"/>
                      </a:lnTo>
                      <a:lnTo>
                        <a:pt x="3235" y="2629"/>
                      </a:lnTo>
                      <a:lnTo>
                        <a:pt x="3275" y="2540"/>
                      </a:lnTo>
                      <a:lnTo>
                        <a:pt x="3308" y="2448"/>
                      </a:lnTo>
                      <a:lnTo>
                        <a:pt x="3334" y="2352"/>
                      </a:lnTo>
                      <a:lnTo>
                        <a:pt x="3354" y="2253"/>
                      </a:lnTo>
                      <a:lnTo>
                        <a:pt x="3365" y="2152"/>
                      </a:lnTo>
                      <a:lnTo>
                        <a:pt x="3369" y="2049"/>
                      </a:lnTo>
                      <a:lnTo>
                        <a:pt x="3365" y="1946"/>
                      </a:lnTo>
                      <a:lnTo>
                        <a:pt x="3354" y="1845"/>
                      </a:lnTo>
                      <a:lnTo>
                        <a:pt x="3334" y="1746"/>
                      </a:lnTo>
                      <a:lnTo>
                        <a:pt x="3308" y="1650"/>
                      </a:lnTo>
                      <a:lnTo>
                        <a:pt x="3275" y="1558"/>
                      </a:lnTo>
                      <a:lnTo>
                        <a:pt x="3235" y="1469"/>
                      </a:lnTo>
                      <a:lnTo>
                        <a:pt x="3189" y="1383"/>
                      </a:lnTo>
                      <a:lnTo>
                        <a:pt x="3137" y="1301"/>
                      </a:lnTo>
                      <a:lnTo>
                        <a:pt x="3080" y="1223"/>
                      </a:lnTo>
                      <a:lnTo>
                        <a:pt x="3016" y="1150"/>
                      </a:lnTo>
                      <a:lnTo>
                        <a:pt x="2948" y="1082"/>
                      </a:lnTo>
                      <a:lnTo>
                        <a:pt x="2875" y="1018"/>
                      </a:lnTo>
                      <a:lnTo>
                        <a:pt x="2797" y="961"/>
                      </a:lnTo>
                      <a:lnTo>
                        <a:pt x="2715" y="909"/>
                      </a:lnTo>
                      <a:lnTo>
                        <a:pt x="2629" y="863"/>
                      </a:lnTo>
                      <a:lnTo>
                        <a:pt x="2540" y="823"/>
                      </a:lnTo>
                      <a:lnTo>
                        <a:pt x="2448" y="790"/>
                      </a:lnTo>
                      <a:lnTo>
                        <a:pt x="2352" y="764"/>
                      </a:lnTo>
                      <a:lnTo>
                        <a:pt x="2253" y="744"/>
                      </a:lnTo>
                      <a:lnTo>
                        <a:pt x="2152" y="733"/>
                      </a:lnTo>
                      <a:lnTo>
                        <a:pt x="2049" y="729"/>
                      </a:lnTo>
                      <a:close/>
                      <a:moveTo>
                        <a:pt x="1809" y="0"/>
                      </a:moveTo>
                      <a:lnTo>
                        <a:pt x="2289" y="0"/>
                      </a:lnTo>
                      <a:lnTo>
                        <a:pt x="2317" y="4"/>
                      </a:lnTo>
                      <a:lnTo>
                        <a:pt x="2343" y="14"/>
                      </a:lnTo>
                      <a:lnTo>
                        <a:pt x="2367" y="29"/>
                      </a:lnTo>
                      <a:lnTo>
                        <a:pt x="2386" y="48"/>
                      </a:lnTo>
                      <a:lnTo>
                        <a:pt x="2399" y="73"/>
                      </a:lnTo>
                      <a:lnTo>
                        <a:pt x="2408" y="101"/>
                      </a:lnTo>
                      <a:lnTo>
                        <a:pt x="2459" y="420"/>
                      </a:lnTo>
                      <a:lnTo>
                        <a:pt x="2554" y="446"/>
                      </a:lnTo>
                      <a:lnTo>
                        <a:pt x="2646" y="478"/>
                      </a:lnTo>
                      <a:lnTo>
                        <a:pt x="2737" y="515"/>
                      </a:lnTo>
                      <a:lnTo>
                        <a:pt x="2825" y="559"/>
                      </a:lnTo>
                      <a:lnTo>
                        <a:pt x="2911" y="607"/>
                      </a:lnTo>
                      <a:lnTo>
                        <a:pt x="3168" y="423"/>
                      </a:lnTo>
                      <a:lnTo>
                        <a:pt x="3189" y="411"/>
                      </a:lnTo>
                      <a:lnTo>
                        <a:pt x="3211" y="404"/>
                      </a:lnTo>
                      <a:lnTo>
                        <a:pt x="3235" y="401"/>
                      </a:lnTo>
                      <a:lnTo>
                        <a:pt x="3259" y="402"/>
                      </a:lnTo>
                      <a:lnTo>
                        <a:pt x="3282" y="410"/>
                      </a:lnTo>
                      <a:lnTo>
                        <a:pt x="3303" y="421"/>
                      </a:lnTo>
                      <a:lnTo>
                        <a:pt x="3322" y="436"/>
                      </a:lnTo>
                      <a:lnTo>
                        <a:pt x="3662" y="776"/>
                      </a:lnTo>
                      <a:lnTo>
                        <a:pt x="3677" y="795"/>
                      </a:lnTo>
                      <a:lnTo>
                        <a:pt x="3688" y="816"/>
                      </a:lnTo>
                      <a:lnTo>
                        <a:pt x="3696" y="839"/>
                      </a:lnTo>
                      <a:lnTo>
                        <a:pt x="3697" y="862"/>
                      </a:lnTo>
                      <a:lnTo>
                        <a:pt x="3694" y="885"/>
                      </a:lnTo>
                      <a:lnTo>
                        <a:pt x="3687" y="909"/>
                      </a:lnTo>
                      <a:lnTo>
                        <a:pt x="3675" y="930"/>
                      </a:lnTo>
                      <a:lnTo>
                        <a:pt x="3491" y="1187"/>
                      </a:lnTo>
                      <a:lnTo>
                        <a:pt x="3539" y="1273"/>
                      </a:lnTo>
                      <a:lnTo>
                        <a:pt x="3583" y="1361"/>
                      </a:lnTo>
                      <a:lnTo>
                        <a:pt x="3620" y="1452"/>
                      </a:lnTo>
                      <a:lnTo>
                        <a:pt x="3652" y="1544"/>
                      </a:lnTo>
                      <a:lnTo>
                        <a:pt x="3678" y="1639"/>
                      </a:lnTo>
                      <a:lnTo>
                        <a:pt x="3997" y="1690"/>
                      </a:lnTo>
                      <a:lnTo>
                        <a:pt x="4025" y="1699"/>
                      </a:lnTo>
                      <a:lnTo>
                        <a:pt x="4050" y="1712"/>
                      </a:lnTo>
                      <a:lnTo>
                        <a:pt x="4069" y="1731"/>
                      </a:lnTo>
                      <a:lnTo>
                        <a:pt x="4084" y="1755"/>
                      </a:lnTo>
                      <a:lnTo>
                        <a:pt x="4094" y="1781"/>
                      </a:lnTo>
                      <a:lnTo>
                        <a:pt x="4098" y="1809"/>
                      </a:lnTo>
                      <a:lnTo>
                        <a:pt x="4098" y="2289"/>
                      </a:lnTo>
                      <a:lnTo>
                        <a:pt x="4094" y="2317"/>
                      </a:lnTo>
                      <a:lnTo>
                        <a:pt x="4084" y="2343"/>
                      </a:lnTo>
                      <a:lnTo>
                        <a:pt x="4069" y="2367"/>
                      </a:lnTo>
                      <a:lnTo>
                        <a:pt x="4050" y="2386"/>
                      </a:lnTo>
                      <a:lnTo>
                        <a:pt x="4025" y="2399"/>
                      </a:lnTo>
                      <a:lnTo>
                        <a:pt x="3997" y="2408"/>
                      </a:lnTo>
                      <a:lnTo>
                        <a:pt x="3678" y="2459"/>
                      </a:lnTo>
                      <a:lnTo>
                        <a:pt x="3652" y="2554"/>
                      </a:lnTo>
                      <a:lnTo>
                        <a:pt x="3620" y="2646"/>
                      </a:lnTo>
                      <a:lnTo>
                        <a:pt x="3583" y="2737"/>
                      </a:lnTo>
                      <a:lnTo>
                        <a:pt x="3539" y="2825"/>
                      </a:lnTo>
                      <a:lnTo>
                        <a:pt x="3491" y="2911"/>
                      </a:lnTo>
                      <a:lnTo>
                        <a:pt x="3675" y="3168"/>
                      </a:lnTo>
                      <a:lnTo>
                        <a:pt x="3687" y="3189"/>
                      </a:lnTo>
                      <a:lnTo>
                        <a:pt x="3694" y="3213"/>
                      </a:lnTo>
                      <a:lnTo>
                        <a:pt x="3697" y="3236"/>
                      </a:lnTo>
                      <a:lnTo>
                        <a:pt x="3696" y="3259"/>
                      </a:lnTo>
                      <a:lnTo>
                        <a:pt x="3688" y="3282"/>
                      </a:lnTo>
                      <a:lnTo>
                        <a:pt x="3677" y="3303"/>
                      </a:lnTo>
                      <a:lnTo>
                        <a:pt x="3662" y="3322"/>
                      </a:lnTo>
                      <a:lnTo>
                        <a:pt x="3322" y="3662"/>
                      </a:lnTo>
                      <a:lnTo>
                        <a:pt x="3303" y="3677"/>
                      </a:lnTo>
                      <a:lnTo>
                        <a:pt x="3282" y="3688"/>
                      </a:lnTo>
                      <a:lnTo>
                        <a:pt x="3259" y="3694"/>
                      </a:lnTo>
                      <a:lnTo>
                        <a:pt x="3235" y="3697"/>
                      </a:lnTo>
                      <a:lnTo>
                        <a:pt x="3211" y="3694"/>
                      </a:lnTo>
                      <a:lnTo>
                        <a:pt x="3189" y="3687"/>
                      </a:lnTo>
                      <a:lnTo>
                        <a:pt x="3168" y="3675"/>
                      </a:lnTo>
                      <a:lnTo>
                        <a:pt x="2911" y="3491"/>
                      </a:lnTo>
                      <a:lnTo>
                        <a:pt x="2825" y="3539"/>
                      </a:lnTo>
                      <a:lnTo>
                        <a:pt x="2737" y="3583"/>
                      </a:lnTo>
                      <a:lnTo>
                        <a:pt x="2646" y="3620"/>
                      </a:lnTo>
                      <a:lnTo>
                        <a:pt x="2554" y="3652"/>
                      </a:lnTo>
                      <a:lnTo>
                        <a:pt x="2459" y="3678"/>
                      </a:lnTo>
                      <a:lnTo>
                        <a:pt x="2408" y="3997"/>
                      </a:lnTo>
                      <a:lnTo>
                        <a:pt x="2399" y="4025"/>
                      </a:lnTo>
                      <a:lnTo>
                        <a:pt x="2386" y="4050"/>
                      </a:lnTo>
                      <a:lnTo>
                        <a:pt x="2367" y="4069"/>
                      </a:lnTo>
                      <a:lnTo>
                        <a:pt x="2343" y="4084"/>
                      </a:lnTo>
                      <a:lnTo>
                        <a:pt x="2317" y="4094"/>
                      </a:lnTo>
                      <a:lnTo>
                        <a:pt x="2289" y="4098"/>
                      </a:lnTo>
                      <a:lnTo>
                        <a:pt x="1809" y="4098"/>
                      </a:lnTo>
                      <a:lnTo>
                        <a:pt x="1781" y="4094"/>
                      </a:lnTo>
                      <a:lnTo>
                        <a:pt x="1755" y="4084"/>
                      </a:lnTo>
                      <a:lnTo>
                        <a:pt x="1731" y="4069"/>
                      </a:lnTo>
                      <a:lnTo>
                        <a:pt x="1712" y="4050"/>
                      </a:lnTo>
                      <a:lnTo>
                        <a:pt x="1699" y="4025"/>
                      </a:lnTo>
                      <a:lnTo>
                        <a:pt x="1690" y="3997"/>
                      </a:lnTo>
                      <a:lnTo>
                        <a:pt x="1639" y="3678"/>
                      </a:lnTo>
                      <a:lnTo>
                        <a:pt x="1544" y="3652"/>
                      </a:lnTo>
                      <a:lnTo>
                        <a:pt x="1452" y="3620"/>
                      </a:lnTo>
                      <a:lnTo>
                        <a:pt x="1361" y="3583"/>
                      </a:lnTo>
                      <a:lnTo>
                        <a:pt x="1273" y="3539"/>
                      </a:lnTo>
                      <a:lnTo>
                        <a:pt x="1187" y="3491"/>
                      </a:lnTo>
                      <a:lnTo>
                        <a:pt x="930" y="3675"/>
                      </a:lnTo>
                      <a:lnTo>
                        <a:pt x="909" y="3687"/>
                      </a:lnTo>
                      <a:lnTo>
                        <a:pt x="885" y="3694"/>
                      </a:lnTo>
                      <a:lnTo>
                        <a:pt x="862" y="3697"/>
                      </a:lnTo>
                      <a:lnTo>
                        <a:pt x="838" y="3694"/>
                      </a:lnTo>
                      <a:lnTo>
                        <a:pt x="816" y="3688"/>
                      </a:lnTo>
                      <a:lnTo>
                        <a:pt x="795" y="3677"/>
                      </a:lnTo>
                      <a:lnTo>
                        <a:pt x="776" y="3662"/>
                      </a:lnTo>
                      <a:lnTo>
                        <a:pt x="436" y="3322"/>
                      </a:lnTo>
                      <a:lnTo>
                        <a:pt x="421" y="3303"/>
                      </a:lnTo>
                      <a:lnTo>
                        <a:pt x="410" y="3282"/>
                      </a:lnTo>
                      <a:lnTo>
                        <a:pt x="402" y="3259"/>
                      </a:lnTo>
                      <a:lnTo>
                        <a:pt x="401" y="3236"/>
                      </a:lnTo>
                      <a:lnTo>
                        <a:pt x="404" y="3213"/>
                      </a:lnTo>
                      <a:lnTo>
                        <a:pt x="411" y="3189"/>
                      </a:lnTo>
                      <a:lnTo>
                        <a:pt x="423" y="3168"/>
                      </a:lnTo>
                      <a:lnTo>
                        <a:pt x="607" y="2911"/>
                      </a:lnTo>
                      <a:lnTo>
                        <a:pt x="559" y="2825"/>
                      </a:lnTo>
                      <a:lnTo>
                        <a:pt x="515" y="2737"/>
                      </a:lnTo>
                      <a:lnTo>
                        <a:pt x="478" y="2646"/>
                      </a:lnTo>
                      <a:lnTo>
                        <a:pt x="446" y="2554"/>
                      </a:lnTo>
                      <a:lnTo>
                        <a:pt x="420" y="2459"/>
                      </a:lnTo>
                      <a:lnTo>
                        <a:pt x="101" y="2408"/>
                      </a:lnTo>
                      <a:lnTo>
                        <a:pt x="73" y="2399"/>
                      </a:lnTo>
                      <a:lnTo>
                        <a:pt x="48" y="2386"/>
                      </a:lnTo>
                      <a:lnTo>
                        <a:pt x="29" y="2367"/>
                      </a:lnTo>
                      <a:lnTo>
                        <a:pt x="14" y="2343"/>
                      </a:lnTo>
                      <a:lnTo>
                        <a:pt x="4" y="2317"/>
                      </a:lnTo>
                      <a:lnTo>
                        <a:pt x="0" y="2289"/>
                      </a:lnTo>
                      <a:lnTo>
                        <a:pt x="0" y="1809"/>
                      </a:lnTo>
                      <a:lnTo>
                        <a:pt x="4" y="1781"/>
                      </a:lnTo>
                      <a:lnTo>
                        <a:pt x="14" y="1755"/>
                      </a:lnTo>
                      <a:lnTo>
                        <a:pt x="29" y="1731"/>
                      </a:lnTo>
                      <a:lnTo>
                        <a:pt x="48" y="1712"/>
                      </a:lnTo>
                      <a:lnTo>
                        <a:pt x="73" y="1699"/>
                      </a:lnTo>
                      <a:lnTo>
                        <a:pt x="101" y="1690"/>
                      </a:lnTo>
                      <a:lnTo>
                        <a:pt x="420" y="1639"/>
                      </a:lnTo>
                      <a:lnTo>
                        <a:pt x="446" y="1544"/>
                      </a:lnTo>
                      <a:lnTo>
                        <a:pt x="478" y="1452"/>
                      </a:lnTo>
                      <a:lnTo>
                        <a:pt x="515" y="1361"/>
                      </a:lnTo>
                      <a:lnTo>
                        <a:pt x="559" y="1273"/>
                      </a:lnTo>
                      <a:lnTo>
                        <a:pt x="607" y="1187"/>
                      </a:lnTo>
                      <a:lnTo>
                        <a:pt x="423" y="930"/>
                      </a:lnTo>
                      <a:lnTo>
                        <a:pt x="411" y="909"/>
                      </a:lnTo>
                      <a:lnTo>
                        <a:pt x="404" y="885"/>
                      </a:lnTo>
                      <a:lnTo>
                        <a:pt x="401" y="862"/>
                      </a:lnTo>
                      <a:lnTo>
                        <a:pt x="402" y="839"/>
                      </a:lnTo>
                      <a:lnTo>
                        <a:pt x="410" y="816"/>
                      </a:lnTo>
                      <a:lnTo>
                        <a:pt x="421" y="795"/>
                      </a:lnTo>
                      <a:lnTo>
                        <a:pt x="436" y="776"/>
                      </a:lnTo>
                      <a:lnTo>
                        <a:pt x="776" y="436"/>
                      </a:lnTo>
                      <a:lnTo>
                        <a:pt x="795" y="421"/>
                      </a:lnTo>
                      <a:lnTo>
                        <a:pt x="816" y="410"/>
                      </a:lnTo>
                      <a:lnTo>
                        <a:pt x="838" y="402"/>
                      </a:lnTo>
                      <a:lnTo>
                        <a:pt x="862" y="401"/>
                      </a:lnTo>
                      <a:lnTo>
                        <a:pt x="885" y="404"/>
                      </a:lnTo>
                      <a:lnTo>
                        <a:pt x="909" y="411"/>
                      </a:lnTo>
                      <a:lnTo>
                        <a:pt x="930" y="423"/>
                      </a:lnTo>
                      <a:lnTo>
                        <a:pt x="1187" y="607"/>
                      </a:lnTo>
                      <a:lnTo>
                        <a:pt x="1273" y="559"/>
                      </a:lnTo>
                      <a:lnTo>
                        <a:pt x="1361" y="515"/>
                      </a:lnTo>
                      <a:lnTo>
                        <a:pt x="1452" y="478"/>
                      </a:lnTo>
                      <a:lnTo>
                        <a:pt x="1544" y="446"/>
                      </a:lnTo>
                      <a:lnTo>
                        <a:pt x="1639" y="420"/>
                      </a:lnTo>
                      <a:lnTo>
                        <a:pt x="1690" y="101"/>
                      </a:lnTo>
                      <a:lnTo>
                        <a:pt x="1699" y="73"/>
                      </a:lnTo>
                      <a:lnTo>
                        <a:pt x="1712" y="48"/>
                      </a:lnTo>
                      <a:lnTo>
                        <a:pt x="1731" y="29"/>
                      </a:lnTo>
                      <a:lnTo>
                        <a:pt x="1755" y="14"/>
                      </a:lnTo>
                      <a:lnTo>
                        <a:pt x="1781" y="4"/>
                      </a:lnTo>
                      <a:lnTo>
                        <a:pt x="1809" y="0"/>
                      </a:lnTo>
                      <a:close/>
                    </a:path>
                  </a:pathLst>
                </a:custGeom>
                <a:grpFill/>
                <a:ln w="0">
                  <a:noFill/>
                  <a:prstDash val="solid"/>
                  <a:round/>
                  <a:headEnd/>
                  <a:tailEnd/>
                </a:ln>
              </p:spPr>
              <p:txBody>
                <a:bodyPr vert="horz" wrap="square" lIns="68580" tIns="34290" rIns="68580" bIns="34290" numCol="1" anchor="ctr" anchorCtr="0" compatLnSpc="1">
                  <a:prstTxWarp prst="textNoShape">
                    <a:avLst/>
                  </a:prstTxWarp>
                </a:bodyPr>
                <a:lstStyle/>
                <a:p>
                  <a:pPr defTabSz="685800">
                    <a:defRPr/>
                  </a:pPr>
                  <a:endParaRPr lang="en-IN" sz="1400">
                    <a:latin typeface="Arial" panose="020B0604020202020204" pitchFamily="34" charset="0"/>
                    <a:cs typeface="Arial" panose="020B0604020202020204" pitchFamily="34" charset="0"/>
                  </a:endParaRPr>
                </a:p>
              </p:txBody>
            </p:sp>
            <p:sp>
              <p:nvSpPr>
                <p:cNvPr id="74" name="Freeform 8"/>
                <p:cNvSpPr>
                  <a:spLocks/>
                </p:cNvSpPr>
                <p:nvPr/>
              </p:nvSpPr>
              <p:spPr bwMode="auto">
                <a:xfrm>
                  <a:off x="5370640" y="6209641"/>
                  <a:ext cx="744573" cy="347157"/>
                </a:xfrm>
                <a:custGeom>
                  <a:avLst/>
                  <a:gdLst>
                    <a:gd name="T0" fmla="*/ 245 w 1600"/>
                    <a:gd name="T1" fmla="*/ 0 h 746"/>
                    <a:gd name="T2" fmla="*/ 292 w 1600"/>
                    <a:gd name="T3" fmla="*/ 52 h 746"/>
                    <a:gd name="T4" fmla="*/ 343 w 1600"/>
                    <a:gd name="T5" fmla="*/ 98 h 746"/>
                    <a:gd name="T6" fmla="*/ 398 w 1600"/>
                    <a:gd name="T7" fmla="*/ 140 h 746"/>
                    <a:gd name="T8" fmla="*/ 457 w 1600"/>
                    <a:gd name="T9" fmla="*/ 178 h 746"/>
                    <a:gd name="T10" fmla="*/ 521 w 1600"/>
                    <a:gd name="T11" fmla="*/ 209 h 746"/>
                    <a:gd name="T12" fmla="*/ 586 w 1600"/>
                    <a:gd name="T13" fmla="*/ 234 h 746"/>
                    <a:gd name="T14" fmla="*/ 655 w 1600"/>
                    <a:gd name="T15" fmla="*/ 251 h 746"/>
                    <a:gd name="T16" fmla="*/ 727 w 1600"/>
                    <a:gd name="T17" fmla="*/ 262 h 746"/>
                    <a:gd name="T18" fmla="*/ 800 w 1600"/>
                    <a:gd name="T19" fmla="*/ 266 h 746"/>
                    <a:gd name="T20" fmla="*/ 873 w 1600"/>
                    <a:gd name="T21" fmla="*/ 262 h 746"/>
                    <a:gd name="T22" fmla="*/ 945 w 1600"/>
                    <a:gd name="T23" fmla="*/ 251 h 746"/>
                    <a:gd name="T24" fmla="*/ 1014 w 1600"/>
                    <a:gd name="T25" fmla="*/ 234 h 746"/>
                    <a:gd name="T26" fmla="*/ 1079 w 1600"/>
                    <a:gd name="T27" fmla="*/ 209 h 746"/>
                    <a:gd name="T28" fmla="*/ 1143 w 1600"/>
                    <a:gd name="T29" fmla="*/ 178 h 746"/>
                    <a:gd name="T30" fmla="*/ 1202 w 1600"/>
                    <a:gd name="T31" fmla="*/ 140 h 746"/>
                    <a:gd name="T32" fmla="*/ 1257 w 1600"/>
                    <a:gd name="T33" fmla="*/ 98 h 746"/>
                    <a:gd name="T34" fmla="*/ 1308 w 1600"/>
                    <a:gd name="T35" fmla="*/ 52 h 746"/>
                    <a:gd name="T36" fmla="*/ 1355 w 1600"/>
                    <a:gd name="T37" fmla="*/ 0 h 746"/>
                    <a:gd name="T38" fmla="*/ 1402 w 1600"/>
                    <a:gd name="T39" fmla="*/ 46 h 746"/>
                    <a:gd name="T40" fmla="*/ 1446 w 1600"/>
                    <a:gd name="T41" fmla="*/ 94 h 746"/>
                    <a:gd name="T42" fmla="*/ 1485 w 1600"/>
                    <a:gd name="T43" fmla="*/ 148 h 746"/>
                    <a:gd name="T44" fmla="*/ 1520 w 1600"/>
                    <a:gd name="T45" fmla="*/ 202 h 746"/>
                    <a:gd name="T46" fmla="*/ 1551 w 1600"/>
                    <a:gd name="T47" fmla="*/ 262 h 746"/>
                    <a:gd name="T48" fmla="*/ 1577 w 1600"/>
                    <a:gd name="T49" fmla="*/ 323 h 746"/>
                    <a:gd name="T50" fmla="*/ 1600 w 1600"/>
                    <a:gd name="T51" fmla="*/ 386 h 746"/>
                    <a:gd name="T52" fmla="*/ 1544 w 1600"/>
                    <a:gd name="T53" fmla="*/ 443 h 746"/>
                    <a:gd name="T54" fmla="*/ 1484 w 1600"/>
                    <a:gd name="T55" fmla="*/ 498 h 746"/>
                    <a:gd name="T56" fmla="*/ 1420 w 1600"/>
                    <a:gd name="T57" fmla="*/ 546 h 746"/>
                    <a:gd name="T58" fmla="*/ 1353 w 1600"/>
                    <a:gd name="T59" fmla="*/ 591 h 746"/>
                    <a:gd name="T60" fmla="*/ 1282 w 1600"/>
                    <a:gd name="T61" fmla="*/ 631 h 746"/>
                    <a:gd name="T62" fmla="*/ 1207 w 1600"/>
                    <a:gd name="T63" fmla="*/ 664 h 746"/>
                    <a:gd name="T64" fmla="*/ 1132 w 1600"/>
                    <a:gd name="T65" fmla="*/ 693 h 746"/>
                    <a:gd name="T66" fmla="*/ 1052 w 1600"/>
                    <a:gd name="T67" fmla="*/ 717 h 746"/>
                    <a:gd name="T68" fmla="*/ 970 w 1600"/>
                    <a:gd name="T69" fmla="*/ 733 h 746"/>
                    <a:gd name="T70" fmla="*/ 886 w 1600"/>
                    <a:gd name="T71" fmla="*/ 743 h 746"/>
                    <a:gd name="T72" fmla="*/ 800 w 1600"/>
                    <a:gd name="T73" fmla="*/ 746 h 746"/>
                    <a:gd name="T74" fmla="*/ 714 w 1600"/>
                    <a:gd name="T75" fmla="*/ 743 h 746"/>
                    <a:gd name="T76" fmla="*/ 630 w 1600"/>
                    <a:gd name="T77" fmla="*/ 733 h 746"/>
                    <a:gd name="T78" fmla="*/ 548 w 1600"/>
                    <a:gd name="T79" fmla="*/ 717 h 746"/>
                    <a:gd name="T80" fmla="*/ 468 w 1600"/>
                    <a:gd name="T81" fmla="*/ 693 h 746"/>
                    <a:gd name="T82" fmla="*/ 393 w 1600"/>
                    <a:gd name="T83" fmla="*/ 664 h 746"/>
                    <a:gd name="T84" fmla="*/ 318 w 1600"/>
                    <a:gd name="T85" fmla="*/ 631 h 746"/>
                    <a:gd name="T86" fmla="*/ 247 w 1600"/>
                    <a:gd name="T87" fmla="*/ 591 h 746"/>
                    <a:gd name="T88" fmla="*/ 180 w 1600"/>
                    <a:gd name="T89" fmla="*/ 546 h 746"/>
                    <a:gd name="T90" fmla="*/ 116 w 1600"/>
                    <a:gd name="T91" fmla="*/ 498 h 746"/>
                    <a:gd name="T92" fmla="*/ 56 w 1600"/>
                    <a:gd name="T93" fmla="*/ 443 h 746"/>
                    <a:gd name="T94" fmla="*/ 0 w 1600"/>
                    <a:gd name="T95" fmla="*/ 386 h 746"/>
                    <a:gd name="T96" fmla="*/ 23 w 1600"/>
                    <a:gd name="T97" fmla="*/ 323 h 746"/>
                    <a:gd name="T98" fmla="*/ 49 w 1600"/>
                    <a:gd name="T99" fmla="*/ 262 h 746"/>
                    <a:gd name="T100" fmla="*/ 80 w 1600"/>
                    <a:gd name="T101" fmla="*/ 202 h 746"/>
                    <a:gd name="T102" fmla="*/ 115 w 1600"/>
                    <a:gd name="T103" fmla="*/ 148 h 746"/>
                    <a:gd name="T104" fmla="*/ 154 w 1600"/>
                    <a:gd name="T105" fmla="*/ 94 h 746"/>
                    <a:gd name="T106" fmla="*/ 198 w 1600"/>
                    <a:gd name="T107" fmla="*/ 46 h 746"/>
                    <a:gd name="T108" fmla="*/ 245 w 1600"/>
                    <a:gd name="T109" fmla="*/ 0 h 7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600" h="746">
                      <a:moveTo>
                        <a:pt x="245" y="0"/>
                      </a:moveTo>
                      <a:lnTo>
                        <a:pt x="292" y="52"/>
                      </a:lnTo>
                      <a:lnTo>
                        <a:pt x="343" y="98"/>
                      </a:lnTo>
                      <a:lnTo>
                        <a:pt x="398" y="140"/>
                      </a:lnTo>
                      <a:lnTo>
                        <a:pt x="457" y="178"/>
                      </a:lnTo>
                      <a:lnTo>
                        <a:pt x="521" y="209"/>
                      </a:lnTo>
                      <a:lnTo>
                        <a:pt x="586" y="234"/>
                      </a:lnTo>
                      <a:lnTo>
                        <a:pt x="655" y="251"/>
                      </a:lnTo>
                      <a:lnTo>
                        <a:pt x="727" y="262"/>
                      </a:lnTo>
                      <a:lnTo>
                        <a:pt x="800" y="266"/>
                      </a:lnTo>
                      <a:lnTo>
                        <a:pt x="873" y="262"/>
                      </a:lnTo>
                      <a:lnTo>
                        <a:pt x="945" y="251"/>
                      </a:lnTo>
                      <a:lnTo>
                        <a:pt x="1014" y="234"/>
                      </a:lnTo>
                      <a:lnTo>
                        <a:pt x="1079" y="209"/>
                      </a:lnTo>
                      <a:lnTo>
                        <a:pt x="1143" y="178"/>
                      </a:lnTo>
                      <a:lnTo>
                        <a:pt x="1202" y="140"/>
                      </a:lnTo>
                      <a:lnTo>
                        <a:pt x="1257" y="98"/>
                      </a:lnTo>
                      <a:lnTo>
                        <a:pt x="1308" y="52"/>
                      </a:lnTo>
                      <a:lnTo>
                        <a:pt x="1355" y="0"/>
                      </a:lnTo>
                      <a:lnTo>
                        <a:pt x="1402" y="46"/>
                      </a:lnTo>
                      <a:lnTo>
                        <a:pt x="1446" y="94"/>
                      </a:lnTo>
                      <a:lnTo>
                        <a:pt x="1485" y="148"/>
                      </a:lnTo>
                      <a:lnTo>
                        <a:pt x="1520" y="202"/>
                      </a:lnTo>
                      <a:lnTo>
                        <a:pt x="1551" y="262"/>
                      </a:lnTo>
                      <a:lnTo>
                        <a:pt x="1577" y="323"/>
                      </a:lnTo>
                      <a:lnTo>
                        <a:pt x="1600" y="386"/>
                      </a:lnTo>
                      <a:lnTo>
                        <a:pt x="1544" y="443"/>
                      </a:lnTo>
                      <a:lnTo>
                        <a:pt x="1484" y="498"/>
                      </a:lnTo>
                      <a:lnTo>
                        <a:pt x="1420" y="546"/>
                      </a:lnTo>
                      <a:lnTo>
                        <a:pt x="1353" y="591"/>
                      </a:lnTo>
                      <a:lnTo>
                        <a:pt x="1282" y="631"/>
                      </a:lnTo>
                      <a:lnTo>
                        <a:pt x="1207" y="664"/>
                      </a:lnTo>
                      <a:lnTo>
                        <a:pt x="1132" y="693"/>
                      </a:lnTo>
                      <a:lnTo>
                        <a:pt x="1052" y="717"/>
                      </a:lnTo>
                      <a:lnTo>
                        <a:pt x="970" y="733"/>
                      </a:lnTo>
                      <a:lnTo>
                        <a:pt x="886" y="743"/>
                      </a:lnTo>
                      <a:lnTo>
                        <a:pt x="800" y="746"/>
                      </a:lnTo>
                      <a:lnTo>
                        <a:pt x="714" y="743"/>
                      </a:lnTo>
                      <a:lnTo>
                        <a:pt x="630" y="733"/>
                      </a:lnTo>
                      <a:lnTo>
                        <a:pt x="548" y="717"/>
                      </a:lnTo>
                      <a:lnTo>
                        <a:pt x="468" y="693"/>
                      </a:lnTo>
                      <a:lnTo>
                        <a:pt x="393" y="664"/>
                      </a:lnTo>
                      <a:lnTo>
                        <a:pt x="318" y="631"/>
                      </a:lnTo>
                      <a:lnTo>
                        <a:pt x="247" y="591"/>
                      </a:lnTo>
                      <a:lnTo>
                        <a:pt x="180" y="546"/>
                      </a:lnTo>
                      <a:lnTo>
                        <a:pt x="116" y="498"/>
                      </a:lnTo>
                      <a:lnTo>
                        <a:pt x="56" y="443"/>
                      </a:lnTo>
                      <a:lnTo>
                        <a:pt x="0" y="386"/>
                      </a:lnTo>
                      <a:lnTo>
                        <a:pt x="23" y="323"/>
                      </a:lnTo>
                      <a:lnTo>
                        <a:pt x="49" y="262"/>
                      </a:lnTo>
                      <a:lnTo>
                        <a:pt x="80" y="202"/>
                      </a:lnTo>
                      <a:lnTo>
                        <a:pt x="115" y="148"/>
                      </a:lnTo>
                      <a:lnTo>
                        <a:pt x="154" y="94"/>
                      </a:lnTo>
                      <a:lnTo>
                        <a:pt x="198" y="46"/>
                      </a:lnTo>
                      <a:lnTo>
                        <a:pt x="245" y="0"/>
                      </a:lnTo>
                      <a:close/>
                    </a:path>
                  </a:pathLst>
                </a:custGeom>
                <a:grpFill/>
                <a:ln w="0">
                  <a:noFill/>
                  <a:prstDash val="solid"/>
                  <a:round/>
                  <a:headEnd/>
                  <a:tailEnd/>
                </a:ln>
              </p:spPr>
              <p:txBody>
                <a:bodyPr vert="horz" wrap="square" lIns="68580" tIns="34290" rIns="68580" bIns="34290" numCol="1" anchor="ctr" anchorCtr="0" compatLnSpc="1">
                  <a:prstTxWarp prst="textNoShape">
                    <a:avLst/>
                  </a:prstTxWarp>
                </a:bodyPr>
                <a:lstStyle/>
                <a:p>
                  <a:pPr defTabSz="685800">
                    <a:defRPr/>
                  </a:pPr>
                  <a:endParaRPr lang="en-IN" sz="1400">
                    <a:latin typeface="Arial" panose="020B0604020202020204" pitchFamily="34" charset="0"/>
                    <a:cs typeface="Arial" panose="020B0604020202020204" pitchFamily="34" charset="0"/>
                  </a:endParaRPr>
                </a:p>
              </p:txBody>
            </p:sp>
          </p:grpSp>
          <p:grpSp>
            <p:nvGrpSpPr>
              <p:cNvPr id="33" name="Group 32">
                <a:extLst>
                  <a:ext uri="{FF2B5EF4-FFF2-40B4-BE49-F238E27FC236}">
                    <a16:creationId xmlns:a16="http://schemas.microsoft.com/office/drawing/2014/main" id="{D499A58E-42C0-4325-96D5-0CEF22DBC65C}"/>
                  </a:ext>
                </a:extLst>
              </p:cNvPr>
              <p:cNvGrpSpPr/>
              <p:nvPr/>
            </p:nvGrpSpPr>
            <p:grpSpPr>
              <a:xfrm>
                <a:off x="958295" y="4129473"/>
                <a:ext cx="2058342" cy="709838"/>
                <a:chOff x="958295" y="4129473"/>
                <a:chExt cx="2058342" cy="709838"/>
              </a:xfrm>
            </p:grpSpPr>
            <p:sp>
              <p:nvSpPr>
                <p:cNvPr id="38" name="TextBox 37">
                  <a:extLst>
                    <a:ext uri="{FF2B5EF4-FFF2-40B4-BE49-F238E27FC236}">
                      <a16:creationId xmlns:a16="http://schemas.microsoft.com/office/drawing/2014/main" id="{905CDC7C-372B-4BFC-A298-DF4B5B3C0F8F}"/>
                    </a:ext>
                  </a:extLst>
                </p:cNvPr>
                <p:cNvSpPr txBox="1"/>
                <p:nvPr/>
              </p:nvSpPr>
              <p:spPr>
                <a:xfrm>
                  <a:off x="961856" y="4129473"/>
                  <a:ext cx="1639527" cy="230832"/>
                </a:xfrm>
                <a:prstGeom prst="rect">
                  <a:avLst/>
                </a:prstGeom>
                <a:noFill/>
              </p:spPr>
              <p:txBody>
                <a:bodyPr wrap="square" rtlCol="0" anchor="ctr">
                  <a:spAutoFit/>
                </a:bodyPr>
                <a:lstStyle/>
                <a:p>
                  <a:pPr defTabSz="685800">
                    <a:defRPr/>
                  </a:pPr>
                  <a:r>
                    <a:rPr lang="en-US" sz="900" dirty="0">
                      <a:latin typeface="Arial" panose="020B0604020202020204" pitchFamily="34" charset="0"/>
                      <a:cs typeface="Arial" panose="020B0604020202020204" pitchFamily="34" charset="0"/>
                    </a:rPr>
                    <a:t>System Behavior Analysis</a:t>
                  </a:r>
                </a:p>
              </p:txBody>
            </p:sp>
            <p:sp>
              <p:nvSpPr>
                <p:cNvPr id="39" name="TextBox 38">
                  <a:extLst>
                    <a:ext uri="{FF2B5EF4-FFF2-40B4-BE49-F238E27FC236}">
                      <a16:creationId xmlns:a16="http://schemas.microsoft.com/office/drawing/2014/main" id="{5BF80F6A-F53C-4F63-A30E-70E68FC02C45}"/>
                    </a:ext>
                  </a:extLst>
                </p:cNvPr>
                <p:cNvSpPr txBox="1"/>
                <p:nvPr/>
              </p:nvSpPr>
              <p:spPr>
                <a:xfrm>
                  <a:off x="963273" y="4296634"/>
                  <a:ext cx="1438180" cy="230832"/>
                </a:xfrm>
                <a:prstGeom prst="rect">
                  <a:avLst/>
                </a:prstGeom>
                <a:noFill/>
              </p:spPr>
              <p:txBody>
                <a:bodyPr wrap="square" rtlCol="0" anchor="ctr">
                  <a:spAutoFit/>
                </a:bodyPr>
                <a:lstStyle/>
                <a:p>
                  <a:pPr defTabSz="685800">
                    <a:defRPr/>
                  </a:pPr>
                  <a:r>
                    <a:rPr lang="en-US" sz="900" dirty="0">
                      <a:latin typeface="Arial" panose="020B0604020202020204" pitchFamily="34" charset="0"/>
                      <a:cs typeface="Arial" panose="020B0604020202020204" pitchFamily="34" charset="0"/>
                    </a:rPr>
                    <a:t>Host Based Analysis</a:t>
                  </a:r>
                </a:p>
              </p:txBody>
            </p:sp>
            <p:sp>
              <p:nvSpPr>
                <p:cNvPr id="40" name="TextBox 39">
                  <a:extLst>
                    <a:ext uri="{FF2B5EF4-FFF2-40B4-BE49-F238E27FC236}">
                      <a16:creationId xmlns:a16="http://schemas.microsoft.com/office/drawing/2014/main" id="{61E5F9FA-DDEC-41DD-B402-BCF260EE2D8D}"/>
                    </a:ext>
                  </a:extLst>
                </p:cNvPr>
                <p:cNvSpPr txBox="1"/>
                <p:nvPr/>
              </p:nvSpPr>
              <p:spPr>
                <a:xfrm>
                  <a:off x="962279" y="4442402"/>
                  <a:ext cx="2054358" cy="230832"/>
                </a:xfrm>
                <a:prstGeom prst="rect">
                  <a:avLst/>
                </a:prstGeom>
                <a:noFill/>
              </p:spPr>
              <p:txBody>
                <a:bodyPr wrap="square" rtlCol="0" anchor="ctr">
                  <a:spAutoFit/>
                </a:bodyPr>
                <a:lstStyle/>
                <a:p>
                  <a:pPr defTabSz="685800">
                    <a:defRPr/>
                  </a:pPr>
                  <a:r>
                    <a:rPr lang="en-US" sz="900" dirty="0">
                      <a:latin typeface="Arial" panose="020B0604020202020204" pitchFamily="34" charset="0"/>
                      <a:cs typeface="Arial" panose="020B0604020202020204" pitchFamily="34" charset="0"/>
                    </a:rPr>
                    <a:t>Discovery of Malicious Software's </a:t>
                  </a:r>
                </a:p>
              </p:txBody>
            </p:sp>
            <p:sp>
              <p:nvSpPr>
                <p:cNvPr id="41" name="TextBox 40">
                  <a:extLst>
                    <a:ext uri="{FF2B5EF4-FFF2-40B4-BE49-F238E27FC236}">
                      <a16:creationId xmlns:a16="http://schemas.microsoft.com/office/drawing/2014/main" id="{8A50F51F-9A14-46F7-B8F9-D5B0130D51DD}"/>
                    </a:ext>
                  </a:extLst>
                </p:cNvPr>
                <p:cNvSpPr txBox="1"/>
                <p:nvPr/>
              </p:nvSpPr>
              <p:spPr>
                <a:xfrm>
                  <a:off x="958295" y="4608479"/>
                  <a:ext cx="1494752" cy="230832"/>
                </a:xfrm>
                <a:prstGeom prst="rect">
                  <a:avLst/>
                </a:prstGeom>
                <a:noFill/>
              </p:spPr>
              <p:txBody>
                <a:bodyPr wrap="square" rtlCol="0" anchor="ctr">
                  <a:spAutoFit/>
                </a:bodyPr>
                <a:lstStyle/>
                <a:p>
                  <a:pPr defTabSz="685800">
                    <a:defRPr/>
                  </a:pPr>
                  <a:r>
                    <a:rPr lang="en-US" sz="900" dirty="0">
                      <a:latin typeface="Arial" panose="020B0604020202020204" pitchFamily="34" charset="0"/>
                      <a:cs typeface="Arial" panose="020B0604020202020204" pitchFamily="34" charset="0"/>
                    </a:rPr>
                    <a:t>Open ports Analysis</a:t>
                  </a:r>
                </a:p>
              </p:txBody>
            </p:sp>
          </p:grpSp>
        </p:grpSp>
      </p:grpSp>
      <p:sp>
        <p:nvSpPr>
          <p:cNvPr id="128" name="TextBox 127">
            <a:extLst>
              <a:ext uri="{FF2B5EF4-FFF2-40B4-BE49-F238E27FC236}">
                <a16:creationId xmlns:a16="http://schemas.microsoft.com/office/drawing/2014/main" id="{905CDC7C-372B-4BFC-A298-DF4B5B3C0F8F}"/>
              </a:ext>
            </a:extLst>
          </p:cNvPr>
          <p:cNvSpPr txBox="1"/>
          <p:nvPr/>
        </p:nvSpPr>
        <p:spPr>
          <a:xfrm>
            <a:off x="1292263" y="2614377"/>
            <a:ext cx="1916665" cy="230832"/>
          </a:xfrm>
          <a:prstGeom prst="rect">
            <a:avLst/>
          </a:prstGeom>
          <a:noFill/>
        </p:spPr>
        <p:txBody>
          <a:bodyPr wrap="square" rtlCol="0" anchor="ctr">
            <a:spAutoFit/>
          </a:bodyPr>
          <a:lstStyle/>
          <a:p>
            <a:pPr defTabSz="685800">
              <a:defRPr/>
            </a:pPr>
            <a:r>
              <a:rPr lang="en-US" sz="900" dirty="0">
                <a:latin typeface="Arial" panose="020B0604020202020204" pitchFamily="34" charset="0"/>
                <a:cs typeface="Arial" panose="020B0604020202020204" pitchFamily="34" charset="0"/>
              </a:rPr>
              <a:t>Unnecessary open Connections</a:t>
            </a:r>
          </a:p>
        </p:txBody>
      </p:sp>
      <p:sp>
        <p:nvSpPr>
          <p:cNvPr id="129" name="TextBox 128">
            <a:extLst>
              <a:ext uri="{FF2B5EF4-FFF2-40B4-BE49-F238E27FC236}">
                <a16:creationId xmlns:a16="http://schemas.microsoft.com/office/drawing/2014/main" id="{5BF80F6A-F53C-4F63-A30E-70E68FC02C45}"/>
              </a:ext>
            </a:extLst>
          </p:cNvPr>
          <p:cNvSpPr txBox="1"/>
          <p:nvPr/>
        </p:nvSpPr>
        <p:spPr>
          <a:xfrm>
            <a:off x="1292263" y="2779892"/>
            <a:ext cx="2059321" cy="230832"/>
          </a:xfrm>
          <a:prstGeom prst="rect">
            <a:avLst/>
          </a:prstGeom>
          <a:noFill/>
        </p:spPr>
        <p:txBody>
          <a:bodyPr wrap="square" rtlCol="0" anchor="ctr">
            <a:spAutoFit/>
          </a:bodyPr>
          <a:lstStyle/>
          <a:p>
            <a:pPr defTabSz="685800">
              <a:defRPr/>
            </a:pPr>
            <a:r>
              <a:rPr lang="en-US" sz="900" dirty="0">
                <a:latin typeface="Arial" panose="020B0604020202020204" pitchFamily="34" charset="0"/>
                <a:cs typeface="Arial" panose="020B0604020202020204" pitchFamily="34" charset="0"/>
              </a:rPr>
              <a:t>Unauthorized External Connections</a:t>
            </a:r>
          </a:p>
        </p:txBody>
      </p:sp>
      <p:sp>
        <p:nvSpPr>
          <p:cNvPr id="130" name="TextBox 129">
            <a:extLst>
              <a:ext uri="{FF2B5EF4-FFF2-40B4-BE49-F238E27FC236}">
                <a16:creationId xmlns:a16="http://schemas.microsoft.com/office/drawing/2014/main" id="{61E5F9FA-DDEC-41DD-B402-BCF260EE2D8D}"/>
              </a:ext>
            </a:extLst>
          </p:cNvPr>
          <p:cNvSpPr txBox="1"/>
          <p:nvPr/>
        </p:nvSpPr>
        <p:spPr>
          <a:xfrm>
            <a:off x="1292263" y="2935304"/>
            <a:ext cx="1779731" cy="230832"/>
          </a:xfrm>
          <a:prstGeom prst="rect">
            <a:avLst/>
          </a:prstGeom>
          <a:noFill/>
        </p:spPr>
        <p:txBody>
          <a:bodyPr wrap="square" rtlCol="0" anchor="ctr">
            <a:spAutoFit/>
          </a:bodyPr>
          <a:lstStyle/>
          <a:p>
            <a:pPr defTabSz="685800">
              <a:defRPr/>
            </a:pPr>
            <a:r>
              <a:rPr lang="en-US" sz="900" dirty="0">
                <a:latin typeface="Arial" panose="020B0604020202020204" pitchFamily="34" charset="0"/>
                <a:cs typeface="Arial" panose="020B0604020202020204" pitchFamily="34" charset="0"/>
              </a:rPr>
              <a:t>Network Performance Analysis</a:t>
            </a:r>
          </a:p>
        </p:txBody>
      </p:sp>
      <p:sp>
        <p:nvSpPr>
          <p:cNvPr id="131" name="TextBox 130">
            <a:extLst>
              <a:ext uri="{FF2B5EF4-FFF2-40B4-BE49-F238E27FC236}">
                <a16:creationId xmlns:a16="http://schemas.microsoft.com/office/drawing/2014/main" id="{8A50F51F-9A14-46F7-B8F9-D5B0130D51DD}"/>
              </a:ext>
            </a:extLst>
          </p:cNvPr>
          <p:cNvSpPr txBox="1"/>
          <p:nvPr/>
        </p:nvSpPr>
        <p:spPr>
          <a:xfrm>
            <a:off x="1285566" y="3100216"/>
            <a:ext cx="1494752" cy="230832"/>
          </a:xfrm>
          <a:prstGeom prst="rect">
            <a:avLst/>
          </a:prstGeom>
          <a:noFill/>
        </p:spPr>
        <p:txBody>
          <a:bodyPr wrap="square" rtlCol="0" anchor="ctr">
            <a:spAutoFit/>
          </a:bodyPr>
          <a:lstStyle/>
          <a:p>
            <a:pPr defTabSz="685800">
              <a:defRPr/>
            </a:pPr>
            <a:r>
              <a:rPr lang="en-US" sz="900" dirty="0">
                <a:latin typeface="Arial" panose="020B0604020202020204" pitchFamily="34" charset="0"/>
                <a:cs typeface="Arial" panose="020B0604020202020204" pitchFamily="34" charset="0"/>
              </a:rPr>
              <a:t>Bandwidth analysis</a:t>
            </a:r>
          </a:p>
        </p:txBody>
      </p:sp>
      <p:sp>
        <p:nvSpPr>
          <p:cNvPr id="132" name="TextBox 131">
            <a:extLst>
              <a:ext uri="{FF2B5EF4-FFF2-40B4-BE49-F238E27FC236}">
                <a16:creationId xmlns:a16="http://schemas.microsoft.com/office/drawing/2014/main" id="{905CDC7C-372B-4BFC-A298-DF4B5B3C0F8F}"/>
              </a:ext>
            </a:extLst>
          </p:cNvPr>
          <p:cNvSpPr txBox="1"/>
          <p:nvPr/>
        </p:nvSpPr>
        <p:spPr>
          <a:xfrm>
            <a:off x="5301045" y="1578717"/>
            <a:ext cx="1775161" cy="230832"/>
          </a:xfrm>
          <a:prstGeom prst="rect">
            <a:avLst/>
          </a:prstGeom>
          <a:noFill/>
        </p:spPr>
        <p:txBody>
          <a:bodyPr wrap="square" rtlCol="0" anchor="ctr">
            <a:spAutoFit/>
          </a:bodyPr>
          <a:lstStyle/>
          <a:p>
            <a:pPr defTabSz="685800">
              <a:defRPr/>
            </a:pPr>
            <a:r>
              <a:rPr lang="en-US" sz="900" dirty="0">
                <a:latin typeface="Arial" panose="020B0604020202020204" pitchFamily="34" charset="0"/>
                <a:cs typeface="Arial" panose="020B0604020202020204" pitchFamily="34" charset="0"/>
              </a:rPr>
              <a:t>Application Behavior Analysis</a:t>
            </a:r>
          </a:p>
        </p:txBody>
      </p:sp>
      <p:sp>
        <p:nvSpPr>
          <p:cNvPr id="133" name="TextBox 132">
            <a:extLst>
              <a:ext uri="{FF2B5EF4-FFF2-40B4-BE49-F238E27FC236}">
                <a16:creationId xmlns:a16="http://schemas.microsoft.com/office/drawing/2014/main" id="{5BF80F6A-F53C-4F63-A30E-70E68FC02C45}"/>
              </a:ext>
            </a:extLst>
          </p:cNvPr>
          <p:cNvSpPr txBox="1"/>
          <p:nvPr/>
        </p:nvSpPr>
        <p:spPr>
          <a:xfrm>
            <a:off x="5301045" y="1744232"/>
            <a:ext cx="2478215" cy="230832"/>
          </a:xfrm>
          <a:prstGeom prst="rect">
            <a:avLst/>
          </a:prstGeom>
          <a:noFill/>
        </p:spPr>
        <p:txBody>
          <a:bodyPr wrap="square" rtlCol="0" anchor="ctr">
            <a:spAutoFit/>
          </a:bodyPr>
          <a:lstStyle/>
          <a:p>
            <a:pPr defTabSz="685800">
              <a:defRPr/>
            </a:pPr>
            <a:r>
              <a:rPr lang="en-US" sz="900" dirty="0">
                <a:latin typeface="Arial" panose="020B0604020202020204" pitchFamily="34" charset="0"/>
                <a:cs typeface="Arial" panose="020B0604020202020204" pitchFamily="34" charset="0"/>
              </a:rPr>
              <a:t>Malware assessment against applications</a:t>
            </a:r>
          </a:p>
        </p:txBody>
      </p:sp>
      <p:sp>
        <p:nvSpPr>
          <p:cNvPr id="134" name="TextBox 133">
            <a:extLst>
              <a:ext uri="{FF2B5EF4-FFF2-40B4-BE49-F238E27FC236}">
                <a16:creationId xmlns:a16="http://schemas.microsoft.com/office/drawing/2014/main" id="{61E5F9FA-DDEC-41DD-B402-BCF260EE2D8D}"/>
              </a:ext>
            </a:extLst>
          </p:cNvPr>
          <p:cNvSpPr txBox="1"/>
          <p:nvPr/>
        </p:nvSpPr>
        <p:spPr>
          <a:xfrm>
            <a:off x="5301045" y="1899644"/>
            <a:ext cx="2478215" cy="230832"/>
          </a:xfrm>
          <a:prstGeom prst="rect">
            <a:avLst/>
          </a:prstGeom>
          <a:noFill/>
        </p:spPr>
        <p:txBody>
          <a:bodyPr wrap="square" rtlCol="0" anchor="ctr">
            <a:spAutoFit/>
          </a:bodyPr>
          <a:lstStyle/>
          <a:p>
            <a:pPr defTabSz="685800">
              <a:defRPr/>
            </a:pPr>
            <a:r>
              <a:rPr lang="en-US" sz="900" dirty="0">
                <a:latin typeface="Arial" panose="020B0604020202020204" pitchFamily="34" charset="0"/>
                <a:cs typeface="Arial" panose="020B0604020202020204" pitchFamily="34" charset="0"/>
              </a:rPr>
              <a:t>Application links and references assessment</a:t>
            </a:r>
          </a:p>
        </p:txBody>
      </p:sp>
      <p:sp>
        <p:nvSpPr>
          <p:cNvPr id="135" name="TextBox 134">
            <a:extLst>
              <a:ext uri="{FF2B5EF4-FFF2-40B4-BE49-F238E27FC236}">
                <a16:creationId xmlns:a16="http://schemas.microsoft.com/office/drawing/2014/main" id="{905CDC7C-372B-4BFC-A298-DF4B5B3C0F8F}"/>
              </a:ext>
            </a:extLst>
          </p:cNvPr>
          <p:cNvSpPr txBox="1"/>
          <p:nvPr/>
        </p:nvSpPr>
        <p:spPr>
          <a:xfrm>
            <a:off x="6920113" y="2618776"/>
            <a:ext cx="1953431" cy="230832"/>
          </a:xfrm>
          <a:prstGeom prst="rect">
            <a:avLst/>
          </a:prstGeom>
          <a:noFill/>
        </p:spPr>
        <p:txBody>
          <a:bodyPr wrap="square" rtlCol="0" anchor="ctr">
            <a:spAutoFit/>
          </a:bodyPr>
          <a:lstStyle/>
          <a:p>
            <a:pPr defTabSz="685800">
              <a:defRPr/>
            </a:pPr>
            <a:r>
              <a:rPr lang="en-US" sz="900" dirty="0">
                <a:latin typeface="Arial" panose="020B0604020202020204" pitchFamily="34" charset="0"/>
                <a:cs typeface="Arial" panose="020B0604020202020204" pitchFamily="34" charset="0"/>
              </a:rPr>
              <a:t>Unnecessary open Connections</a:t>
            </a:r>
          </a:p>
        </p:txBody>
      </p:sp>
      <p:sp>
        <p:nvSpPr>
          <p:cNvPr id="136" name="TextBox 135">
            <a:extLst>
              <a:ext uri="{FF2B5EF4-FFF2-40B4-BE49-F238E27FC236}">
                <a16:creationId xmlns:a16="http://schemas.microsoft.com/office/drawing/2014/main" id="{5BF80F6A-F53C-4F63-A30E-70E68FC02C45}"/>
              </a:ext>
            </a:extLst>
          </p:cNvPr>
          <p:cNvSpPr txBox="1"/>
          <p:nvPr/>
        </p:nvSpPr>
        <p:spPr>
          <a:xfrm>
            <a:off x="6920113" y="2784291"/>
            <a:ext cx="2067925" cy="230832"/>
          </a:xfrm>
          <a:prstGeom prst="rect">
            <a:avLst/>
          </a:prstGeom>
          <a:noFill/>
        </p:spPr>
        <p:txBody>
          <a:bodyPr wrap="square" rtlCol="0" anchor="ctr">
            <a:spAutoFit/>
          </a:bodyPr>
          <a:lstStyle/>
          <a:p>
            <a:pPr defTabSz="685800">
              <a:defRPr/>
            </a:pPr>
            <a:r>
              <a:rPr lang="en-US" sz="900" dirty="0">
                <a:latin typeface="Arial" panose="020B0604020202020204" pitchFamily="34" charset="0"/>
                <a:cs typeface="Arial" panose="020B0604020202020204" pitchFamily="34" charset="0"/>
              </a:rPr>
              <a:t>Illegitimate External Connections </a:t>
            </a:r>
          </a:p>
        </p:txBody>
      </p:sp>
      <p:sp>
        <p:nvSpPr>
          <p:cNvPr id="137" name="TextBox 136">
            <a:extLst>
              <a:ext uri="{FF2B5EF4-FFF2-40B4-BE49-F238E27FC236}">
                <a16:creationId xmlns:a16="http://schemas.microsoft.com/office/drawing/2014/main" id="{61E5F9FA-DDEC-41DD-B402-BCF260EE2D8D}"/>
              </a:ext>
            </a:extLst>
          </p:cNvPr>
          <p:cNvSpPr txBox="1"/>
          <p:nvPr/>
        </p:nvSpPr>
        <p:spPr>
          <a:xfrm>
            <a:off x="6920113" y="2939703"/>
            <a:ext cx="1779731" cy="230832"/>
          </a:xfrm>
          <a:prstGeom prst="rect">
            <a:avLst/>
          </a:prstGeom>
          <a:noFill/>
        </p:spPr>
        <p:txBody>
          <a:bodyPr wrap="square" rtlCol="0" anchor="ctr">
            <a:spAutoFit/>
          </a:bodyPr>
          <a:lstStyle/>
          <a:p>
            <a:pPr defTabSz="685800">
              <a:defRPr/>
            </a:pPr>
            <a:r>
              <a:rPr lang="en-US" sz="900" dirty="0">
                <a:latin typeface="Arial" panose="020B0604020202020204" pitchFamily="34" charset="0"/>
                <a:cs typeface="Arial" panose="020B0604020202020204" pitchFamily="34" charset="0"/>
              </a:rPr>
              <a:t>Network Performance Analysis</a:t>
            </a:r>
          </a:p>
        </p:txBody>
      </p:sp>
      <p:sp>
        <p:nvSpPr>
          <p:cNvPr id="63" name="TextBox 62">
            <a:extLst>
              <a:ext uri="{FF2B5EF4-FFF2-40B4-BE49-F238E27FC236}">
                <a16:creationId xmlns:a16="http://schemas.microsoft.com/office/drawing/2014/main" id="{905CDC7C-372B-4BFC-A298-DF4B5B3C0F8F}"/>
              </a:ext>
            </a:extLst>
          </p:cNvPr>
          <p:cNvSpPr txBox="1"/>
          <p:nvPr/>
        </p:nvSpPr>
        <p:spPr>
          <a:xfrm>
            <a:off x="6920113" y="4132278"/>
            <a:ext cx="2300738" cy="230832"/>
          </a:xfrm>
          <a:prstGeom prst="rect">
            <a:avLst/>
          </a:prstGeom>
          <a:noFill/>
        </p:spPr>
        <p:txBody>
          <a:bodyPr wrap="square" rtlCol="0" anchor="ctr">
            <a:spAutoFit/>
          </a:bodyPr>
          <a:lstStyle/>
          <a:p>
            <a:pPr defTabSz="685800">
              <a:defRPr/>
            </a:pPr>
            <a:r>
              <a:rPr lang="en-US" sz="900" dirty="0">
                <a:latin typeface="Arial" panose="020B0604020202020204" pitchFamily="34" charset="0"/>
                <a:cs typeface="Arial" panose="020B0604020202020204" pitchFamily="34" charset="0"/>
              </a:rPr>
              <a:t>Assessment for Suspicious Activities </a:t>
            </a:r>
          </a:p>
        </p:txBody>
      </p:sp>
      <p:sp>
        <p:nvSpPr>
          <p:cNvPr id="64" name="TextBox 63">
            <a:extLst>
              <a:ext uri="{FF2B5EF4-FFF2-40B4-BE49-F238E27FC236}">
                <a16:creationId xmlns:a16="http://schemas.microsoft.com/office/drawing/2014/main" id="{5BF80F6A-F53C-4F63-A30E-70E68FC02C45}"/>
              </a:ext>
            </a:extLst>
          </p:cNvPr>
          <p:cNvSpPr txBox="1"/>
          <p:nvPr/>
        </p:nvSpPr>
        <p:spPr>
          <a:xfrm>
            <a:off x="6920113" y="4297793"/>
            <a:ext cx="3066199" cy="230832"/>
          </a:xfrm>
          <a:prstGeom prst="rect">
            <a:avLst/>
          </a:prstGeom>
          <a:noFill/>
        </p:spPr>
        <p:txBody>
          <a:bodyPr wrap="square" rtlCol="0" anchor="ctr">
            <a:spAutoFit/>
          </a:bodyPr>
          <a:lstStyle/>
          <a:p>
            <a:pPr defTabSz="685800">
              <a:defRPr/>
            </a:pPr>
            <a:r>
              <a:rPr lang="en-US" sz="900" dirty="0">
                <a:latin typeface="Arial" panose="020B0604020202020204" pitchFamily="34" charset="0"/>
                <a:cs typeface="Arial" panose="020B0604020202020204" pitchFamily="34" charset="0"/>
              </a:rPr>
              <a:t>Automated Connection request creation &amp;  termination</a:t>
            </a:r>
          </a:p>
        </p:txBody>
      </p:sp>
      <p:sp>
        <p:nvSpPr>
          <p:cNvPr id="65" name="TextBox 64">
            <a:extLst>
              <a:ext uri="{FF2B5EF4-FFF2-40B4-BE49-F238E27FC236}">
                <a16:creationId xmlns:a16="http://schemas.microsoft.com/office/drawing/2014/main" id="{905CDC7C-372B-4BFC-A298-DF4B5B3C0F8F}"/>
              </a:ext>
            </a:extLst>
          </p:cNvPr>
          <p:cNvSpPr txBox="1"/>
          <p:nvPr/>
        </p:nvSpPr>
        <p:spPr>
          <a:xfrm>
            <a:off x="3095608" y="5478574"/>
            <a:ext cx="2173941" cy="230832"/>
          </a:xfrm>
          <a:prstGeom prst="rect">
            <a:avLst/>
          </a:prstGeom>
          <a:noFill/>
        </p:spPr>
        <p:txBody>
          <a:bodyPr wrap="square" rtlCol="0" anchor="ctr">
            <a:spAutoFit/>
          </a:bodyPr>
          <a:lstStyle/>
          <a:p>
            <a:pPr defTabSz="685800">
              <a:defRPr/>
            </a:pPr>
            <a:r>
              <a:rPr lang="en-US" sz="900" dirty="0">
                <a:latin typeface="Arial" panose="020B0604020202020204" pitchFamily="34" charset="0"/>
                <a:cs typeface="Arial" panose="020B0604020202020204" pitchFamily="34" charset="0"/>
              </a:rPr>
              <a:t>Pre-incident Reporting AS-OF Status</a:t>
            </a:r>
          </a:p>
        </p:txBody>
      </p:sp>
      <p:sp>
        <p:nvSpPr>
          <p:cNvPr id="66" name="TextBox 65">
            <a:extLst>
              <a:ext uri="{FF2B5EF4-FFF2-40B4-BE49-F238E27FC236}">
                <a16:creationId xmlns:a16="http://schemas.microsoft.com/office/drawing/2014/main" id="{61E5F9FA-DDEC-41DD-B402-BCF260EE2D8D}"/>
              </a:ext>
            </a:extLst>
          </p:cNvPr>
          <p:cNvSpPr txBox="1"/>
          <p:nvPr/>
        </p:nvSpPr>
        <p:spPr>
          <a:xfrm>
            <a:off x="3091859" y="5660968"/>
            <a:ext cx="2054358" cy="230832"/>
          </a:xfrm>
          <a:prstGeom prst="rect">
            <a:avLst/>
          </a:prstGeom>
          <a:noFill/>
        </p:spPr>
        <p:txBody>
          <a:bodyPr wrap="square" rtlCol="0" anchor="ctr">
            <a:spAutoFit/>
          </a:bodyPr>
          <a:lstStyle/>
          <a:p>
            <a:pPr defTabSz="685800">
              <a:defRPr/>
            </a:pPr>
            <a:r>
              <a:rPr lang="en-US" sz="900" dirty="0">
                <a:latin typeface="Arial" panose="020B0604020202020204" pitchFamily="34" charset="0"/>
                <a:cs typeface="Arial" panose="020B0604020202020204" pitchFamily="34" charset="0"/>
              </a:rPr>
              <a:t>Reporting the Discovered Findings</a:t>
            </a:r>
          </a:p>
        </p:txBody>
      </p:sp>
      <p:sp>
        <p:nvSpPr>
          <p:cNvPr id="67" name="TextBox 66">
            <a:extLst>
              <a:ext uri="{FF2B5EF4-FFF2-40B4-BE49-F238E27FC236}">
                <a16:creationId xmlns:a16="http://schemas.microsoft.com/office/drawing/2014/main" id="{905CDC7C-372B-4BFC-A298-DF4B5B3C0F8F}"/>
              </a:ext>
            </a:extLst>
          </p:cNvPr>
          <p:cNvSpPr txBox="1"/>
          <p:nvPr/>
        </p:nvSpPr>
        <p:spPr>
          <a:xfrm>
            <a:off x="6185081" y="5446968"/>
            <a:ext cx="2510592" cy="230832"/>
          </a:xfrm>
          <a:prstGeom prst="rect">
            <a:avLst/>
          </a:prstGeom>
          <a:noFill/>
        </p:spPr>
        <p:txBody>
          <a:bodyPr wrap="square" rtlCol="0" anchor="ctr">
            <a:spAutoFit/>
          </a:bodyPr>
          <a:lstStyle/>
          <a:p>
            <a:pPr defTabSz="685800">
              <a:defRPr/>
            </a:pPr>
            <a:r>
              <a:rPr lang="en-US" sz="900" dirty="0">
                <a:latin typeface="Arial" panose="020B0604020202020204" pitchFamily="34" charset="0"/>
                <a:cs typeface="Arial" panose="020B0604020202020204" pitchFamily="34" charset="0"/>
              </a:rPr>
              <a:t>Blocking unnecessary connection requests</a:t>
            </a:r>
          </a:p>
        </p:txBody>
      </p:sp>
      <p:sp>
        <p:nvSpPr>
          <p:cNvPr id="68" name="TextBox 67">
            <a:extLst>
              <a:ext uri="{FF2B5EF4-FFF2-40B4-BE49-F238E27FC236}">
                <a16:creationId xmlns:a16="http://schemas.microsoft.com/office/drawing/2014/main" id="{905CDC7C-372B-4BFC-A298-DF4B5B3C0F8F}"/>
              </a:ext>
            </a:extLst>
          </p:cNvPr>
          <p:cNvSpPr txBox="1"/>
          <p:nvPr/>
        </p:nvSpPr>
        <p:spPr>
          <a:xfrm>
            <a:off x="6194876" y="5583398"/>
            <a:ext cx="2510592" cy="369332"/>
          </a:xfrm>
          <a:prstGeom prst="rect">
            <a:avLst/>
          </a:prstGeom>
          <a:noFill/>
        </p:spPr>
        <p:txBody>
          <a:bodyPr wrap="square" rtlCol="0" anchor="ctr">
            <a:spAutoFit/>
          </a:bodyPr>
          <a:lstStyle/>
          <a:p>
            <a:pPr defTabSz="685800">
              <a:defRPr/>
            </a:pPr>
            <a:r>
              <a:rPr lang="en-US" sz="900" dirty="0">
                <a:latin typeface="Arial" panose="020B0604020202020204" pitchFamily="34" charset="0"/>
                <a:cs typeface="Arial" panose="020B0604020202020204" pitchFamily="34" charset="0"/>
              </a:rPr>
              <a:t>Disconnecting the connected IP Addresses over the network.</a:t>
            </a:r>
          </a:p>
        </p:txBody>
      </p:sp>
    </p:spTree>
    <p:extLst>
      <p:ext uri="{BB962C8B-B14F-4D97-AF65-F5344CB8AC3E}">
        <p14:creationId xmlns:p14="http://schemas.microsoft.com/office/powerpoint/2010/main" val="119564712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3421" y="2170932"/>
            <a:ext cx="7931034" cy="967123"/>
          </a:xfrm>
        </p:spPr>
        <p:txBody>
          <a:bodyPr/>
          <a:lstStyle/>
          <a:p>
            <a:r>
              <a:rPr lang="en-US" sz="4400" b="1" dirty="0">
                <a:solidFill>
                  <a:schemeClr val="tx1"/>
                </a:solidFill>
              </a:rPr>
              <a:t>Cyber Security</a:t>
            </a:r>
            <a:br>
              <a:rPr lang="en-US" sz="4400" b="1" dirty="0">
                <a:solidFill>
                  <a:schemeClr val="tx1"/>
                </a:solidFill>
              </a:rPr>
            </a:br>
            <a:r>
              <a:rPr lang="en-US" sz="4400" b="1" dirty="0">
                <a:solidFill>
                  <a:schemeClr val="tx1"/>
                </a:solidFill>
              </a:rPr>
              <a:t>Readiness &amp; Maturity Assessment</a:t>
            </a:r>
          </a:p>
        </p:txBody>
      </p:sp>
    </p:spTree>
    <p:extLst>
      <p:ext uri="{BB962C8B-B14F-4D97-AF65-F5344CB8AC3E}">
        <p14:creationId xmlns:p14="http://schemas.microsoft.com/office/powerpoint/2010/main" val="354733377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9769" y="0"/>
            <a:ext cx="8255239" cy="1524000"/>
          </a:xfrm>
        </p:spPr>
        <p:txBody>
          <a:bodyPr/>
          <a:lstStyle/>
          <a:p>
            <a:r>
              <a:rPr lang="en-US" b="1" dirty="0"/>
              <a:t>Cyber Drills – Threat Management (Cont’d…)</a:t>
            </a:r>
          </a:p>
        </p:txBody>
      </p:sp>
      <p:graphicFrame>
        <p:nvGraphicFramePr>
          <p:cNvPr id="9" name="Table 8"/>
          <p:cNvGraphicFramePr>
            <a:graphicFrameLocks noGrp="1"/>
          </p:cNvGraphicFramePr>
          <p:nvPr>
            <p:extLst>
              <p:ext uri="{D42A27DB-BD31-4B8C-83A1-F6EECF244321}">
                <p14:modId xmlns:p14="http://schemas.microsoft.com/office/powerpoint/2010/main" val="897192190"/>
              </p:ext>
            </p:extLst>
          </p:nvPr>
        </p:nvGraphicFramePr>
        <p:xfrm>
          <a:off x="794203" y="1361208"/>
          <a:ext cx="8682306" cy="5227320"/>
        </p:xfrm>
        <a:graphic>
          <a:graphicData uri="http://schemas.openxmlformats.org/drawingml/2006/table">
            <a:tbl>
              <a:tblPr firstRow="1" bandRow="1">
                <a:tableStyleId>{616DA210-FB5B-4158-B5E0-FEB733F419BA}</a:tableStyleId>
              </a:tblPr>
              <a:tblGrid>
                <a:gridCol w="1447051">
                  <a:extLst>
                    <a:ext uri="{9D8B030D-6E8A-4147-A177-3AD203B41FA5}">
                      <a16:colId xmlns:a16="http://schemas.microsoft.com/office/drawing/2014/main" val="20000"/>
                    </a:ext>
                  </a:extLst>
                </a:gridCol>
                <a:gridCol w="1447051">
                  <a:extLst>
                    <a:ext uri="{9D8B030D-6E8A-4147-A177-3AD203B41FA5}">
                      <a16:colId xmlns:a16="http://schemas.microsoft.com/office/drawing/2014/main" val="20001"/>
                    </a:ext>
                  </a:extLst>
                </a:gridCol>
                <a:gridCol w="1447051">
                  <a:extLst>
                    <a:ext uri="{9D8B030D-6E8A-4147-A177-3AD203B41FA5}">
                      <a16:colId xmlns:a16="http://schemas.microsoft.com/office/drawing/2014/main" val="20002"/>
                    </a:ext>
                  </a:extLst>
                </a:gridCol>
                <a:gridCol w="1447051">
                  <a:extLst>
                    <a:ext uri="{9D8B030D-6E8A-4147-A177-3AD203B41FA5}">
                      <a16:colId xmlns:a16="http://schemas.microsoft.com/office/drawing/2014/main" val="20003"/>
                    </a:ext>
                  </a:extLst>
                </a:gridCol>
                <a:gridCol w="1447051">
                  <a:extLst>
                    <a:ext uri="{9D8B030D-6E8A-4147-A177-3AD203B41FA5}">
                      <a16:colId xmlns:a16="http://schemas.microsoft.com/office/drawing/2014/main" val="20004"/>
                    </a:ext>
                  </a:extLst>
                </a:gridCol>
                <a:gridCol w="1447051">
                  <a:extLst>
                    <a:ext uri="{9D8B030D-6E8A-4147-A177-3AD203B41FA5}">
                      <a16:colId xmlns:a16="http://schemas.microsoft.com/office/drawing/2014/main" val="20005"/>
                    </a:ext>
                  </a:extLst>
                </a:gridCol>
              </a:tblGrid>
              <a:tr h="307340">
                <a:tc gridSpan="4">
                  <a:txBody>
                    <a:bodyPr/>
                    <a:lstStyle/>
                    <a:p>
                      <a:endParaRPr lang="en-US" sz="800" dirty="0">
                        <a:latin typeface="Century Gothic" panose="020B0502020202020204" pitchFamily="34" charset="0"/>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endParaRPr lang="en-US" sz="800" dirty="0">
                        <a:latin typeface="Century Gothic" panose="020B0502020202020204" pitchFamily="34" charset="0"/>
                      </a:endParaRPr>
                    </a:p>
                  </a:txBody>
                  <a:tcPr>
                    <a:lnB w="12700" cap="flat" cmpd="sng" algn="ctr">
                      <a:solidFill>
                        <a:schemeClr val="tx1"/>
                      </a:solidFill>
                      <a:prstDash val="solid"/>
                      <a:round/>
                      <a:headEnd type="none" w="med" len="med"/>
                      <a:tailEnd type="none" w="med" len="med"/>
                    </a:lnB>
                  </a:tcPr>
                </a:tc>
                <a:tc hMerge="1">
                  <a:txBody>
                    <a:bodyPr/>
                    <a:lstStyle/>
                    <a:p>
                      <a:endParaRPr lang="en-US" sz="800" dirty="0">
                        <a:latin typeface="Century Gothic" panose="020B0502020202020204" pitchFamily="34" charset="0"/>
                      </a:endParaRPr>
                    </a:p>
                  </a:txBody>
                  <a:tcPr>
                    <a:lnB w="12700" cap="flat" cmpd="sng" algn="ctr">
                      <a:solidFill>
                        <a:schemeClr val="tx1"/>
                      </a:solidFill>
                      <a:prstDash val="solid"/>
                      <a:round/>
                      <a:headEnd type="none" w="med" len="med"/>
                      <a:tailEnd type="none" w="med" len="med"/>
                    </a:lnB>
                  </a:tcPr>
                </a:tc>
                <a:tc hMerge="1">
                  <a:txBody>
                    <a:bodyPr/>
                    <a:lstStyle/>
                    <a:p>
                      <a:endParaRPr lang="en-US" sz="800" dirty="0">
                        <a:latin typeface="Century Gothic" panose="020B0502020202020204" pitchFamily="34" charset="0"/>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r>
                        <a:rPr lang="en-US" sz="800" b="0" dirty="0">
                          <a:latin typeface="Century Gothic" panose="020B0502020202020204" pitchFamily="34" charset="0"/>
                        </a:rPr>
                        <a:t>Security awareness &amp; training of cyber threats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800" b="0" dirty="0">
                        <a:latin typeface="Century Gothic" panose="020B0502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0"/>
                  </a:ext>
                </a:extLst>
              </a:tr>
              <a:tr h="370840">
                <a:tc gridSpan="3">
                  <a:txBody>
                    <a:bodyPr/>
                    <a:lstStyle/>
                    <a:p>
                      <a:endParaRPr lang="en-US" sz="800" dirty="0">
                        <a:latin typeface="Century Gothic" panose="020B0502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800" dirty="0">
                        <a:latin typeface="Century Gothic" panose="020B0502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800" dirty="0">
                        <a:latin typeface="Century Gothic" panose="020B0502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800" dirty="0">
                          <a:latin typeface="Century Gothic" panose="020B0502020202020204" pitchFamily="34" charset="0"/>
                        </a:rPr>
                        <a:t>Basic online brand</a:t>
                      </a:r>
                      <a:r>
                        <a:rPr lang="en-US" sz="800" baseline="0" dirty="0">
                          <a:latin typeface="Century Gothic" panose="020B0502020202020204" pitchFamily="34" charset="0"/>
                        </a:rPr>
                        <a:t> monitoring</a:t>
                      </a:r>
                      <a:endParaRPr lang="en-US" sz="800" dirty="0">
                        <a:latin typeface="Century Gothic" panose="020B0502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800" dirty="0">
                          <a:latin typeface="Century Gothic" panose="020B0502020202020204" pitchFamily="34" charset="0"/>
                        </a:rPr>
                        <a:t>Online brand</a:t>
                      </a:r>
                      <a:r>
                        <a:rPr lang="en-US" sz="800" baseline="0" dirty="0">
                          <a:latin typeface="Century Gothic" panose="020B0502020202020204" pitchFamily="34" charset="0"/>
                        </a:rPr>
                        <a:t> &amp; social media policing</a:t>
                      </a:r>
                      <a:endParaRPr lang="en-US" sz="800" dirty="0">
                        <a:latin typeface="Century Gothic" panose="020B0502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800" b="1" dirty="0">
                          <a:solidFill>
                            <a:schemeClr val="bg1"/>
                          </a:solidFill>
                          <a:latin typeface="Century Gothic" panose="020B0502020202020204" pitchFamily="34" charset="0"/>
                        </a:rPr>
                        <a:t>Brand</a:t>
                      </a:r>
                      <a:r>
                        <a:rPr lang="en-US" sz="800" b="1" baseline="0" dirty="0">
                          <a:solidFill>
                            <a:schemeClr val="bg1"/>
                          </a:solidFill>
                          <a:latin typeface="Century Gothic" panose="020B0502020202020204" pitchFamily="34" charset="0"/>
                        </a:rPr>
                        <a:t> monitoring</a:t>
                      </a:r>
                      <a:endParaRPr lang="en-US" sz="800" b="1" dirty="0">
                        <a:solidFill>
                          <a:schemeClr val="bg1"/>
                        </a:solidFill>
                        <a:latin typeface="Century Gothic" panose="020B0502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1"/>
                  </a:ext>
                </a:extLst>
              </a:tr>
              <a:tr h="370840">
                <a:tc gridSpan="2">
                  <a:txBody>
                    <a:bodyPr/>
                    <a:lstStyle/>
                    <a:p>
                      <a:endParaRPr lang="en-US" sz="800" dirty="0">
                        <a:latin typeface="Century Gothic" panose="020B0502020202020204" pitchFamily="34" charset="0"/>
                      </a:endParaRPr>
                    </a:p>
                  </a:txBody>
                  <a:tcPr>
                    <a:lnT w="12700" cap="flat" cmpd="sng" algn="ctr">
                      <a:solidFill>
                        <a:schemeClr val="tx1"/>
                      </a:solidFill>
                      <a:prstDash val="solid"/>
                      <a:round/>
                      <a:headEnd type="none" w="med" len="med"/>
                      <a:tailEnd type="none" w="med" len="med"/>
                    </a:lnT>
                  </a:tcPr>
                </a:tc>
                <a:tc hMerge="1">
                  <a:txBody>
                    <a:bodyPr/>
                    <a:lstStyle/>
                    <a:p>
                      <a:endParaRPr lang="en-US" sz="800" dirty="0">
                        <a:latin typeface="Century Gothic" panose="020B0502020202020204" pitchFamily="34" charset="0"/>
                      </a:endParaRPr>
                    </a:p>
                  </a:txBody>
                  <a:tcPr>
                    <a:lnT w="12700" cap="flat" cmpd="sng" algn="ctr">
                      <a:solidFill>
                        <a:schemeClr val="tx1"/>
                      </a:solidFill>
                      <a:prstDash val="solid"/>
                      <a:round/>
                      <a:headEnd type="none" w="med" len="med"/>
                      <a:tailEnd type="none" w="med" len="med"/>
                    </a:lnT>
                  </a:tcPr>
                </a:tc>
                <a:tc>
                  <a:txBody>
                    <a:bodyPr/>
                    <a:lstStyle/>
                    <a:p>
                      <a:r>
                        <a:rPr lang="en-US" sz="800" dirty="0">
                          <a:latin typeface="Century Gothic" panose="020B0502020202020204" pitchFamily="34" charset="0"/>
                        </a:rPr>
                        <a:t>Ad Hoc system/malware analysis</a:t>
                      </a:r>
                    </a:p>
                  </a:txBody>
                  <a:tcPr>
                    <a:lnT w="12700" cap="flat" cmpd="sng" algn="ctr">
                      <a:solidFill>
                        <a:schemeClr val="tx1"/>
                      </a:solidFill>
                      <a:prstDash val="solid"/>
                      <a:round/>
                      <a:headEnd type="none" w="med" len="med"/>
                      <a:tailEnd type="none" w="med" len="med"/>
                    </a:lnT>
                  </a:tcPr>
                </a:tc>
                <a:tc>
                  <a:txBody>
                    <a:bodyPr/>
                    <a:lstStyle/>
                    <a:p>
                      <a:r>
                        <a:rPr lang="en-US" sz="800" dirty="0">
                          <a:latin typeface="Century Gothic" panose="020B0502020202020204" pitchFamily="34" charset="0"/>
                        </a:rPr>
                        <a:t>Automated malware forensics &amp; Manual electronic</a:t>
                      </a:r>
                      <a:r>
                        <a:rPr lang="en-US" sz="800" baseline="0" dirty="0">
                          <a:latin typeface="Century Gothic" panose="020B0502020202020204" pitchFamily="34" charset="0"/>
                        </a:rPr>
                        <a:t> Discovery</a:t>
                      </a:r>
                      <a:endParaRPr lang="en-US" sz="800" dirty="0">
                        <a:latin typeface="Century Gothic" panose="020B0502020202020204" pitchFamily="34" charset="0"/>
                      </a:endParaRPr>
                    </a:p>
                  </a:txBody>
                  <a:tcPr>
                    <a:lnT w="12700" cap="flat" cmpd="sng" algn="ctr">
                      <a:solidFill>
                        <a:schemeClr val="tx1"/>
                      </a:solidFill>
                      <a:prstDash val="solid"/>
                      <a:round/>
                      <a:headEnd type="none" w="med" len="med"/>
                      <a:tailEnd type="none" w="med" len="med"/>
                    </a:lnT>
                  </a:tcPr>
                </a:tc>
                <a:tc>
                  <a:txBody>
                    <a:bodyPr/>
                    <a:lstStyle/>
                    <a:p>
                      <a:r>
                        <a:rPr lang="en-US" sz="800" dirty="0">
                          <a:latin typeface="Century Gothic" panose="020B0502020202020204" pitchFamily="34" charset="0"/>
                        </a:rPr>
                        <a:t>Automated electronic</a:t>
                      </a:r>
                      <a:r>
                        <a:rPr lang="en-US" sz="800" baseline="0" dirty="0">
                          <a:latin typeface="Century Gothic" panose="020B0502020202020204" pitchFamily="34" charset="0"/>
                        </a:rPr>
                        <a:t> discovery &amp; forensics</a:t>
                      </a:r>
                      <a:endParaRPr lang="en-US" sz="800" dirty="0">
                        <a:latin typeface="Century Gothic" panose="020B0502020202020204" pitchFamily="34" charset="0"/>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l"/>
                      <a:r>
                        <a:rPr lang="en-US" sz="800" b="1" dirty="0">
                          <a:solidFill>
                            <a:schemeClr val="bg1"/>
                          </a:solidFill>
                          <a:latin typeface="Century Gothic" panose="020B0502020202020204" pitchFamily="34" charset="0"/>
                        </a:rPr>
                        <a:t>E-Discovery &amp; Forensics analysis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2"/>
                  </a:ext>
                </a:extLst>
              </a:tr>
              <a:tr h="370840">
                <a:tc gridSpan="2">
                  <a:txBody>
                    <a:bodyPr/>
                    <a:lstStyle/>
                    <a:p>
                      <a:endParaRPr lang="en-US" sz="800" dirty="0">
                        <a:latin typeface="Century Gothic" panose="020B0502020202020204" pitchFamily="34" charset="0"/>
                      </a:endParaRPr>
                    </a:p>
                  </a:txBody>
                  <a:tcPr/>
                </a:tc>
                <a:tc hMerge="1">
                  <a:txBody>
                    <a:bodyPr/>
                    <a:lstStyle/>
                    <a:p>
                      <a:endParaRPr lang="en-US" sz="800" dirty="0">
                        <a:latin typeface="Century Gothic" panose="020B0502020202020204" pitchFamily="34" charset="0"/>
                      </a:endParaRPr>
                    </a:p>
                  </a:txBody>
                  <a:tcPr/>
                </a:tc>
                <a:tc>
                  <a:txBody>
                    <a:bodyPr/>
                    <a:lstStyle/>
                    <a:p>
                      <a:r>
                        <a:rPr lang="en-US" sz="800" dirty="0">
                          <a:latin typeface="Century Gothic" panose="020B0502020202020204" pitchFamily="34" charset="0"/>
                        </a:rPr>
                        <a:t>Ad Hoc threat intelligence sharing with peers</a:t>
                      </a:r>
                    </a:p>
                  </a:txBody>
                  <a:tcPr/>
                </a:tc>
                <a:tc>
                  <a:txBody>
                    <a:bodyPr/>
                    <a:lstStyle/>
                    <a:p>
                      <a:r>
                        <a:rPr lang="en-US" sz="800" dirty="0">
                          <a:latin typeface="Century Gothic" panose="020B0502020202020204" pitchFamily="34" charset="0"/>
                        </a:rPr>
                        <a:t>Government</a:t>
                      </a:r>
                      <a:r>
                        <a:rPr lang="en-US" sz="800" baseline="0" dirty="0">
                          <a:latin typeface="Century Gothic" panose="020B0502020202020204" pitchFamily="34" charset="0"/>
                        </a:rPr>
                        <a:t> sector threat intelligence collaboration</a:t>
                      </a:r>
                      <a:endParaRPr lang="en-US" sz="800" dirty="0">
                        <a:latin typeface="Century Gothic" panose="020B0502020202020204" pitchFamily="34" charset="0"/>
                      </a:endParaRPr>
                    </a:p>
                  </a:txBody>
                  <a:tcPr/>
                </a:tc>
                <a:tc>
                  <a:txBody>
                    <a:bodyPr/>
                    <a:lstStyle/>
                    <a:p>
                      <a:r>
                        <a:rPr lang="en-US" sz="800" dirty="0">
                          <a:latin typeface="Century Gothic" panose="020B0502020202020204" pitchFamily="34" charset="0"/>
                        </a:rPr>
                        <a:t>Global cross sector threat intelligence</a:t>
                      </a:r>
                      <a:r>
                        <a:rPr lang="en-US" sz="800" baseline="0" dirty="0">
                          <a:latin typeface="Century Gothic" panose="020B0502020202020204" pitchFamily="34" charset="0"/>
                        </a:rPr>
                        <a:t> </a:t>
                      </a:r>
                      <a:endParaRPr lang="en-US" sz="800" dirty="0">
                        <a:latin typeface="Century Gothic" panose="020B0502020202020204" pitchFamily="34" charset="0"/>
                      </a:endParaRPr>
                    </a:p>
                  </a:txBody>
                  <a:tcPr>
                    <a:lnR w="12700" cap="flat" cmpd="sng" algn="ctr">
                      <a:solidFill>
                        <a:schemeClr val="tx1"/>
                      </a:solidFill>
                      <a:prstDash val="solid"/>
                      <a:round/>
                      <a:headEnd type="none" w="med" len="med"/>
                      <a:tailEnd type="none" w="med" len="med"/>
                    </a:lnR>
                  </a:tcPr>
                </a:tc>
                <a:tc>
                  <a:txBody>
                    <a:bodyPr/>
                    <a:lstStyle/>
                    <a:p>
                      <a:pPr algn="l"/>
                      <a:r>
                        <a:rPr lang="en-US" sz="800" b="1" dirty="0">
                          <a:solidFill>
                            <a:schemeClr val="bg1"/>
                          </a:solidFill>
                          <a:latin typeface="Century Gothic" panose="020B0502020202020204" pitchFamily="34" charset="0"/>
                        </a:rPr>
                        <a:t>Intelligence collaboration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3"/>
                  </a:ext>
                </a:extLst>
              </a:tr>
              <a:tr h="370840">
                <a:tc gridSpan="2">
                  <a:txBody>
                    <a:bodyPr/>
                    <a:lstStyle/>
                    <a:p>
                      <a:endParaRPr lang="en-US" sz="800" dirty="0">
                        <a:latin typeface="Century Gothic" panose="020B0502020202020204" pitchFamily="34" charset="0"/>
                      </a:endParaRPr>
                    </a:p>
                  </a:txBody>
                  <a:tcPr/>
                </a:tc>
                <a:tc hMerge="1">
                  <a:txBody>
                    <a:bodyPr/>
                    <a:lstStyle/>
                    <a:p>
                      <a:endParaRPr lang="en-US" sz="800" dirty="0">
                        <a:latin typeface="Century Gothic" panose="020B0502020202020204" pitchFamily="34" charset="0"/>
                      </a:endParaRPr>
                    </a:p>
                  </a:txBody>
                  <a:tcPr/>
                </a:tc>
                <a:tc>
                  <a:txBody>
                    <a:bodyPr/>
                    <a:lstStyle/>
                    <a:p>
                      <a:r>
                        <a:rPr lang="en-US" sz="800" dirty="0">
                          <a:latin typeface="Century Gothic" panose="020B0502020202020204" pitchFamily="34" charset="0"/>
                        </a:rPr>
                        <a:t>Commercial &amp; open source threat intelligence</a:t>
                      </a:r>
                    </a:p>
                  </a:txBody>
                  <a:tcPr/>
                </a:tc>
                <a:tc>
                  <a:txBody>
                    <a:bodyPr/>
                    <a:lstStyle/>
                    <a:p>
                      <a:r>
                        <a:rPr lang="en-US" sz="800" dirty="0">
                          <a:latin typeface="Century Gothic" panose="020B0502020202020204" pitchFamily="34" charset="0"/>
                        </a:rPr>
                        <a:t>Criminal / Hacker Surveillance </a:t>
                      </a:r>
                    </a:p>
                  </a:txBody>
                  <a:tcPr/>
                </a:tc>
                <a:tc>
                  <a:txBody>
                    <a:bodyPr/>
                    <a:lstStyle/>
                    <a:p>
                      <a:r>
                        <a:rPr lang="en-US" sz="800" dirty="0">
                          <a:latin typeface="Century Gothic" panose="020B0502020202020204" pitchFamily="34" charset="0"/>
                        </a:rPr>
                        <a:t>Baiting &amp; counter intelligence</a:t>
                      </a:r>
                    </a:p>
                  </a:txBody>
                  <a:tcPr>
                    <a:lnR w="12700" cap="flat" cmpd="sng" algn="ctr">
                      <a:solidFill>
                        <a:schemeClr val="tx1"/>
                      </a:solidFill>
                      <a:prstDash val="solid"/>
                      <a:round/>
                      <a:headEnd type="none" w="med" len="med"/>
                      <a:tailEnd type="none" w="med" len="med"/>
                    </a:lnR>
                  </a:tcPr>
                </a:tc>
                <a:tc>
                  <a:txBody>
                    <a:bodyPr/>
                    <a:lstStyle/>
                    <a:p>
                      <a:pPr algn="l"/>
                      <a:r>
                        <a:rPr lang="en-US" sz="800" b="1" dirty="0">
                          <a:solidFill>
                            <a:schemeClr val="bg1"/>
                          </a:solidFill>
                          <a:latin typeface="Century Gothic" panose="020B0502020202020204" pitchFamily="34" charset="0"/>
                        </a:rPr>
                        <a:t>External threat intelligence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4"/>
                  </a:ext>
                </a:extLst>
              </a:tr>
              <a:tr h="370840">
                <a:tc gridSpan="2">
                  <a:txBody>
                    <a:bodyPr/>
                    <a:lstStyle/>
                    <a:p>
                      <a:endParaRPr lang="en-US" sz="800" dirty="0">
                        <a:latin typeface="Century Gothic" panose="020B0502020202020204" pitchFamily="34" charset="0"/>
                      </a:endParaRPr>
                    </a:p>
                  </a:txBody>
                  <a:tcPr/>
                </a:tc>
                <a:tc hMerge="1">
                  <a:txBody>
                    <a:bodyPr/>
                    <a:lstStyle/>
                    <a:p>
                      <a:endParaRPr lang="en-US" sz="800" dirty="0">
                        <a:latin typeface="Century Gothic" panose="020B0502020202020204" pitchFamily="34" charset="0"/>
                      </a:endParaRPr>
                    </a:p>
                  </a:txBody>
                  <a:tcPr/>
                </a:tc>
                <a:tc>
                  <a:txBody>
                    <a:bodyPr/>
                    <a:lstStyle/>
                    <a:p>
                      <a:r>
                        <a:rPr lang="en-US" sz="800" dirty="0">
                          <a:latin typeface="Century Gothic" panose="020B0502020202020204" pitchFamily="34" charset="0"/>
                        </a:rPr>
                        <a:t>Network &amp; System centric activity</a:t>
                      </a:r>
                      <a:r>
                        <a:rPr lang="en-US" sz="800" baseline="0" dirty="0">
                          <a:latin typeface="Century Gothic" panose="020B0502020202020204" pitchFamily="34" charset="0"/>
                        </a:rPr>
                        <a:t> profiling</a:t>
                      </a:r>
                      <a:endParaRPr lang="en-US" sz="800" dirty="0">
                        <a:latin typeface="Century Gothic" panose="020B0502020202020204" pitchFamily="34" charset="0"/>
                      </a:endParaRPr>
                    </a:p>
                  </a:txBody>
                  <a:tcPr/>
                </a:tc>
                <a:tc>
                  <a:txBody>
                    <a:bodyPr/>
                    <a:lstStyle/>
                    <a:p>
                      <a:r>
                        <a:rPr lang="en-US" sz="800" dirty="0">
                          <a:latin typeface="Century Gothic" panose="020B0502020202020204" pitchFamily="34" charset="0"/>
                        </a:rPr>
                        <a:t>Work</a:t>
                      </a:r>
                      <a:r>
                        <a:rPr lang="en-US" sz="800" baseline="0" dirty="0">
                          <a:latin typeface="Century Gothic" panose="020B0502020202020204" pitchFamily="34" charset="0"/>
                        </a:rPr>
                        <a:t> force / customer behavior profiling</a:t>
                      </a:r>
                      <a:endParaRPr lang="en-US" sz="800" dirty="0">
                        <a:latin typeface="Century Gothic" panose="020B0502020202020204" pitchFamily="34" charset="0"/>
                      </a:endParaRPr>
                    </a:p>
                  </a:txBody>
                  <a:tcPr/>
                </a:tc>
                <a:tc>
                  <a:txBody>
                    <a:bodyPr/>
                    <a:lstStyle/>
                    <a:p>
                      <a:r>
                        <a:rPr lang="en-US" sz="800" dirty="0">
                          <a:latin typeface="Century Gothic" panose="020B0502020202020204" pitchFamily="34" charset="0"/>
                        </a:rPr>
                        <a:t>Real</a:t>
                      </a:r>
                      <a:r>
                        <a:rPr lang="en-US" sz="800" baseline="0" dirty="0">
                          <a:latin typeface="Century Gothic" panose="020B0502020202020204" pitchFamily="34" charset="0"/>
                        </a:rPr>
                        <a:t> time business risk analytics &amp; detection support</a:t>
                      </a:r>
                      <a:endParaRPr lang="en-US" sz="800" dirty="0">
                        <a:latin typeface="Century Gothic" panose="020B0502020202020204" pitchFamily="34" charset="0"/>
                      </a:endParaRPr>
                    </a:p>
                  </a:txBody>
                  <a:tcPr>
                    <a:lnR w="12700" cap="flat" cmpd="sng" algn="ctr">
                      <a:solidFill>
                        <a:schemeClr val="tx1"/>
                      </a:solidFill>
                      <a:prstDash val="solid"/>
                      <a:round/>
                      <a:headEnd type="none" w="med" len="med"/>
                      <a:tailEnd type="none" w="med" len="med"/>
                    </a:lnR>
                  </a:tcPr>
                </a:tc>
                <a:tc>
                  <a:txBody>
                    <a:bodyPr/>
                    <a:lstStyle/>
                    <a:p>
                      <a:pPr algn="l"/>
                      <a:r>
                        <a:rPr lang="en-US" sz="800" b="1" dirty="0">
                          <a:solidFill>
                            <a:schemeClr val="bg1"/>
                          </a:solidFill>
                          <a:latin typeface="Century Gothic" panose="020B0502020202020204" pitchFamily="34" charset="0"/>
                        </a:rPr>
                        <a:t>Behavior analytics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5"/>
                  </a:ext>
                </a:extLst>
              </a:tr>
              <a:tr h="370840">
                <a:tc>
                  <a:txBody>
                    <a:bodyPr/>
                    <a:lstStyle/>
                    <a:p>
                      <a:endParaRPr lang="en-US" sz="800" dirty="0">
                        <a:latin typeface="Century Gothic" panose="020B0502020202020204" pitchFamily="34" charset="0"/>
                      </a:endParaRPr>
                    </a:p>
                  </a:txBody>
                  <a:tcPr/>
                </a:tc>
                <a:tc>
                  <a:txBody>
                    <a:bodyPr/>
                    <a:lstStyle/>
                    <a:p>
                      <a:r>
                        <a:rPr lang="en-US" sz="800" dirty="0">
                          <a:latin typeface="Century Gothic" panose="020B0502020202020204" pitchFamily="34" charset="0"/>
                        </a:rPr>
                        <a:t>Acceptable Usage policy</a:t>
                      </a:r>
                    </a:p>
                  </a:txBody>
                  <a:tcPr/>
                </a:tc>
                <a:tc>
                  <a:txBody>
                    <a:bodyPr/>
                    <a:lstStyle/>
                    <a:p>
                      <a:r>
                        <a:rPr lang="en-US" sz="800" dirty="0">
                          <a:latin typeface="Century Gothic" panose="020B0502020202020204" pitchFamily="34" charset="0"/>
                        </a:rPr>
                        <a:t>General information security training &amp; awareness</a:t>
                      </a:r>
                    </a:p>
                  </a:txBody>
                  <a:tcPr/>
                </a:tc>
                <a:tc>
                  <a:txBody>
                    <a:bodyPr/>
                    <a:lstStyle/>
                    <a:p>
                      <a:r>
                        <a:rPr lang="en-US" sz="800" dirty="0">
                          <a:latin typeface="Century Gothic" panose="020B0502020202020204" pitchFamily="34" charset="0"/>
                        </a:rPr>
                        <a:t>Targeted intelligence based cyber security awareness</a:t>
                      </a:r>
                    </a:p>
                  </a:txBody>
                  <a:tcPr/>
                </a:tc>
                <a:tc>
                  <a:txBody>
                    <a:bodyPr/>
                    <a:lstStyle/>
                    <a:p>
                      <a:r>
                        <a:rPr lang="en-US" sz="800" dirty="0">
                          <a:latin typeface="Century Gothic" panose="020B0502020202020204" pitchFamily="34" charset="0"/>
                        </a:rPr>
                        <a:t>Business partner cyber security awareness</a:t>
                      </a:r>
                    </a:p>
                  </a:txBody>
                  <a:tcPr>
                    <a:lnR w="12700" cap="flat" cmpd="sng" algn="ctr">
                      <a:solidFill>
                        <a:schemeClr val="tx1"/>
                      </a:solidFill>
                      <a:prstDash val="solid"/>
                      <a:round/>
                      <a:headEnd type="none" w="med" len="med"/>
                      <a:tailEnd type="none" w="med" len="med"/>
                    </a:lnR>
                  </a:tcPr>
                </a:tc>
                <a:tc>
                  <a:txBody>
                    <a:bodyPr/>
                    <a:lstStyle/>
                    <a:p>
                      <a:pPr algn="l"/>
                      <a:r>
                        <a:rPr lang="en-US" sz="800" b="1" dirty="0">
                          <a:solidFill>
                            <a:schemeClr val="bg1"/>
                          </a:solidFill>
                          <a:latin typeface="Century Gothic" panose="020B0502020202020204" pitchFamily="34" charset="0"/>
                        </a:rPr>
                        <a:t>Training &amp; awareness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6"/>
                  </a:ext>
                </a:extLst>
              </a:tr>
              <a:tr h="370840">
                <a:tc>
                  <a:txBody>
                    <a:bodyPr/>
                    <a:lstStyle/>
                    <a:p>
                      <a:endParaRPr lang="en-US" sz="800" dirty="0">
                        <a:latin typeface="Century Gothic" panose="020B0502020202020204" pitchFamily="34" charset="0"/>
                      </a:endParaRPr>
                    </a:p>
                  </a:txBody>
                  <a:tcPr/>
                </a:tc>
                <a:tc>
                  <a:txBody>
                    <a:bodyPr/>
                    <a:lstStyle/>
                    <a:p>
                      <a:r>
                        <a:rPr lang="en-US" sz="800" dirty="0">
                          <a:latin typeface="Century Gothic" panose="020B0502020202020204" pitchFamily="34" charset="0"/>
                        </a:rPr>
                        <a:t>IT BC &amp; DR Exercise</a:t>
                      </a:r>
                    </a:p>
                  </a:txBody>
                  <a:tcPr/>
                </a:tc>
                <a:tc>
                  <a:txBody>
                    <a:bodyPr/>
                    <a:lstStyle/>
                    <a:p>
                      <a:r>
                        <a:rPr lang="en-US" sz="800" dirty="0">
                          <a:latin typeface="Century Gothic" panose="020B0502020202020204" pitchFamily="34" charset="0"/>
                        </a:rPr>
                        <a:t>IT Cyber attacks simulations</a:t>
                      </a:r>
                    </a:p>
                  </a:txBody>
                  <a:tcPr/>
                </a:tc>
                <a:tc>
                  <a:txBody>
                    <a:bodyPr/>
                    <a:lstStyle/>
                    <a:p>
                      <a:r>
                        <a:rPr lang="en-US" sz="800" dirty="0">
                          <a:latin typeface="Century Gothic" panose="020B0502020202020204" pitchFamily="34" charset="0"/>
                        </a:rPr>
                        <a:t>Business Wide cyber attack exercise</a:t>
                      </a:r>
                    </a:p>
                  </a:txBody>
                  <a:tcPr/>
                </a:tc>
                <a:tc>
                  <a:txBody>
                    <a:bodyPr/>
                    <a:lstStyle/>
                    <a:p>
                      <a:r>
                        <a:rPr lang="en-US" sz="800" dirty="0">
                          <a:latin typeface="Century Gothic" panose="020B0502020202020204" pitchFamily="34" charset="0"/>
                        </a:rPr>
                        <a:t>Sector wide &amp; supply chain cyber attack exercise</a:t>
                      </a:r>
                    </a:p>
                  </a:txBody>
                  <a:tcPr>
                    <a:lnR w="12700" cap="flat" cmpd="sng" algn="ctr">
                      <a:solidFill>
                        <a:schemeClr val="tx1"/>
                      </a:solidFill>
                      <a:prstDash val="solid"/>
                      <a:round/>
                      <a:headEnd type="none" w="med" len="med"/>
                      <a:tailEnd type="none" w="med" len="med"/>
                    </a:lnR>
                  </a:tcPr>
                </a:tc>
                <a:tc>
                  <a:txBody>
                    <a:bodyPr/>
                    <a:lstStyle/>
                    <a:p>
                      <a:pPr algn="l"/>
                      <a:r>
                        <a:rPr lang="en-US" sz="800" b="1" dirty="0">
                          <a:solidFill>
                            <a:schemeClr val="bg1"/>
                          </a:solidFill>
                          <a:latin typeface="Century Gothic" panose="020B0502020202020204" pitchFamily="34" charset="0"/>
                        </a:rPr>
                        <a:t>Cyber attack Preparation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7"/>
                  </a:ext>
                </a:extLst>
              </a:tr>
              <a:tr h="370840">
                <a:tc>
                  <a:txBody>
                    <a:bodyPr/>
                    <a:lstStyle/>
                    <a:p>
                      <a:r>
                        <a:rPr lang="en-US" sz="800" dirty="0">
                          <a:latin typeface="Century Gothic" panose="020B0502020202020204" pitchFamily="34" charset="0"/>
                        </a:rPr>
                        <a:t>Basic network Protection</a:t>
                      </a:r>
                    </a:p>
                  </a:txBody>
                  <a:tcPr/>
                </a:tc>
                <a:tc>
                  <a:txBody>
                    <a:bodyPr/>
                    <a:lstStyle/>
                    <a:p>
                      <a:r>
                        <a:rPr lang="en-US" sz="800" dirty="0">
                          <a:latin typeface="Century Gothic" panose="020B0502020202020204" pitchFamily="34" charset="0"/>
                        </a:rPr>
                        <a:t>AD Hoc Infrastructure &amp; network assessment</a:t>
                      </a:r>
                    </a:p>
                  </a:txBody>
                  <a:tcPr/>
                </a:tc>
                <a:tc>
                  <a:txBody>
                    <a:bodyPr/>
                    <a:lstStyle/>
                    <a:p>
                      <a:r>
                        <a:rPr lang="en-US" sz="800" dirty="0">
                          <a:latin typeface="Century Gothic" panose="020B0502020202020204" pitchFamily="34" charset="0"/>
                        </a:rPr>
                        <a:t>Enterprise</a:t>
                      </a:r>
                      <a:r>
                        <a:rPr lang="en-US" sz="800" baseline="0" dirty="0">
                          <a:latin typeface="Century Gothic" panose="020B0502020202020204" pitchFamily="34" charset="0"/>
                        </a:rPr>
                        <a:t> wide infrastructure &amp; network protection</a:t>
                      </a:r>
                      <a:endParaRPr lang="en-US" sz="800" dirty="0">
                        <a:latin typeface="Century Gothic" panose="020B0502020202020204" pitchFamily="34" charset="0"/>
                      </a:endParaRPr>
                    </a:p>
                  </a:txBody>
                  <a:tcPr/>
                </a:tc>
                <a:tc>
                  <a:txBody>
                    <a:bodyPr/>
                    <a:lstStyle/>
                    <a:p>
                      <a:r>
                        <a:rPr lang="en-US" sz="800" dirty="0">
                          <a:latin typeface="Century Gothic" panose="020B0502020202020204" pitchFamily="34" charset="0"/>
                        </a:rPr>
                        <a:t>Identify – aware information  protection</a:t>
                      </a:r>
                    </a:p>
                  </a:txBody>
                  <a:tcPr/>
                </a:tc>
                <a:tc>
                  <a:txBody>
                    <a:bodyPr/>
                    <a:lstStyle/>
                    <a:p>
                      <a:r>
                        <a:rPr lang="en-US" sz="800" dirty="0">
                          <a:latin typeface="Century Gothic" panose="020B0502020202020204" pitchFamily="34" charset="0"/>
                        </a:rPr>
                        <a:t>Adaptive &amp; automated security controls updates</a:t>
                      </a:r>
                    </a:p>
                  </a:txBody>
                  <a:tcPr>
                    <a:lnR w="12700" cap="flat" cmpd="sng" algn="ctr">
                      <a:solidFill>
                        <a:schemeClr val="tx1"/>
                      </a:solidFill>
                      <a:prstDash val="solid"/>
                      <a:round/>
                      <a:headEnd type="none" w="med" len="med"/>
                      <a:tailEnd type="none" w="med" len="med"/>
                    </a:lnR>
                  </a:tcPr>
                </a:tc>
                <a:tc>
                  <a:txBody>
                    <a:bodyPr/>
                    <a:lstStyle/>
                    <a:p>
                      <a:pPr algn="l"/>
                      <a:r>
                        <a:rPr lang="en-US" sz="800" b="1" dirty="0">
                          <a:solidFill>
                            <a:schemeClr val="bg1"/>
                          </a:solidFill>
                          <a:latin typeface="Century Gothic" panose="020B0502020202020204" pitchFamily="34" charset="0"/>
                        </a:rPr>
                        <a:t>Asset Protection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8"/>
                  </a:ext>
                </a:extLst>
              </a:tr>
              <a:tr h="370840">
                <a:tc>
                  <a:txBody>
                    <a:bodyPr/>
                    <a:lstStyle/>
                    <a:p>
                      <a:r>
                        <a:rPr lang="en-US" sz="800" dirty="0">
                          <a:latin typeface="Century Gothic" panose="020B0502020202020204" pitchFamily="34" charset="0"/>
                        </a:rPr>
                        <a:t>IT Service desk &amp; Whistle blowing</a:t>
                      </a:r>
                    </a:p>
                  </a:txBody>
                  <a:tcPr/>
                </a:tc>
                <a:tc>
                  <a:txBody>
                    <a:bodyPr/>
                    <a:lstStyle/>
                    <a:p>
                      <a:r>
                        <a:rPr lang="en-US" sz="800" dirty="0">
                          <a:latin typeface="Century Gothic" panose="020B0502020202020204" pitchFamily="34" charset="0"/>
                        </a:rPr>
                        <a:t>Internal systems Security event Monitoring</a:t>
                      </a:r>
                    </a:p>
                  </a:txBody>
                  <a:tcPr/>
                </a:tc>
                <a:tc>
                  <a:txBody>
                    <a:bodyPr/>
                    <a:lstStyle/>
                    <a:p>
                      <a:r>
                        <a:rPr lang="en-US" sz="800" dirty="0">
                          <a:latin typeface="Century Gothic" panose="020B0502020202020204" pitchFamily="34" charset="0"/>
                        </a:rPr>
                        <a:t>Enterprise Technology based centric reporting</a:t>
                      </a:r>
                    </a:p>
                  </a:txBody>
                  <a:tcPr/>
                </a:tc>
                <a:tc>
                  <a:txBody>
                    <a:bodyPr/>
                    <a:lstStyle/>
                    <a:p>
                      <a:r>
                        <a:rPr lang="en-US" sz="800" dirty="0">
                          <a:latin typeface="Century Gothic" panose="020B0502020202020204" pitchFamily="34" charset="0"/>
                        </a:rPr>
                        <a:t>External &amp; internal threat intelligence</a:t>
                      </a:r>
                    </a:p>
                  </a:txBody>
                  <a:tcPr/>
                </a:tc>
                <a:tc>
                  <a:txBody>
                    <a:bodyPr/>
                    <a:lstStyle/>
                    <a:p>
                      <a:r>
                        <a:rPr lang="en-US" sz="800" dirty="0">
                          <a:latin typeface="Century Gothic" panose="020B0502020202020204" pitchFamily="34" charset="0"/>
                        </a:rPr>
                        <a:t>Cross channel integrated activity detection</a:t>
                      </a:r>
                    </a:p>
                  </a:txBody>
                  <a:tcPr>
                    <a:lnR w="12700" cap="flat" cmpd="sng" algn="ctr">
                      <a:solidFill>
                        <a:schemeClr val="tx1"/>
                      </a:solidFill>
                      <a:prstDash val="solid"/>
                      <a:round/>
                      <a:headEnd type="none" w="med" len="med"/>
                      <a:tailEnd type="none" w="med" len="med"/>
                    </a:lnR>
                  </a:tcPr>
                </a:tc>
                <a:tc>
                  <a:txBody>
                    <a:bodyPr/>
                    <a:lstStyle/>
                    <a:p>
                      <a:pPr algn="l"/>
                      <a:r>
                        <a:rPr lang="en-US" sz="800" b="1" dirty="0">
                          <a:solidFill>
                            <a:schemeClr val="bg1"/>
                          </a:solidFill>
                          <a:latin typeface="Century Gothic" panose="020B0502020202020204" pitchFamily="34" charset="0"/>
                        </a:rPr>
                        <a:t>Security event monitoring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9"/>
                  </a:ext>
                </a:extLst>
              </a:tr>
              <a:tr h="370840">
                <a:tc>
                  <a:txBody>
                    <a:bodyPr/>
                    <a:lstStyle/>
                    <a:p>
                      <a:r>
                        <a:rPr lang="en-US" sz="800" dirty="0">
                          <a:latin typeface="Century Gothic" panose="020B0502020202020204" pitchFamily="34" charset="0"/>
                        </a:rPr>
                        <a:t>Traditional Signature based security controls</a:t>
                      </a:r>
                    </a:p>
                  </a:txBody>
                  <a:tcPr/>
                </a:tc>
                <a:tc>
                  <a:txBody>
                    <a:bodyPr/>
                    <a:lstStyle/>
                    <a:p>
                      <a:r>
                        <a:rPr lang="en-US" sz="800" dirty="0">
                          <a:latin typeface="Century Gothic" panose="020B0502020202020204" pitchFamily="34" charset="0"/>
                        </a:rPr>
                        <a:t>Periodic IT Asset Vulnerability Assessment</a:t>
                      </a:r>
                    </a:p>
                  </a:txBody>
                  <a:tcPr/>
                </a:tc>
                <a:tc>
                  <a:txBody>
                    <a:bodyPr/>
                    <a:lstStyle/>
                    <a:p>
                      <a:r>
                        <a:rPr lang="en-US" sz="800" dirty="0">
                          <a:latin typeface="Century Gothic" panose="020B0502020202020204" pitchFamily="34" charset="0"/>
                        </a:rPr>
                        <a:t>Automated IT Asset &amp; Vulnerability Monitoring</a:t>
                      </a:r>
                    </a:p>
                  </a:txBody>
                  <a:tcPr/>
                </a:tc>
                <a:tc>
                  <a:txBody>
                    <a:bodyPr/>
                    <a:lstStyle/>
                    <a:p>
                      <a:r>
                        <a:rPr lang="en-US" sz="800" dirty="0">
                          <a:latin typeface="Century Gothic" panose="020B0502020202020204" pitchFamily="34" charset="0"/>
                        </a:rPr>
                        <a:t>Targeted</a:t>
                      </a:r>
                      <a:r>
                        <a:rPr lang="en-US" sz="800" baseline="0" dirty="0">
                          <a:latin typeface="Century Gothic" panose="020B0502020202020204" pitchFamily="34" charset="0"/>
                        </a:rPr>
                        <a:t> cross-platform user activity monitoring</a:t>
                      </a:r>
                      <a:endParaRPr lang="en-US" sz="800" dirty="0">
                        <a:latin typeface="Century Gothic" panose="020B0502020202020204" pitchFamily="34" charset="0"/>
                      </a:endParaRPr>
                    </a:p>
                  </a:txBody>
                  <a:tcPr/>
                </a:tc>
                <a:tc>
                  <a:txBody>
                    <a:bodyPr/>
                    <a:lstStyle/>
                    <a:p>
                      <a:r>
                        <a:rPr lang="en-US" sz="800" dirty="0">
                          <a:latin typeface="Century Gothic" panose="020B0502020202020204" pitchFamily="34" charset="0"/>
                        </a:rPr>
                        <a:t>Tailored &amp; Integrated business process monitoring</a:t>
                      </a:r>
                    </a:p>
                  </a:txBody>
                  <a:tcPr>
                    <a:lnR w="12700" cap="flat" cmpd="sng" algn="ctr">
                      <a:solidFill>
                        <a:schemeClr val="tx1"/>
                      </a:solidFill>
                      <a:prstDash val="solid"/>
                      <a:round/>
                      <a:headEnd type="none" w="med" len="med"/>
                      <a:tailEnd type="none" w="med" len="med"/>
                    </a:lnR>
                  </a:tcPr>
                </a:tc>
                <a:tc>
                  <a:txBody>
                    <a:bodyPr/>
                    <a:lstStyle/>
                    <a:p>
                      <a:pPr algn="l"/>
                      <a:r>
                        <a:rPr lang="en-US" sz="800" b="1" dirty="0">
                          <a:solidFill>
                            <a:schemeClr val="bg1"/>
                          </a:solidFill>
                          <a:latin typeface="Century Gothic" panose="020B0502020202020204" pitchFamily="34" charset="0"/>
                        </a:rPr>
                        <a:t>Internal threat intelligence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10"/>
                  </a:ext>
                </a:extLst>
              </a:tr>
              <a:tr h="273648">
                <a:tc gridSpan="5">
                  <a:txBody>
                    <a:bodyPr/>
                    <a:lstStyle/>
                    <a:p>
                      <a:pPr algn="ctr"/>
                      <a:r>
                        <a:rPr lang="en-US" sz="1400" b="1" dirty="0">
                          <a:latin typeface="Century Gothic" panose="020B0502020202020204" pitchFamily="34" charset="0"/>
                        </a:rPr>
                        <a:t>Cyber Maturity Levels</a:t>
                      </a:r>
                    </a:p>
                  </a:txBody>
                  <a:tcPr>
                    <a:lnR w="12700" cap="flat" cmpd="sng" algn="ctr">
                      <a:solidFill>
                        <a:schemeClr val="tx1"/>
                      </a:solidFill>
                      <a:prstDash val="solid"/>
                      <a:round/>
                      <a:headEnd type="none" w="med" len="med"/>
                      <a:tailEnd type="none" w="med" len="med"/>
                    </a:lnR>
                    <a:lnB w="12700" cmpd="sng">
                      <a:noFill/>
                    </a:lnB>
                  </a:tcPr>
                </a:tc>
                <a:tc hMerge="1">
                  <a:txBody>
                    <a:bodyPr/>
                    <a:lstStyle/>
                    <a:p>
                      <a:pPr algn="ctr"/>
                      <a:endParaRPr lang="en-US" sz="1000" b="1" dirty="0">
                        <a:latin typeface="Century Gothic" panose="020B0502020202020204" pitchFamily="34" charset="0"/>
                      </a:endParaRPr>
                    </a:p>
                  </a:txBody>
                  <a:tcPr/>
                </a:tc>
                <a:tc hMerge="1">
                  <a:txBody>
                    <a:bodyPr/>
                    <a:lstStyle/>
                    <a:p>
                      <a:pPr algn="ctr"/>
                      <a:endParaRPr lang="en-US" sz="1000" b="1" dirty="0">
                        <a:latin typeface="Century Gothic" panose="020B0502020202020204" pitchFamily="34" charset="0"/>
                      </a:endParaRPr>
                    </a:p>
                  </a:txBody>
                  <a:tcPr/>
                </a:tc>
                <a:tc hMerge="1">
                  <a:txBody>
                    <a:bodyPr/>
                    <a:lstStyle/>
                    <a:p>
                      <a:pPr algn="ctr"/>
                      <a:endParaRPr lang="en-US" sz="1000" b="1" dirty="0">
                        <a:latin typeface="Century Gothic" panose="020B0502020202020204" pitchFamily="34" charset="0"/>
                      </a:endParaRPr>
                    </a:p>
                  </a:txBody>
                  <a:tcPr/>
                </a:tc>
                <a:tc hMerge="1">
                  <a:txBody>
                    <a:bodyPr/>
                    <a:lstStyle/>
                    <a:p>
                      <a:pPr algn="ctr"/>
                      <a:endParaRPr lang="en-US" sz="1000" b="1" dirty="0">
                        <a:latin typeface="Century Gothic" panose="020B0502020202020204" pitchFamily="34" charset="0"/>
                      </a:endParaRPr>
                    </a:p>
                  </a:txBody>
                  <a:tcPr/>
                </a:tc>
                <a:tc rowSpan="2">
                  <a:txBody>
                    <a:bodyPr/>
                    <a:lstStyle/>
                    <a:p>
                      <a:pPr algn="l"/>
                      <a:endParaRPr lang="en-US" sz="1000" b="1" dirty="0">
                        <a:latin typeface="Century Gothic" panose="020B0502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11"/>
                  </a:ext>
                </a:extLst>
              </a:tr>
              <a:tr h="249403">
                <a:tc>
                  <a:txBody>
                    <a:bodyPr/>
                    <a:lstStyle/>
                    <a:p>
                      <a:pPr algn="ctr"/>
                      <a:r>
                        <a:rPr lang="en-US" sz="1200" b="1" dirty="0">
                          <a:solidFill>
                            <a:schemeClr val="bg1"/>
                          </a:solidFill>
                          <a:latin typeface="Century Gothic" panose="020B0502020202020204" pitchFamily="34" charset="0"/>
                        </a:rPr>
                        <a:t>Level 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tc>
                  <a:txBody>
                    <a:bodyPr/>
                    <a:lstStyle/>
                    <a:p>
                      <a:pPr algn="ctr"/>
                      <a:r>
                        <a:rPr lang="en-US" sz="1200" b="1" dirty="0">
                          <a:solidFill>
                            <a:schemeClr val="bg1"/>
                          </a:solidFill>
                          <a:latin typeface="Century Gothic" panose="020B0502020202020204" pitchFamily="34" charset="0"/>
                          <a:ea typeface="+mn-ea"/>
                          <a:cs typeface="+mn-cs"/>
                        </a:rPr>
                        <a:t>Level 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tc>
                  <a:txBody>
                    <a:bodyPr/>
                    <a:lstStyle/>
                    <a:p>
                      <a:pPr algn="ctr"/>
                      <a:r>
                        <a:rPr lang="en-US" sz="1200" b="1" dirty="0">
                          <a:solidFill>
                            <a:schemeClr val="bg1"/>
                          </a:solidFill>
                          <a:latin typeface="Century Gothic" panose="020B0502020202020204" pitchFamily="34" charset="0"/>
                          <a:ea typeface="+mn-ea"/>
                          <a:cs typeface="+mn-cs"/>
                        </a:rPr>
                        <a:t>Level 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tc>
                  <a:txBody>
                    <a:bodyPr/>
                    <a:lstStyle/>
                    <a:p>
                      <a:pPr algn="ctr"/>
                      <a:r>
                        <a:rPr lang="en-US" sz="1200" b="1" dirty="0">
                          <a:solidFill>
                            <a:schemeClr val="bg1"/>
                          </a:solidFill>
                          <a:latin typeface="Century Gothic" panose="020B0502020202020204" pitchFamily="34" charset="0"/>
                          <a:ea typeface="+mn-ea"/>
                          <a:cs typeface="+mn-cs"/>
                        </a:rPr>
                        <a:t>Level 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tc>
                  <a:txBody>
                    <a:bodyPr/>
                    <a:lstStyle/>
                    <a:p>
                      <a:pPr algn="ctr"/>
                      <a:r>
                        <a:rPr lang="en-US" sz="1200" b="1" dirty="0">
                          <a:solidFill>
                            <a:schemeClr val="bg1"/>
                          </a:solidFill>
                          <a:latin typeface="Century Gothic" panose="020B0502020202020204" pitchFamily="34" charset="0"/>
                          <a:ea typeface="+mn-ea"/>
                          <a:cs typeface="+mn-cs"/>
                        </a:rPr>
                        <a:t>Level 5</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solidFill>
                  </a:tcPr>
                </a:tc>
                <a:tc vMerge="1">
                  <a:txBody>
                    <a:bodyPr/>
                    <a:lstStyle/>
                    <a:p>
                      <a:pPr algn="ctr"/>
                      <a:endParaRPr lang="en-US" sz="1000" b="1" dirty="0">
                        <a:solidFill>
                          <a:schemeClr val="bg1"/>
                        </a:solidFill>
                        <a:latin typeface="Century Gothic" panose="020B0502020202020204" pitchFamily="34" charset="0"/>
                      </a:endParaRPr>
                    </a:p>
                  </a:txBody>
                  <a:tcPr>
                    <a:solidFill>
                      <a:srgbClr val="00338D"/>
                    </a:solidFill>
                  </a:tcPr>
                </a:tc>
                <a:extLst>
                  <a:ext uri="{0D108BD9-81ED-4DB2-BD59-A6C34878D82A}">
                    <a16:rowId xmlns:a16="http://schemas.microsoft.com/office/drawing/2014/main" val="10012"/>
                  </a:ext>
                </a:extLst>
              </a:tr>
            </a:tbl>
          </a:graphicData>
        </a:graphic>
      </p:graphicFrame>
    </p:spTree>
    <p:extLst>
      <p:ext uri="{BB962C8B-B14F-4D97-AF65-F5344CB8AC3E}">
        <p14:creationId xmlns:p14="http://schemas.microsoft.com/office/powerpoint/2010/main" val="162858880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3421" y="2170932"/>
            <a:ext cx="7931034" cy="967123"/>
          </a:xfrm>
        </p:spPr>
        <p:txBody>
          <a:bodyPr/>
          <a:lstStyle/>
          <a:p>
            <a:r>
              <a:rPr lang="en-US" sz="4400" b="1" dirty="0">
                <a:solidFill>
                  <a:schemeClr val="tx1"/>
                </a:solidFill>
              </a:rPr>
              <a:t>PCI DSS readiness assessment</a:t>
            </a:r>
            <a:br>
              <a:rPr lang="en-US" sz="4400" b="1" dirty="0">
                <a:solidFill>
                  <a:schemeClr val="tx1"/>
                </a:solidFill>
              </a:rPr>
            </a:br>
            <a:endParaRPr lang="en-US" sz="4400" b="1" dirty="0">
              <a:solidFill>
                <a:schemeClr val="tx1"/>
              </a:solidFill>
            </a:endParaRPr>
          </a:p>
        </p:txBody>
      </p:sp>
    </p:spTree>
    <p:extLst>
      <p:ext uri="{BB962C8B-B14F-4D97-AF65-F5344CB8AC3E}">
        <p14:creationId xmlns:p14="http://schemas.microsoft.com/office/powerpoint/2010/main" val="318126148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9770" y="0"/>
            <a:ext cx="9180030" cy="1524000"/>
          </a:xfrm>
        </p:spPr>
        <p:txBody>
          <a:bodyPr/>
          <a:lstStyle/>
          <a:p>
            <a:r>
              <a:rPr lang="en-US" b="1" dirty="0"/>
              <a:t>PCI DSS readiness assessment </a:t>
            </a:r>
          </a:p>
        </p:txBody>
      </p:sp>
      <p:sp>
        <p:nvSpPr>
          <p:cNvPr id="3" name="Rectangle 2"/>
          <p:cNvSpPr/>
          <p:nvPr/>
        </p:nvSpPr>
        <p:spPr>
          <a:xfrm>
            <a:off x="732734" y="1266461"/>
            <a:ext cx="8848588" cy="3816429"/>
          </a:xfrm>
          <a:prstGeom prst="rect">
            <a:avLst/>
          </a:prstGeom>
        </p:spPr>
        <p:txBody>
          <a:bodyPr wrap="square">
            <a:spAutoFit/>
          </a:bodyPr>
          <a:lstStyle/>
          <a:p>
            <a:pPr algn="just"/>
            <a:r>
              <a:rPr lang="en-US" sz="1200" b="1" dirty="0">
                <a:latin typeface="Century Gothic" panose="020B0502020202020204" pitchFamily="34" charset="0"/>
              </a:rPr>
              <a:t>Introduction to PCI DSS</a:t>
            </a:r>
          </a:p>
          <a:p>
            <a:pPr algn="just"/>
            <a:endParaRPr lang="en-US" sz="1100" dirty="0">
              <a:latin typeface="Century Gothic" panose="020B0502020202020204" pitchFamily="34" charset="0"/>
            </a:endParaRPr>
          </a:p>
          <a:p>
            <a:pPr algn="just"/>
            <a:r>
              <a:rPr lang="en-US" sz="1100" dirty="0">
                <a:latin typeface="Century Gothic" panose="020B0502020202020204" pitchFamily="34" charset="0"/>
              </a:rPr>
              <a:t>PCI security standards are technical and operational requirements set by the PCI Security Standards Council (PCI SSC) to protect cardholder data. </a:t>
            </a:r>
          </a:p>
          <a:p>
            <a:pPr algn="just"/>
            <a:endParaRPr lang="en-US" sz="1100" dirty="0">
              <a:latin typeface="Century Gothic" panose="020B0502020202020204" pitchFamily="34" charset="0"/>
            </a:endParaRPr>
          </a:p>
          <a:p>
            <a:pPr algn="just"/>
            <a:r>
              <a:rPr lang="en-US" sz="1100" dirty="0">
                <a:latin typeface="Century Gothic" panose="020B0502020202020204" pitchFamily="34" charset="0"/>
              </a:rPr>
              <a:t>The standards apply to all organizations that store, process or transmit cardholder data – with guidance for software developers and manufacturers of applications and devices used in those transactions.</a:t>
            </a:r>
          </a:p>
          <a:p>
            <a:pPr algn="just"/>
            <a:endParaRPr lang="en-US" sz="1100" dirty="0">
              <a:latin typeface="Century Gothic" panose="020B0502020202020204" pitchFamily="34" charset="0"/>
            </a:endParaRPr>
          </a:p>
          <a:p>
            <a:pPr algn="just"/>
            <a:r>
              <a:rPr lang="en-US" sz="1100" dirty="0">
                <a:latin typeface="Century Gothic" panose="020B0502020202020204" pitchFamily="34" charset="0"/>
              </a:rPr>
              <a:t>The PCI DSS is a multifaceted security standard that includes requirements for the following areas:</a:t>
            </a:r>
          </a:p>
          <a:p>
            <a:pPr algn="just"/>
            <a:r>
              <a:rPr lang="en-US" sz="1100" dirty="0">
                <a:latin typeface="Century Gothic" panose="020B0502020202020204" pitchFamily="34" charset="0"/>
              </a:rPr>
              <a:t>–	Patch Management</a:t>
            </a:r>
          </a:p>
          <a:p>
            <a:pPr algn="just"/>
            <a:r>
              <a:rPr lang="en-US" sz="1100" dirty="0">
                <a:latin typeface="Century Gothic" panose="020B0502020202020204" pitchFamily="34" charset="0"/>
              </a:rPr>
              <a:t>–	Security management</a:t>
            </a:r>
          </a:p>
          <a:p>
            <a:pPr algn="just"/>
            <a:r>
              <a:rPr lang="en-US" sz="1100" dirty="0">
                <a:latin typeface="Century Gothic" panose="020B0502020202020204" pitchFamily="34" charset="0"/>
              </a:rPr>
              <a:t>–	Policies, procedures;</a:t>
            </a:r>
          </a:p>
          <a:p>
            <a:pPr algn="just"/>
            <a:r>
              <a:rPr lang="en-US" sz="1100" dirty="0">
                <a:latin typeface="Century Gothic" panose="020B0502020202020204" pitchFamily="34" charset="0"/>
              </a:rPr>
              <a:t>–	Network architecture; </a:t>
            </a:r>
          </a:p>
          <a:p>
            <a:pPr algn="just"/>
            <a:r>
              <a:rPr lang="en-US" sz="1100" dirty="0">
                <a:latin typeface="Century Gothic" panose="020B0502020202020204" pitchFamily="34" charset="0"/>
              </a:rPr>
              <a:t>–	Software design and </a:t>
            </a:r>
          </a:p>
          <a:p>
            <a:pPr algn="just"/>
            <a:r>
              <a:rPr lang="en-US" sz="1100" dirty="0">
                <a:latin typeface="Century Gothic" panose="020B0502020202020204" pitchFamily="34" charset="0"/>
              </a:rPr>
              <a:t>–	Other critical protective measures.</a:t>
            </a:r>
          </a:p>
          <a:p>
            <a:pPr algn="just"/>
            <a:endParaRPr lang="en-US" sz="1100" dirty="0">
              <a:latin typeface="Century Gothic" panose="020B0502020202020204" pitchFamily="34" charset="0"/>
            </a:endParaRPr>
          </a:p>
          <a:p>
            <a:pPr algn="just"/>
            <a:r>
              <a:rPr lang="en-US" sz="1100" dirty="0">
                <a:latin typeface="Century Gothic" panose="020B0502020202020204" pitchFamily="34" charset="0"/>
              </a:rPr>
              <a:t>This comprehensive standard is intended to help organizations proactively protect customer account data. </a:t>
            </a:r>
          </a:p>
          <a:p>
            <a:pPr algn="just"/>
            <a:endParaRPr lang="en-US" sz="1100" dirty="0">
              <a:latin typeface="Century Gothic" panose="020B0502020202020204" pitchFamily="34" charset="0"/>
            </a:endParaRPr>
          </a:p>
          <a:p>
            <a:pPr algn="just"/>
            <a:r>
              <a:rPr lang="en-US" sz="1100" dirty="0">
                <a:latin typeface="Century Gothic" panose="020B0502020202020204" pitchFamily="34" charset="0"/>
              </a:rPr>
              <a:t>The PCI Security Standards Council will enhance the PCI DSS as needed to ensure that the standard includes any new or modified requirements necessary to mitigate emerging payment security risks, while continuing to foster wide-scale adoption..</a:t>
            </a:r>
          </a:p>
          <a:p>
            <a:pPr algn="just"/>
            <a:endParaRPr lang="en-US" sz="1100" dirty="0">
              <a:latin typeface="Century Gothic" panose="020B0502020202020204" pitchFamily="34" charset="0"/>
            </a:endParaRPr>
          </a:p>
          <a:p>
            <a:pPr algn="just"/>
            <a:endParaRPr lang="en-US" sz="1100" dirty="0">
              <a:latin typeface="Century Gothic" panose="020B0502020202020204" pitchFamily="34" charset="0"/>
            </a:endParaRPr>
          </a:p>
        </p:txBody>
      </p:sp>
    </p:spTree>
    <p:extLst>
      <p:ext uri="{BB962C8B-B14F-4D97-AF65-F5344CB8AC3E}">
        <p14:creationId xmlns:p14="http://schemas.microsoft.com/office/powerpoint/2010/main" val="151029589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9770" y="0"/>
            <a:ext cx="9180030" cy="1524000"/>
          </a:xfrm>
        </p:spPr>
        <p:txBody>
          <a:bodyPr/>
          <a:lstStyle/>
          <a:p>
            <a:r>
              <a:rPr lang="en-US" b="1" dirty="0"/>
              <a:t>PCI DSS readiness assessment – Approach</a:t>
            </a:r>
          </a:p>
        </p:txBody>
      </p:sp>
      <p:graphicFrame>
        <p:nvGraphicFramePr>
          <p:cNvPr id="26" name="Table 25"/>
          <p:cNvGraphicFramePr>
            <a:graphicFrameLocks noGrp="1"/>
          </p:cNvGraphicFramePr>
          <p:nvPr/>
        </p:nvGraphicFramePr>
        <p:xfrm>
          <a:off x="1403798" y="1524000"/>
          <a:ext cx="7018985" cy="4489242"/>
        </p:xfrm>
        <a:graphic>
          <a:graphicData uri="http://schemas.openxmlformats.org/drawingml/2006/table">
            <a:tbl>
              <a:tblPr>
                <a:tableStyleId>{5940675A-B579-460E-94D1-54222C63F5DA}</a:tableStyleId>
              </a:tblPr>
              <a:tblGrid>
                <a:gridCol w="662736">
                  <a:extLst>
                    <a:ext uri="{9D8B030D-6E8A-4147-A177-3AD203B41FA5}">
                      <a16:colId xmlns:a16="http://schemas.microsoft.com/office/drawing/2014/main" val="20000"/>
                    </a:ext>
                  </a:extLst>
                </a:gridCol>
                <a:gridCol w="1686967">
                  <a:extLst>
                    <a:ext uri="{9D8B030D-6E8A-4147-A177-3AD203B41FA5}">
                      <a16:colId xmlns:a16="http://schemas.microsoft.com/office/drawing/2014/main" val="20001"/>
                    </a:ext>
                  </a:extLst>
                </a:gridCol>
                <a:gridCol w="4669282">
                  <a:extLst>
                    <a:ext uri="{9D8B030D-6E8A-4147-A177-3AD203B41FA5}">
                      <a16:colId xmlns:a16="http://schemas.microsoft.com/office/drawing/2014/main" val="20002"/>
                    </a:ext>
                  </a:extLst>
                </a:gridCol>
              </a:tblGrid>
              <a:tr h="234071">
                <a:tc rowSpan="12">
                  <a:txBody>
                    <a:bodyPr/>
                    <a:lstStyle/>
                    <a:p>
                      <a:pPr marL="0" marR="0" algn="ctr">
                        <a:spcBef>
                          <a:spcPts val="0"/>
                        </a:spcBef>
                        <a:spcAft>
                          <a:spcPts val="0"/>
                        </a:spcAft>
                      </a:pPr>
                      <a:r>
                        <a:rPr lang="en-US" sz="1400" b="1" kern="1200" dirty="0">
                          <a:solidFill>
                            <a:schemeClr val="bg1"/>
                          </a:solidFill>
                          <a:latin typeface="Century Gothic" panose="020B0502020202020204" pitchFamily="34" charset="0"/>
                          <a:ea typeface="+mn-ea"/>
                          <a:cs typeface="+mn-cs"/>
                        </a:rPr>
                        <a:t>PCI DSS COMPLIANCE &amp; CONTROL REQUIREMENTS</a:t>
                      </a:r>
                    </a:p>
                  </a:txBody>
                  <a:tcPr marL="33411" marR="33411" marT="33413" marB="33413" vert="vert270" anchor="ctr">
                    <a:solidFill>
                      <a:schemeClr val="tx1">
                        <a:lumMod val="95000"/>
                      </a:schemeClr>
                    </a:solidFill>
                  </a:tcPr>
                </a:tc>
                <a:tc gridSpan="2">
                  <a:txBody>
                    <a:bodyPr/>
                    <a:lstStyle/>
                    <a:p>
                      <a:pPr marL="0" marR="0">
                        <a:spcBef>
                          <a:spcPts val="0"/>
                        </a:spcBef>
                        <a:spcAft>
                          <a:spcPts val="0"/>
                        </a:spcAft>
                      </a:pPr>
                      <a:r>
                        <a:rPr lang="en-US" sz="900" b="1" kern="1200" dirty="0">
                          <a:solidFill>
                            <a:schemeClr val="bg1"/>
                          </a:solidFill>
                        </a:rPr>
                        <a:t>Build and Maintain a Secure Network</a:t>
                      </a:r>
                      <a:endParaRPr lang="en-US" sz="900" b="1" kern="1200" dirty="0">
                        <a:solidFill>
                          <a:schemeClr val="bg1"/>
                        </a:solidFill>
                        <a:latin typeface="Century Gothic" panose="020B0502020202020204" pitchFamily="34" charset="0"/>
                        <a:ea typeface="+mn-ea"/>
                        <a:cs typeface="+mn-cs"/>
                      </a:endParaRPr>
                    </a:p>
                  </a:txBody>
                  <a:tcPr marL="33411" marR="33411" marT="33413" marB="33413">
                    <a:solidFill>
                      <a:schemeClr val="tx1">
                        <a:lumMod val="95000"/>
                      </a:schemeClr>
                    </a:solidFill>
                  </a:tcPr>
                </a:tc>
                <a:tc hMerge="1">
                  <a:txBody>
                    <a:bodyPr/>
                    <a:lstStyle/>
                    <a:p>
                      <a:endParaRPr lang="en-US"/>
                    </a:p>
                  </a:txBody>
                  <a:tcPr/>
                </a:tc>
                <a:extLst>
                  <a:ext uri="{0D108BD9-81ED-4DB2-BD59-A6C34878D82A}">
                    <a16:rowId xmlns:a16="http://schemas.microsoft.com/office/drawing/2014/main" val="10000"/>
                  </a:ext>
                </a:extLst>
              </a:tr>
              <a:tr h="690884">
                <a:tc vMerge="1">
                  <a:txBody>
                    <a:bodyPr/>
                    <a:lstStyle/>
                    <a:p>
                      <a:pPr marL="0" marR="0">
                        <a:spcBef>
                          <a:spcPts val="0"/>
                        </a:spcBef>
                        <a:spcAft>
                          <a:spcPts val="0"/>
                        </a:spcAft>
                      </a:pPr>
                      <a:endParaRPr lang="en-US" sz="1000" kern="1200" dirty="0">
                        <a:solidFill>
                          <a:schemeClr val="tx1"/>
                        </a:solidFill>
                        <a:latin typeface="Century Gothic" panose="020B0502020202020204" pitchFamily="34" charset="0"/>
                        <a:ea typeface="+mn-ea"/>
                        <a:cs typeface="+mn-cs"/>
                      </a:endParaRPr>
                    </a:p>
                  </a:txBody>
                  <a:tcPr marL="33411" marR="33411" marT="33413" marB="33413"/>
                </a:tc>
                <a:tc>
                  <a:txBody>
                    <a:bodyPr/>
                    <a:lstStyle/>
                    <a:p>
                      <a:pPr marL="0" marR="0">
                        <a:spcBef>
                          <a:spcPts val="0"/>
                        </a:spcBef>
                        <a:spcAft>
                          <a:spcPts val="0"/>
                        </a:spcAft>
                      </a:pPr>
                      <a:r>
                        <a:rPr lang="en-US" sz="1000" kern="1200" dirty="0"/>
                        <a:t>Requirement 1</a:t>
                      </a:r>
                    </a:p>
                    <a:p>
                      <a:pPr marL="0" marR="0">
                        <a:spcBef>
                          <a:spcPts val="0"/>
                        </a:spcBef>
                        <a:spcAft>
                          <a:spcPts val="0"/>
                        </a:spcAft>
                      </a:pPr>
                      <a:r>
                        <a:rPr lang="en-US" sz="1000" kern="1200" dirty="0"/>
                        <a:t>Requirement 2 </a:t>
                      </a:r>
                      <a:endParaRPr lang="en-US" sz="1000" kern="1200" dirty="0">
                        <a:solidFill>
                          <a:schemeClr val="tx1"/>
                        </a:solidFill>
                        <a:latin typeface="Century Gothic" panose="020B0502020202020204" pitchFamily="34" charset="0"/>
                        <a:ea typeface="+mn-ea"/>
                        <a:cs typeface="+mn-cs"/>
                      </a:endParaRPr>
                    </a:p>
                  </a:txBody>
                  <a:tcPr marL="33411" marR="33411" marT="33413" marB="33413"/>
                </a:tc>
                <a:tc>
                  <a:txBody>
                    <a:bodyPr/>
                    <a:lstStyle/>
                    <a:p>
                      <a:pPr marL="0" marR="0">
                        <a:spcBef>
                          <a:spcPts val="0"/>
                        </a:spcBef>
                        <a:spcAft>
                          <a:spcPts val="0"/>
                        </a:spcAft>
                      </a:pPr>
                      <a:r>
                        <a:rPr lang="en-US" sz="1000" kern="1200" dirty="0"/>
                        <a:t>Install and maintain a firewall configuration to protect cardholder data </a:t>
                      </a:r>
                    </a:p>
                    <a:p>
                      <a:pPr marL="0" marR="0">
                        <a:spcBef>
                          <a:spcPts val="0"/>
                        </a:spcBef>
                        <a:spcAft>
                          <a:spcPts val="0"/>
                        </a:spcAft>
                      </a:pPr>
                      <a:r>
                        <a:rPr lang="en-US" sz="1000" kern="1200" dirty="0"/>
                        <a:t>Do not use vendor-supplied defaults for system passwords and other security parameters </a:t>
                      </a:r>
                      <a:endParaRPr lang="en-US" sz="1000" kern="1200" dirty="0">
                        <a:solidFill>
                          <a:schemeClr val="tx1"/>
                        </a:solidFill>
                        <a:latin typeface="Century Gothic" panose="020B0502020202020204" pitchFamily="34" charset="0"/>
                        <a:ea typeface="+mn-ea"/>
                        <a:cs typeface="+mn-cs"/>
                      </a:endParaRPr>
                    </a:p>
                  </a:txBody>
                  <a:tcPr marL="33411" marR="33411" marT="33413" marB="33413"/>
                </a:tc>
                <a:extLst>
                  <a:ext uri="{0D108BD9-81ED-4DB2-BD59-A6C34878D82A}">
                    <a16:rowId xmlns:a16="http://schemas.microsoft.com/office/drawing/2014/main" val="10001"/>
                  </a:ext>
                </a:extLst>
              </a:tr>
              <a:tr h="234071">
                <a:tc vMerge="1">
                  <a:txBody>
                    <a:bodyPr/>
                    <a:lstStyle/>
                    <a:p>
                      <a:pPr marL="0" marR="0" algn="l" defTabSz="457200" rtl="0" eaLnBrk="1" latinLnBrk="0" hangingPunct="1">
                        <a:spcBef>
                          <a:spcPts val="0"/>
                        </a:spcBef>
                        <a:spcAft>
                          <a:spcPts val="0"/>
                        </a:spcAft>
                      </a:pPr>
                      <a:endParaRPr lang="en-US" sz="900" kern="1200" dirty="0">
                        <a:solidFill>
                          <a:schemeClr val="bg1"/>
                        </a:solidFill>
                        <a:latin typeface="Century Gothic" panose="020B0502020202020204" pitchFamily="34" charset="0"/>
                        <a:ea typeface="+mn-ea"/>
                        <a:cs typeface="+mn-cs"/>
                      </a:endParaRPr>
                    </a:p>
                  </a:txBody>
                  <a:tcPr marL="33411" marR="33411" marT="33413" marB="33413">
                    <a:solidFill>
                      <a:schemeClr val="tx1">
                        <a:lumMod val="95000"/>
                      </a:schemeClr>
                    </a:solidFill>
                  </a:tcPr>
                </a:tc>
                <a:tc gridSpan="2">
                  <a:txBody>
                    <a:bodyPr/>
                    <a:lstStyle/>
                    <a:p>
                      <a:pPr marL="0" marR="0" algn="l" defTabSz="457200" rtl="0" eaLnBrk="1" latinLnBrk="0" hangingPunct="1">
                        <a:spcBef>
                          <a:spcPts val="0"/>
                        </a:spcBef>
                        <a:spcAft>
                          <a:spcPts val="0"/>
                        </a:spcAft>
                      </a:pPr>
                      <a:r>
                        <a:rPr lang="en-US" sz="900" b="1" kern="1200" dirty="0">
                          <a:solidFill>
                            <a:schemeClr val="bg1"/>
                          </a:solidFill>
                        </a:rPr>
                        <a:t>Protect Cardholder Data </a:t>
                      </a:r>
                      <a:endParaRPr lang="en-US" sz="900" b="1" kern="1200" dirty="0">
                        <a:solidFill>
                          <a:schemeClr val="bg1"/>
                        </a:solidFill>
                        <a:latin typeface="Century Gothic" panose="020B0502020202020204" pitchFamily="34" charset="0"/>
                        <a:ea typeface="+mn-ea"/>
                        <a:cs typeface="+mn-cs"/>
                      </a:endParaRPr>
                    </a:p>
                  </a:txBody>
                  <a:tcPr marL="33411" marR="33411" marT="33413" marB="33413">
                    <a:solidFill>
                      <a:schemeClr val="tx1">
                        <a:lumMod val="95000"/>
                      </a:schemeClr>
                    </a:solidFill>
                  </a:tcPr>
                </a:tc>
                <a:tc hMerge="1">
                  <a:txBody>
                    <a:bodyPr/>
                    <a:lstStyle/>
                    <a:p>
                      <a:endParaRPr lang="en-US"/>
                    </a:p>
                  </a:txBody>
                  <a:tcPr/>
                </a:tc>
                <a:extLst>
                  <a:ext uri="{0D108BD9-81ED-4DB2-BD59-A6C34878D82A}">
                    <a16:rowId xmlns:a16="http://schemas.microsoft.com/office/drawing/2014/main" val="10002"/>
                  </a:ext>
                </a:extLst>
              </a:tr>
              <a:tr h="535713">
                <a:tc vMerge="1">
                  <a:txBody>
                    <a:bodyPr/>
                    <a:lstStyle/>
                    <a:p>
                      <a:pPr marL="0" marR="0" algn="l" defTabSz="457200" rtl="0" eaLnBrk="1" latinLnBrk="0" hangingPunct="1">
                        <a:spcBef>
                          <a:spcPts val="0"/>
                        </a:spcBef>
                        <a:spcAft>
                          <a:spcPts val="0"/>
                        </a:spcAft>
                      </a:pPr>
                      <a:endParaRPr lang="en-US" sz="1000" kern="1200" dirty="0">
                        <a:solidFill>
                          <a:schemeClr val="tx1"/>
                        </a:solidFill>
                        <a:latin typeface="Century Gothic" panose="020B0502020202020204" pitchFamily="34" charset="0"/>
                        <a:ea typeface="+mn-ea"/>
                        <a:cs typeface="+mn-cs"/>
                      </a:endParaRPr>
                    </a:p>
                  </a:txBody>
                  <a:tcPr marL="33411" marR="33411" marT="33413" marB="33413"/>
                </a:tc>
                <a:tc>
                  <a:txBody>
                    <a:bodyPr/>
                    <a:lstStyle/>
                    <a:p>
                      <a:pPr marL="0" marR="0" algn="l" defTabSz="457200" rtl="0" eaLnBrk="1" latinLnBrk="0" hangingPunct="1">
                        <a:spcBef>
                          <a:spcPts val="0"/>
                        </a:spcBef>
                        <a:spcAft>
                          <a:spcPts val="0"/>
                        </a:spcAft>
                      </a:pPr>
                      <a:r>
                        <a:rPr lang="en-US" sz="1000" kern="1200" dirty="0"/>
                        <a:t>Requirement 3 </a:t>
                      </a:r>
                    </a:p>
                    <a:p>
                      <a:pPr marL="0" marR="0" algn="l" defTabSz="457200" rtl="0" eaLnBrk="1" latinLnBrk="0" hangingPunct="1">
                        <a:spcBef>
                          <a:spcPts val="0"/>
                        </a:spcBef>
                        <a:spcAft>
                          <a:spcPts val="0"/>
                        </a:spcAft>
                      </a:pPr>
                      <a:r>
                        <a:rPr lang="en-US" sz="1000" kern="1200" dirty="0"/>
                        <a:t>Requirement 4 </a:t>
                      </a:r>
                      <a:endParaRPr lang="en-US" sz="1000" kern="1200" dirty="0">
                        <a:solidFill>
                          <a:schemeClr val="tx1"/>
                        </a:solidFill>
                        <a:latin typeface="Century Gothic" panose="020B0502020202020204" pitchFamily="34" charset="0"/>
                        <a:ea typeface="+mn-ea"/>
                        <a:cs typeface="+mn-cs"/>
                      </a:endParaRPr>
                    </a:p>
                  </a:txBody>
                  <a:tcPr marL="33411" marR="33411" marT="33413" marB="33413"/>
                </a:tc>
                <a:tc>
                  <a:txBody>
                    <a:bodyPr/>
                    <a:lstStyle/>
                    <a:p>
                      <a:pPr marL="0" marR="0" algn="l" defTabSz="457200" rtl="0" eaLnBrk="1" latinLnBrk="0" hangingPunct="1">
                        <a:spcBef>
                          <a:spcPts val="0"/>
                        </a:spcBef>
                        <a:spcAft>
                          <a:spcPts val="0"/>
                        </a:spcAft>
                      </a:pPr>
                      <a:r>
                        <a:rPr lang="en-US" sz="1000" kern="1200" dirty="0"/>
                        <a:t>Protect stored cardholder data </a:t>
                      </a:r>
                    </a:p>
                    <a:p>
                      <a:pPr marL="0" marR="0" algn="l" defTabSz="457200" rtl="0" eaLnBrk="1" latinLnBrk="0" hangingPunct="1">
                        <a:spcBef>
                          <a:spcPts val="0"/>
                        </a:spcBef>
                        <a:spcAft>
                          <a:spcPts val="0"/>
                        </a:spcAft>
                      </a:pPr>
                      <a:r>
                        <a:rPr lang="en-US" sz="1000" kern="1200" dirty="0"/>
                        <a:t>Encrypt transmission of cardholder data across open, public networks </a:t>
                      </a:r>
                      <a:endParaRPr lang="en-US" sz="1000" kern="1200" dirty="0">
                        <a:solidFill>
                          <a:schemeClr val="tx1"/>
                        </a:solidFill>
                        <a:latin typeface="Century Gothic" panose="020B0502020202020204" pitchFamily="34" charset="0"/>
                        <a:ea typeface="+mn-ea"/>
                        <a:cs typeface="+mn-cs"/>
                      </a:endParaRPr>
                    </a:p>
                  </a:txBody>
                  <a:tcPr marL="33411" marR="33411" marT="33413" marB="33413"/>
                </a:tc>
                <a:extLst>
                  <a:ext uri="{0D108BD9-81ED-4DB2-BD59-A6C34878D82A}">
                    <a16:rowId xmlns:a16="http://schemas.microsoft.com/office/drawing/2014/main" val="10003"/>
                  </a:ext>
                </a:extLst>
              </a:tr>
              <a:tr h="234071">
                <a:tc vMerge="1">
                  <a:txBody>
                    <a:bodyPr/>
                    <a:lstStyle/>
                    <a:p>
                      <a:pPr marL="0" marR="0" algn="l" defTabSz="457200" rtl="0" eaLnBrk="1" latinLnBrk="0" hangingPunct="1">
                        <a:spcBef>
                          <a:spcPts val="0"/>
                        </a:spcBef>
                        <a:spcAft>
                          <a:spcPts val="0"/>
                        </a:spcAft>
                      </a:pPr>
                      <a:endParaRPr lang="en-US" sz="900" kern="1200" dirty="0">
                        <a:solidFill>
                          <a:schemeClr val="bg1"/>
                        </a:solidFill>
                        <a:latin typeface="Century Gothic" panose="020B0502020202020204" pitchFamily="34" charset="0"/>
                        <a:ea typeface="+mn-ea"/>
                        <a:cs typeface="+mn-cs"/>
                      </a:endParaRPr>
                    </a:p>
                  </a:txBody>
                  <a:tcPr marL="33411" marR="33411" marT="33413" marB="33413">
                    <a:solidFill>
                      <a:schemeClr val="tx1">
                        <a:lumMod val="95000"/>
                      </a:schemeClr>
                    </a:solidFill>
                  </a:tcPr>
                </a:tc>
                <a:tc gridSpan="2">
                  <a:txBody>
                    <a:bodyPr/>
                    <a:lstStyle/>
                    <a:p>
                      <a:pPr marL="0" marR="0" algn="l" defTabSz="457200" rtl="0" eaLnBrk="1" latinLnBrk="0" hangingPunct="1">
                        <a:spcBef>
                          <a:spcPts val="0"/>
                        </a:spcBef>
                        <a:spcAft>
                          <a:spcPts val="0"/>
                        </a:spcAft>
                      </a:pPr>
                      <a:r>
                        <a:rPr lang="en-US" sz="900" b="1" kern="1200" dirty="0">
                          <a:solidFill>
                            <a:schemeClr val="bg1"/>
                          </a:solidFill>
                        </a:rPr>
                        <a:t>Maintain a Vulnerability Management Program </a:t>
                      </a:r>
                      <a:endParaRPr lang="en-US" sz="900" b="1" kern="1200" dirty="0">
                        <a:solidFill>
                          <a:schemeClr val="bg1"/>
                        </a:solidFill>
                        <a:latin typeface="Century Gothic" panose="020B0502020202020204" pitchFamily="34" charset="0"/>
                        <a:ea typeface="+mn-ea"/>
                        <a:cs typeface="+mn-cs"/>
                      </a:endParaRPr>
                    </a:p>
                  </a:txBody>
                  <a:tcPr marL="33411" marR="33411" marT="33413" marB="33413">
                    <a:solidFill>
                      <a:schemeClr val="tx1">
                        <a:lumMod val="95000"/>
                      </a:schemeClr>
                    </a:solidFill>
                  </a:tcPr>
                </a:tc>
                <a:tc hMerge="1">
                  <a:txBody>
                    <a:bodyPr/>
                    <a:lstStyle/>
                    <a:p>
                      <a:endParaRPr lang="en-US"/>
                    </a:p>
                  </a:txBody>
                  <a:tcPr/>
                </a:tc>
                <a:extLst>
                  <a:ext uri="{0D108BD9-81ED-4DB2-BD59-A6C34878D82A}">
                    <a16:rowId xmlns:a16="http://schemas.microsoft.com/office/drawing/2014/main" val="10004"/>
                  </a:ext>
                </a:extLst>
              </a:tr>
              <a:tr h="397551">
                <a:tc vMerge="1">
                  <a:txBody>
                    <a:bodyPr/>
                    <a:lstStyle/>
                    <a:p>
                      <a:pPr marL="0" marR="0" algn="l" defTabSz="457200" rtl="0" eaLnBrk="1" latinLnBrk="0" hangingPunct="1">
                        <a:spcBef>
                          <a:spcPts val="0"/>
                        </a:spcBef>
                        <a:spcAft>
                          <a:spcPts val="0"/>
                        </a:spcAft>
                      </a:pPr>
                      <a:endParaRPr lang="en-US" sz="1000" kern="1200" dirty="0">
                        <a:solidFill>
                          <a:schemeClr val="tx1"/>
                        </a:solidFill>
                        <a:latin typeface="Century Gothic" panose="020B0502020202020204" pitchFamily="34" charset="0"/>
                        <a:ea typeface="+mn-ea"/>
                        <a:cs typeface="+mn-cs"/>
                      </a:endParaRPr>
                    </a:p>
                  </a:txBody>
                  <a:tcPr marL="33411" marR="33411" marT="33413" marB="33413"/>
                </a:tc>
                <a:tc>
                  <a:txBody>
                    <a:bodyPr/>
                    <a:lstStyle/>
                    <a:p>
                      <a:pPr marL="0" marR="0" algn="l" defTabSz="457200" rtl="0" eaLnBrk="1" latinLnBrk="0" hangingPunct="1">
                        <a:spcBef>
                          <a:spcPts val="0"/>
                        </a:spcBef>
                        <a:spcAft>
                          <a:spcPts val="0"/>
                        </a:spcAft>
                      </a:pPr>
                      <a:r>
                        <a:rPr lang="en-US" sz="1000" kern="1200" dirty="0"/>
                        <a:t>Requirement 5 </a:t>
                      </a:r>
                    </a:p>
                    <a:p>
                      <a:pPr marL="0" marR="0" algn="l" defTabSz="457200" rtl="0" eaLnBrk="1" latinLnBrk="0" hangingPunct="1">
                        <a:spcBef>
                          <a:spcPts val="0"/>
                        </a:spcBef>
                        <a:spcAft>
                          <a:spcPts val="0"/>
                        </a:spcAft>
                      </a:pPr>
                      <a:r>
                        <a:rPr lang="en-US" sz="1000" kern="1200" dirty="0"/>
                        <a:t>Requirement 6 </a:t>
                      </a:r>
                      <a:endParaRPr lang="en-US" sz="1000" kern="1200" dirty="0">
                        <a:solidFill>
                          <a:schemeClr val="tx1"/>
                        </a:solidFill>
                        <a:latin typeface="Century Gothic" panose="020B0502020202020204" pitchFamily="34" charset="0"/>
                        <a:ea typeface="+mn-ea"/>
                        <a:cs typeface="+mn-cs"/>
                      </a:endParaRPr>
                    </a:p>
                  </a:txBody>
                  <a:tcPr marL="33411" marR="33411" marT="33413" marB="33413"/>
                </a:tc>
                <a:tc>
                  <a:txBody>
                    <a:bodyPr/>
                    <a:lstStyle/>
                    <a:p>
                      <a:pPr marL="0" marR="0" algn="l" defTabSz="457200" rtl="0" eaLnBrk="1" latinLnBrk="0" hangingPunct="1">
                        <a:spcBef>
                          <a:spcPts val="0"/>
                        </a:spcBef>
                        <a:spcAft>
                          <a:spcPts val="0"/>
                        </a:spcAft>
                      </a:pPr>
                      <a:r>
                        <a:rPr lang="en-US" sz="1000" kern="1200" dirty="0"/>
                        <a:t>Use and regularly update anti-virus software </a:t>
                      </a:r>
                    </a:p>
                    <a:p>
                      <a:pPr marL="0" marR="0" algn="l" defTabSz="457200" rtl="0" eaLnBrk="1" latinLnBrk="0" hangingPunct="1">
                        <a:spcBef>
                          <a:spcPts val="0"/>
                        </a:spcBef>
                        <a:spcAft>
                          <a:spcPts val="0"/>
                        </a:spcAft>
                      </a:pPr>
                      <a:r>
                        <a:rPr lang="en-US" sz="1000" kern="1200" dirty="0"/>
                        <a:t>Develop and maintain secure systems and applications </a:t>
                      </a:r>
                      <a:endParaRPr lang="en-US" sz="1000" kern="1200" dirty="0">
                        <a:solidFill>
                          <a:schemeClr val="tx1"/>
                        </a:solidFill>
                        <a:latin typeface="Century Gothic" panose="020B0502020202020204" pitchFamily="34" charset="0"/>
                        <a:ea typeface="+mn-ea"/>
                        <a:cs typeface="+mn-cs"/>
                      </a:endParaRPr>
                    </a:p>
                  </a:txBody>
                  <a:tcPr marL="33411" marR="33411" marT="33413" marB="33413"/>
                </a:tc>
                <a:extLst>
                  <a:ext uri="{0D108BD9-81ED-4DB2-BD59-A6C34878D82A}">
                    <a16:rowId xmlns:a16="http://schemas.microsoft.com/office/drawing/2014/main" val="10005"/>
                  </a:ext>
                </a:extLst>
              </a:tr>
              <a:tr h="234071">
                <a:tc vMerge="1">
                  <a:txBody>
                    <a:bodyPr/>
                    <a:lstStyle/>
                    <a:p>
                      <a:pPr marL="0" marR="0" algn="l" defTabSz="457200" rtl="0" eaLnBrk="1" latinLnBrk="0" hangingPunct="1">
                        <a:spcBef>
                          <a:spcPts val="0"/>
                        </a:spcBef>
                        <a:spcAft>
                          <a:spcPts val="0"/>
                        </a:spcAft>
                      </a:pPr>
                      <a:endParaRPr lang="en-US" sz="900" kern="1200" dirty="0">
                        <a:solidFill>
                          <a:schemeClr val="bg1"/>
                        </a:solidFill>
                        <a:latin typeface="Century Gothic" panose="020B0502020202020204" pitchFamily="34" charset="0"/>
                        <a:ea typeface="+mn-ea"/>
                        <a:cs typeface="+mn-cs"/>
                      </a:endParaRPr>
                    </a:p>
                  </a:txBody>
                  <a:tcPr marL="33411" marR="33411" marT="33413" marB="33413">
                    <a:solidFill>
                      <a:schemeClr val="tx1">
                        <a:lumMod val="95000"/>
                      </a:schemeClr>
                    </a:solidFill>
                  </a:tcPr>
                </a:tc>
                <a:tc gridSpan="2">
                  <a:txBody>
                    <a:bodyPr/>
                    <a:lstStyle/>
                    <a:p>
                      <a:pPr marL="0" marR="0" algn="l" defTabSz="457200" rtl="0" eaLnBrk="1" latinLnBrk="0" hangingPunct="1">
                        <a:spcBef>
                          <a:spcPts val="0"/>
                        </a:spcBef>
                        <a:spcAft>
                          <a:spcPts val="0"/>
                        </a:spcAft>
                      </a:pPr>
                      <a:r>
                        <a:rPr lang="en-US" sz="900" b="1" kern="1200" dirty="0">
                          <a:solidFill>
                            <a:schemeClr val="bg1"/>
                          </a:solidFill>
                        </a:rPr>
                        <a:t>Implement Strong Access Control Measures </a:t>
                      </a:r>
                      <a:endParaRPr lang="en-US" sz="900" b="1" kern="1200" dirty="0">
                        <a:solidFill>
                          <a:schemeClr val="bg1"/>
                        </a:solidFill>
                        <a:latin typeface="Century Gothic" panose="020B0502020202020204" pitchFamily="34" charset="0"/>
                        <a:ea typeface="+mn-ea"/>
                        <a:cs typeface="+mn-cs"/>
                      </a:endParaRPr>
                    </a:p>
                  </a:txBody>
                  <a:tcPr marL="33411" marR="33411" marT="33413" marB="33413">
                    <a:solidFill>
                      <a:schemeClr val="tx1">
                        <a:lumMod val="95000"/>
                      </a:schemeClr>
                    </a:solidFill>
                  </a:tcPr>
                </a:tc>
                <a:tc hMerge="1">
                  <a:txBody>
                    <a:bodyPr/>
                    <a:lstStyle/>
                    <a:p>
                      <a:endParaRPr lang="en-US"/>
                    </a:p>
                  </a:txBody>
                  <a:tcPr/>
                </a:tc>
                <a:extLst>
                  <a:ext uri="{0D108BD9-81ED-4DB2-BD59-A6C34878D82A}">
                    <a16:rowId xmlns:a16="http://schemas.microsoft.com/office/drawing/2014/main" val="10006"/>
                  </a:ext>
                </a:extLst>
              </a:tr>
              <a:tr h="690884">
                <a:tc vMerge="1">
                  <a:txBody>
                    <a:bodyPr/>
                    <a:lstStyle/>
                    <a:p>
                      <a:pPr marL="0" marR="0" algn="l" defTabSz="457200" rtl="0" eaLnBrk="1" latinLnBrk="0" hangingPunct="1">
                        <a:spcBef>
                          <a:spcPts val="0"/>
                        </a:spcBef>
                        <a:spcAft>
                          <a:spcPts val="0"/>
                        </a:spcAft>
                      </a:pPr>
                      <a:endParaRPr lang="en-US" sz="1000" kern="1200" dirty="0">
                        <a:solidFill>
                          <a:schemeClr val="tx1"/>
                        </a:solidFill>
                        <a:latin typeface="Century Gothic" panose="020B0502020202020204" pitchFamily="34" charset="0"/>
                        <a:ea typeface="+mn-ea"/>
                        <a:cs typeface="+mn-cs"/>
                      </a:endParaRPr>
                    </a:p>
                  </a:txBody>
                  <a:tcPr marL="33411" marR="33411" marT="33413" marB="33413"/>
                </a:tc>
                <a:tc>
                  <a:txBody>
                    <a:bodyPr/>
                    <a:lstStyle/>
                    <a:p>
                      <a:pPr marL="0" marR="0" algn="l" defTabSz="457200" rtl="0" eaLnBrk="1" latinLnBrk="0" hangingPunct="1">
                        <a:spcBef>
                          <a:spcPts val="0"/>
                        </a:spcBef>
                        <a:spcAft>
                          <a:spcPts val="0"/>
                        </a:spcAft>
                      </a:pPr>
                      <a:r>
                        <a:rPr lang="en-US" sz="1000" kern="1200" dirty="0"/>
                        <a:t>Requirement 7 </a:t>
                      </a:r>
                    </a:p>
                    <a:p>
                      <a:pPr marL="0" marR="0" algn="l" defTabSz="457200" rtl="0" eaLnBrk="1" latinLnBrk="0" hangingPunct="1">
                        <a:spcBef>
                          <a:spcPts val="0"/>
                        </a:spcBef>
                        <a:spcAft>
                          <a:spcPts val="0"/>
                        </a:spcAft>
                      </a:pPr>
                      <a:r>
                        <a:rPr lang="en-US" sz="1000" kern="1200" dirty="0"/>
                        <a:t>Requirement 8 </a:t>
                      </a:r>
                    </a:p>
                    <a:p>
                      <a:pPr marL="0" marR="0" algn="l" defTabSz="457200" rtl="0" eaLnBrk="1" latinLnBrk="0" hangingPunct="1">
                        <a:spcBef>
                          <a:spcPts val="0"/>
                        </a:spcBef>
                        <a:spcAft>
                          <a:spcPts val="0"/>
                        </a:spcAft>
                      </a:pPr>
                      <a:r>
                        <a:rPr lang="en-US" sz="1000" kern="1200" dirty="0"/>
                        <a:t>Requirement 9 </a:t>
                      </a:r>
                      <a:endParaRPr lang="en-US" sz="1000" kern="1200" dirty="0">
                        <a:solidFill>
                          <a:schemeClr val="tx1"/>
                        </a:solidFill>
                        <a:latin typeface="Century Gothic" panose="020B0502020202020204" pitchFamily="34" charset="0"/>
                        <a:ea typeface="+mn-ea"/>
                        <a:cs typeface="+mn-cs"/>
                      </a:endParaRPr>
                    </a:p>
                  </a:txBody>
                  <a:tcPr marL="33411" marR="33411" marT="33413" marB="33413"/>
                </a:tc>
                <a:tc>
                  <a:txBody>
                    <a:bodyPr/>
                    <a:lstStyle/>
                    <a:p>
                      <a:pPr marL="0" marR="0" algn="l" defTabSz="457200" rtl="0" eaLnBrk="1" latinLnBrk="0" hangingPunct="1">
                        <a:spcBef>
                          <a:spcPts val="0"/>
                        </a:spcBef>
                        <a:spcAft>
                          <a:spcPts val="0"/>
                        </a:spcAft>
                      </a:pPr>
                      <a:r>
                        <a:rPr lang="en-US" sz="1000" kern="1200" dirty="0"/>
                        <a:t>Restrict access to cardholder data by business need-to-know </a:t>
                      </a:r>
                    </a:p>
                    <a:p>
                      <a:pPr marL="0" marR="0" algn="l" defTabSz="457200" rtl="0" eaLnBrk="1" latinLnBrk="0" hangingPunct="1">
                        <a:spcBef>
                          <a:spcPts val="0"/>
                        </a:spcBef>
                        <a:spcAft>
                          <a:spcPts val="0"/>
                        </a:spcAft>
                      </a:pPr>
                      <a:r>
                        <a:rPr lang="en-US" sz="1000" kern="1200" dirty="0"/>
                        <a:t>Assign a unique ID to each person with computer access </a:t>
                      </a:r>
                    </a:p>
                    <a:p>
                      <a:pPr marL="0" marR="0" algn="l" defTabSz="457200" rtl="0" eaLnBrk="1" latinLnBrk="0" hangingPunct="1">
                        <a:spcBef>
                          <a:spcPts val="0"/>
                        </a:spcBef>
                        <a:spcAft>
                          <a:spcPts val="0"/>
                        </a:spcAft>
                      </a:pPr>
                      <a:r>
                        <a:rPr lang="en-US" sz="1000" kern="1200" dirty="0"/>
                        <a:t>Restrict physical access to cardholder data </a:t>
                      </a:r>
                      <a:endParaRPr lang="en-US" sz="1000" kern="1200" dirty="0">
                        <a:solidFill>
                          <a:schemeClr val="tx1"/>
                        </a:solidFill>
                        <a:latin typeface="Century Gothic" panose="020B0502020202020204" pitchFamily="34" charset="0"/>
                        <a:ea typeface="+mn-ea"/>
                        <a:cs typeface="+mn-cs"/>
                      </a:endParaRPr>
                    </a:p>
                  </a:txBody>
                  <a:tcPr marL="33411" marR="33411" marT="33413" marB="33413"/>
                </a:tc>
                <a:extLst>
                  <a:ext uri="{0D108BD9-81ED-4DB2-BD59-A6C34878D82A}">
                    <a16:rowId xmlns:a16="http://schemas.microsoft.com/office/drawing/2014/main" val="10007"/>
                  </a:ext>
                </a:extLst>
              </a:tr>
              <a:tr h="234071">
                <a:tc vMerge="1">
                  <a:txBody>
                    <a:bodyPr/>
                    <a:lstStyle/>
                    <a:p>
                      <a:pPr marL="0" marR="0" algn="l" defTabSz="457200" rtl="0" eaLnBrk="1" latinLnBrk="0" hangingPunct="1">
                        <a:spcBef>
                          <a:spcPts val="0"/>
                        </a:spcBef>
                        <a:spcAft>
                          <a:spcPts val="0"/>
                        </a:spcAft>
                      </a:pPr>
                      <a:endParaRPr lang="en-US" sz="900" kern="1200" dirty="0">
                        <a:solidFill>
                          <a:schemeClr val="bg1"/>
                        </a:solidFill>
                        <a:latin typeface="Century Gothic" panose="020B0502020202020204" pitchFamily="34" charset="0"/>
                        <a:ea typeface="+mn-ea"/>
                        <a:cs typeface="+mn-cs"/>
                      </a:endParaRPr>
                    </a:p>
                  </a:txBody>
                  <a:tcPr marL="33411" marR="33411" marT="33413" marB="33413">
                    <a:solidFill>
                      <a:schemeClr val="tx1">
                        <a:lumMod val="95000"/>
                      </a:schemeClr>
                    </a:solidFill>
                  </a:tcPr>
                </a:tc>
                <a:tc gridSpan="2">
                  <a:txBody>
                    <a:bodyPr/>
                    <a:lstStyle/>
                    <a:p>
                      <a:pPr marL="0" marR="0" algn="l" defTabSz="457200" rtl="0" eaLnBrk="1" latinLnBrk="0" hangingPunct="1">
                        <a:spcBef>
                          <a:spcPts val="0"/>
                        </a:spcBef>
                        <a:spcAft>
                          <a:spcPts val="0"/>
                        </a:spcAft>
                      </a:pPr>
                      <a:r>
                        <a:rPr lang="en-US" sz="900" b="1" kern="1200" dirty="0">
                          <a:solidFill>
                            <a:schemeClr val="bg1"/>
                          </a:solidFill>
                        </a:rPr>
                        <a:t>Regularly Monitor and Test Networks </a:t>
                      </a:r>
                      <a:endParaRPr lang="en-US" sz="900" b="1" kern="1200" dirty="0">
                        <a:solidFill>
                          <a:schemeClr val="bg1"/>
                        </a:solidFill>
                        <a:latin typeface="Century Gothic" panose="020B0502020202020204" pitchFamily="34" charset="0"/>
                        <a:ea typeface="+mn-ea"/>
                        <a:cs typeface="+mn-cs"/>
                      </a:endParaRPr>
                    </a:p>
                  </a:txBody>
                  <a:tcPr marL="33411" marR="33411" marT="33413" marB="33413">
                    <a:solidFill>
                      <a:schemeClr val="tx1">
                        <a:lumMod val="95000"/>
                      </a:schemeClr>
                    </a:solidFill>
                  </a:tcPr>
                </a:tc>
                <a:tc hMerge="1">
                  <a:txBody>
                    <a:bodyPr/>
                    <a:lstStyle/>
                    <a:p>
                      <a:endParaRPr lang="en-US"/>
                    </a:p>
                  </a:txBody>
                  <a:tcPr/>
                </a:tc>
                <a:extLst>
                  <a:ext uri="{0D108BD9-81ED-4DB2-BD59-A6C34878D82A}">
                    <a16:rowId xmlns:a16="http://schemas.microsoft.com/office/drawing/2014/main" val="10008"/>
                  </a:ext>
                </a:extLst>
              </a:tr>
              <a:tr h="535713">
                <a:tc vMerge="1">
                  <a:txBody>
                    <a:bodyPr/>
                    <a:lstStyle/>
                    <a:p>
                      <a:pPr marL="0" marR="0" algn="l" defTabSz="457200" rtl="0" eaLnBrk="1" latinLnBrk="0" hangingPunct="1">
                        <a:spcBef>
                          <a:spcPts val="0"/>
                        </a:spcBef>
                        <a:spcAft>
                          <a:spcPts val="0"/>
                        </a:spcAft>
                      </a:pPr>
                      <a:endParaRPr lang="en-US" sz="1000" kern="1200" dirty="0">
                        <a:solidFill>
                          <a:schemeClr val="tx1"/>
                        </a:solidFill>
                        <a:latin typeface="Century Gothic" panose="020B0502020202020204" pitchFamily="34" charset="0"/>
                        <a:ea typeface="+mn-ea"/>
                        <a:cs typeface="+mn-cs"/>
                      </a:endParaRPr>
                    </a:p>
                  </a:txBody>
                  <a:tcPr marL="33411" marR="33411" marT="33413" marB="33413"/>
                </a:tc>
                <a:tc>
                  <a:txBody>
                    <a:bodyPr/>
                    <a:lstStyle/>
                    <a:p>
                      <a:pPr marL="0" marR="0" algn="l" defTabSz="457200" rtl="0" eaLnBrk="1" latinLnBrk="0" hangingPunct="1">
                        <a:spcBef>
                          <a:spcPts val="0"/>
                        </a:spcBef>
                        <a:spcAft>
                          <a:spcPts val="0"/>
                        </a:spcAft>
                      </a:pPr>
                      <a:r>
                        <a:rPr lang="en-US" sz="1000" kern="1200" dirty="0"/>
                        <a:t>Requirement 10 </a:t>
                      </a:r>
                    </a:p>
                    <a:p>
                      <a:pPr marL="0" marR="0" algn="l" defTabSz="457200" rtl="0" eaLnBrk="1" latinLnBrk="0" hangingPunct="1">
                        <a:spcBef>
                          <a:spcPts val="0"/>
                        </a:spcBef>
                        <a:spcAft>
                          <a:spcPts val="0"/>
                        </a:spcAft>
                      </a:pPr>
                      <a:r>
                        <a:rPr lang="en-US" sz="1000" kern="1200" dirty="0"/>
                        <a:t>Requirement 11 </a:t>
                      </a:r>
                      <a:endParaRPr lang="en-US" sz="1000" kern="1200" dirty="0">
                        <a:solidFill>
                          <a:schemeClr val="tx1"/>
                        </a:solidFill>
                        <a:latin typeface="Century Gothic" panose="020B0502020202020204" pitchFamily="34" charset="0"/>
                        <a:ea typeface="+mn-ea"/>
                        <a:cs typeface="+mn-cs"/>
                      </a:endParaRPr>
                    </a:p>
                  </a:txBody>
                  <a:tcPr marL="33411" marR="33411" marT="33413" marB="33413"/>
                </a:tc>
                <a:tc>
                  <a:txBody>
                    <a:bodyPr/>
                    <a:lstStyle/>
                    <a:p>
                      <a:pPr marL="0" marR="0" algn="l" defTabSz="457200" rtl="0" eaLnBrk="1" latinLnBrk="0" hangingPunct="1">
                        <a:spcBef>
                          <a:spcPts val="0"/>
                        </a:spcBef>
                        <a:spcAft>
                          <a:spcPts val="0"/>
                        </a:spcAft>
                      </a:pPr>
                      <a:r>
                        <a:rPr lang="en-US" sz="1000" kern="1200" dirty="0"/>
                        <a:t>Track and monitor all access to network resources and cardholder data</a:t>
                      </a:r>
                    </a:p>
                    <a:p>
                      <a:pPr marL="0" marR="0" algn="l" defTabSz="457200" rtl="0" eaLnBrk="1" latinLnBrk="0" hangingPunct="1">
                        <a:spcBef>
                          <a:spcPts val="0"/>
                        </a:spcBef>
                        <a:spcAft>
                          <a:spcPts val="0"/>
                        </a:spcAft>
                      </a:pPr>
                      <a:r>
                        <a:rPr lang="en-US" sz="1000" kern="1200" dirty="0"/>
                        <a:t>Regularly test security systems and processes </a:t>
                      </a:r>
                      <a:endParaRPr lang="en-US" sz="1000" kern="1200" dirty="0">
                        <a:solidFill>
                          <a:schemeClr val="tx1"/>
                        </a:solidFill>
                        <a:latin typeface="Century Gothic" panose="020B0502020202020204" pitchFamily="34" charset="0"/>
                        <a:ea typeface="+mn-ea"/>
                        <a:cs typeface="+mn-cs"/>
                      </a:endParaRPr>
                    </a:p>
                  </a:txBody>
                  <a:tcPr marL="33411" marR="33411" marT="33413" marB="33413"/>
                </a:tc>
                <a:extLst>
                  <a:ext uri="{0D108BD9-81ED-4DB2-BD59-A6C34878D82A}">
                    <a16:rowId xmlns:a16="http://schemas.microsoft.com/office/drawing/2014/main" val="10009"/>
                  </a:ext>
                </a:extLst>
              </a:tr>
              <a:tr h="234071">
                <a:tc vMerge="1">
                  <a:txBody>
                    <a:bodyPr/>
                    <a:lstStyle/>
                    <a:p>
                      <a:pPr marL="0" marR="0" algn="l" defTabSz="457200" rtl="0" eaLnBrk="1" latinLnBrk="0" hangingPunct="1">
                        <a:spcBef>
                          <a:spcPts val="0"/>
                        </a:spcBef>
                        <a:spcAft>
                          <a:spcPts val="0"/>
                        </a:spcAft>
                      </a:pPr>
                      <a:endParaRPr lang="en-US" sz="900" kern="1200" dirty="0">
                        <a:solidFill>
                          <a:schemeClr val="bg1"/>
                        </a:solidFill>
                        <a:latin typeface="Century Gothic" panose="020B0502020202020204" pitchFamily="34" charset="0"/>
                        <a:ea typeface="+mn-ea"/>
                        <a:cs typeface="+mn-cs"/>
                      </a:endParaRPr>
                    </a:p>
                  </a:txBody>
                  <a:tcPr marL="33411" marR="33411" marT="33413" marB="33413">
                    <a:solidFill>
                      <a:schemeClr val="tx1">
                        <a:lumMod val="95000"/>
                      </a:schemeClr>
                    </a:solidFill>
                  </a:tcPr>
                </a:tc>
                <a:tc gridSpan="2">
                  <a:txBody>
                    <a:bodyPr/>
                    <a:lstStyle/>
                    <a:p>
                      <a:pPr marL="0" marR="0" algn="l" defTabSz="457200" rtl="0" eaLnBrk="1" latinLnBrk="0" hangingPunct="1">
                        <a:spcBef>
                          <a:spcPts val="0"/>
                        </a:spcBef>
                        <a:spcAft>
                          <a:spcPts val="0"/>
                        </a:spcAft>
                      </a:pPr>
                      <a:r>
                        <a:rPr lang="en-US" sz="900" b="1" kern="1200" dirty="0">
                          <a:solidFill>
                            <a:schemeClr val="bg1"/>
                          </a:solidFill>
                        </a:rPr>
                        <a:t>Maintain an Information Security Policy </a:t>
                      </a:r>
                      <a:endParaRPr lang="en-US" sz="900" b="1" kern="1200" dirty="0">
                        <a:solidFill>
                          <a:schemeClr val="bg1"/>
                        </a:solidFill>
                        <a:latin typeface="Century Gothic" panose="020B0502020202020204" pitchFamily="34" charset="0"/>
                        <a:ea typeface="+mn-ea"/>
                        <a:cs typeface="+mn-cs"/>
                      </a:endParaRPr>
                    </a:p>
                  </a:txBody>
                  <a:tcPr marL="33411" marR="33411" marT="33413" marB="33413">
                    <a:solidFill>
                      <a:schemeClr val="tx1">
                        <a:lumMod val="95000"/>
                      </a:schemeClr>
                    </a:solidFill>
                  </a:tcPr>
                </a:tc>
                <a:tc hMerge="1">
                  <a:txBody>
                    <a:bodyPr/>
                    <a:lstStyle/>
                    <a:p>
                      <a:endParaRPr lang="en-US"/>
                    </a:p>
                  </a:txBody>
                  <a:tcPr/>
                </a:tc>
                <a:extLst>
                  <a:ext uri="{0D108BD9-81ED-4DB2-BD59-A6C34878D82A}">
                    <a16:rowId xmlns:a16="http://schemas.microsoft.com/office/drawing/2014/main" val="10010"/>
                  </a:ext>
                </a:extLst>
              </a:tr>
              <a:tr h="234071">
                <a:tc vMerge="1">
                  <a:txBody>
                    <a:bodyPr/>
                    <a:lstStyle/>
                    <a:p>
                      <a:pPr marL="0" marR="0" algn="l" defTabSz="457200" rtl="0" eaLnBrk="1" latinLnBrk="0" hangingPunct="1">
                        <a:spcBef>
                          <a:spcPts val="0"/>
                        </a:spcBef>
                        <a:spcAft>
                          <a:spcPts val="0"/>
                        </a:spcAft>
                      </a:pPr>
                      <a:endParaRPr lang="en-US" sz="1000" kern="1200" dirty="0">
                        <a:solidFill>
                          <a:schemeClr val="tx1"/>
                        </a:solidFill>
                        <a:latin typeface="Century Gothic" panose="020B0502020202020204" pitchFamily="34" charset="0"/>
                        <a:ea typeface="+mn-ea"/>
                        <a:cs typeface="+mn-cs"/>
                      </a:endParaRPr>
                    </a:p>
                  </a:txBody>
                  <a:tcPr marL="33411" marR="33411" marT="33413" marB="33413"/>
                </a:tc>
                <a:tc>
                  <a:txBody>
                    <a:bodyPr/>
                    <a:lstStyle/>
                    <a:p>
                      <a:pPr marL="0" marR="0" algn="l" defTabSz="457200" rtl="0" eaLnBrk="1" latinLnBrk="0" hangingPunct="1">
                        <a:spcBef>
                          <a:spcPts val="0"/>
                        </a:spcBef>
                        <a:spcAft>
                          <a:spcPts val="0"/>
                        </a:spcAft>
                      </a:pPr>
                      <a:r>
                        <a:rPr lang="en-US" sz="1000" kern="1200" dirty="0"/>
                        <a:t>Requirement 12 </a:t>
                      </a:r>
                      <a:endParaRPr lang="en-US" sz="1000" kern="1200" dirty="0">
                        <a:solidFill>
                          <a:schemeClr val="tx1"/>
                        </a:solidFill>
                        <a:latin typeface="Century Gothic" panose="020B0502020202020204" pitchFamily="34" charset="0"/>
                        <a:ea typeface="+mn-ea"/>
                        <a:cs typeface="+mn-cs"/>
                      </a:endParaRPr>
                    </a:p>
                  </a:txBody>
                  <a:tcPr marL="33411" marR="33411" marT="33413" marB="33413"/>
                </a:tc>
                <a:tc>
                  <a:txBody>
                    <a:bodyPr/>
                    <a:lstStyle/>
                    <a:p>
                      <a:pPr marL="0" marR="0" algn="l" defTabSz="457200" rtl="0" eaLnBrk="1" latinLnBrk="0" hangingPunct="1">
                        <a:spcBef>
                          <a:spcPts val="0"/>
                        </a:spcBef>
                        <a:spcAft>
                          <a:spcPts val="0"/>
                        </a:spcAft>
                      </a:pPr>
                      <a:r>
                        <a:rPr lang="en-US" sz="1000" kern="1200" dirty="0"/>
                        <a:t>Maintain a policy that addresses information security </a:t>
                      </a:r>
                      <a:endParaRPr lang="en-US" sz="1000" kern="1200" dirty="0">
                        <a:solidFill>
                          <a:schemeClr val="tx1"/>
                        </a:solidFill>
                        <a:latin typeface="Century Gothic" panose="020B0502020202020204" pitchFamily="34" charset="0"/>
                        <a:ea typeface="+mn-ea"/>
                        <a:cs typeface="+mn-cs"/>
                      </a:endParaRPr>
                    </a:p>
                  </a:txBody>
                  <a:tcPr marL="33411" marR="33411" marT="33413" marB="33413"/>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12698990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9770" y="0"/>
            <a:ext cx="9180030" cy="1524000"/>
          </a:xfrm>
        </p:spPr>
        <p:txBody>
          <a:bodyPr/>
          <a:lstStyle/>
          <a:p>
            <a:r>
              <a:rPr lang="en-US" b="1" dirty="0"/>
              <a:t>PCI DSS readiness assessment - METHODOLOGY</a:t>
            </a:r>
          </a:p>
        </p:txBody>
      </p:sp>
      <p:cxnSp>
        <p:nvCxnSpPr>
          <p:cNvPr id="45" name="Straight Arrow Connector 44"/>
          <p:cNvCxnSpPr/>
          <p:nvPr/>
        </p:nvCxnSpPr>
        <p:spPr>
          <a:xfrm>
            <a:off x="649770" y="5873579"/>
            <a:ext cx="8090576" cy="1647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873228" y="3965667"/>
            <a:ext cx="1375707" cy="0"/>
          </a:xfrm>
          <a:prstGeom prst="line">
            <a:avLst/>
          </a:prstGeom>
        </p:spPr>
        <p:style>
          <a:lnRef idx="3">
            <a:schemeClr val="accent6"/>
          </a:lnRef>
          <a:fillRef idx="0">
            <a:schemeClr val="accent6"/>
          </a:fillRef>
          <a:effectRef idx="2">
            <a:schemeClr val="accent6"/>
          </a:effectRef>
          <a:fontRef idx="minor">
            <a:schemeClr val="tx1"/>
          </a:fontRef>
        </p:style>
      </p:cxnSp>
      <p:cxnSp>
        <p:nvCxnSpPr>
          <p:cNvPr id="49" name="Straight Connector 48"/>
          <p:cNvCxnSpPr/>
          <p:nvPr/>
        </p:nvCxnSpPr>
        <p:spPr>
          <a:xfrm>
            <a:off x="2248935" y="3965667"/>
            <a:ext cx="1" cy="1014984"/>
          </a:xfrm>
          <a:prstGeom prst="line">
            <a:avLst/>
          </a:prstGeom>
        </p:spPr>
        <p:style>
          <a:lnRef idx="3">
            <a:schemeClr val="accent6"/>
          </a:lnRef>
          <a:fillRef idx="0">
            <a:schemeClr val="accent6"/>
          </a:fillRef>
          <a:effectRef idx="2">
            <a:schemeClr val="accent6"/>
          </a:effectRef>
          <a:fontRef idx="minor">
            <a:schemeClr val="tx1"/>
          </a:fontRef>
        </p:style>
      </p:cxnSp>
      <p:sp>
        <p:nvSpPr>
          <p:cNvPr id="67" name="TextBox 66"/>
          <p:cNvSpPr txBox="1"/>
          <p:nvPr/>
        </p:nvSpPr>
        <p:spPr>
          <a:xfrm>
            <a:off x="756883" y="3585122"/>
            <a:ext cx="1780388" cy="400110"/>
          </a:xfrm>
          <a:prstGeom prst="rect">
            <a:avLst/>
          </a:prstGeom>
          <a:noFill/>
        </p:spPr>
        <p:txBody>
          <a:bodyPr wrap="square" rtlCol="0">
            <a:spAutoFit/>
          </a:bodyPr>
          <a:lstStyle/>
          <a:p>
            <a:r>
              <a:rPr lang="en-US" sz="1000" dirty="0"/>
              <a:t>Complete Review of card processing environment</a:t>
            </a:r>
          </a:p>
        </p:txBody>
      </p:sp>
      <p:sp>
        <p:nvSpPr>
          <p:cNvPr id="68" name="TextBox 67"/>
          <p:cNvSpPr txBox="1"/>
          <p:nvPr/>
        </p:nvSpPr>
        <p:spPr>
          <a:xfrm>
            <a:off x="897751" y="3986996"/>
            <a:ext cx="1342767" cy="1276055"/>
          </a:xfrm>
          <a:prstGeom prst="rect">
            <a:avLst/>
          </a:prstGeom>
          <a:noFill/>
        </p:spPr>
        <p:txBody>
          <a:bodyPr wrap="square" rtlCol="0">
            <a:spAutoFit/>
          </a:bodyPr>
          <a:lstStyle/>
          <a:p>
            <a:pPr algn="r"/>
            <a:r>
              <a:rPr lang="en-US" sz="1000" dirty="0"/>
              <a:t>All card payment information flows and processes are identified. Processing systems are enumerated.</a:t>
            </a:r>
          </a:p>
          <a:p>
            <a:pPr algn="r"/>
            <a:endParaRPr lang="en-US" dirty="0"/>
          </a:p>
        </p:txBody>
      </p:sp>
      <p:sp>
        <p:nvSpPr>
          <p:cNvPr id="69" name="TextBox 68"/>
          <p:cNvSpPr txBox="1"/>
          <p:nvPr/>
        </p:nvSpPr>
        <p:spPr>
          <a:xfrm>
            <a:off x="2063587" y="2005629"/>
            <a:ext cx="1886465" cy="246221"/>
          </a:xfrm>
          <a:prstGeom prst="rect">
            <a:avLst/>
          </a:prstGeom>
          <a:noFill/>
        </p:spPr>
        <p:txBody>
          <a:bodyPr wrap="square" rtlCol="0">
            <a:spAutoFit/>
          </a:bodyPr>
          <a:lstStyle/>
          <a:p>
            <a:r>
              <a:rPr lang="en-US" sz="1000" dirty="0"/>
              <a:t>Gap Analysis &amp; Scanning</a:t>
            </a:r>
          </a:p>
        </p:txBody>
      </p:sp>
      <p:sp>
        <p:nvSpPr>
          <p:cNvPr id="70" name="TextBox 69"/>
          <p:cNvSpPr txBox="1"/>
          <p:nvPr/>
        </p:nvSpPr>
        <p:spPr>
          <a:xfrm>
            <a:off x="2380744" y="2318322"/>
            <a:ext cx="1252152" cy="1323439"/>
          </a:xfrm>
          <a:prstGeom prst="rect">
            <a:avLst/>
          </a:prstGeom>
          <a:noFill/>
        </p:spPr>
        <p:txBody>
          <a:bodyPr wrap="square" rtlCol="0">
            <a:spAutoFit/>
          </a:bodyPr>
          <a:lstStyle/>
          <a:p>
            <a:pPr algn="r"/>
            <a:r>
              <a:rPr lang="en-US" sz="1000" dirty="0"/>
              <a:t>A gap analysis is performed against current and applicable PCI DSS. Scanning using the same tools as ASV.</a:t>
            </a:r>
          </a:p>
        </p:txBody>
      </p:sp>
      <p:sp>
        <p:nvSpPr>
          <p:cNvPr id="71" name="TextBox 70"/>
          <p:cNvSpPr txBox="1"/>
          <p:nvPr/>
        </p:nvSpPr>
        <p:spPr>
          <a:xfrm>
            <a:off x="3871797" y="2912865"/>
            <a:ext cx="1804087" cy="246221"/>
          </a:xfrm>
          <a:prstGeom prst="rect">
            <a:avLst/>
          </a:prstGeom>
          <a:noFill/>
        </p:spPr>
        <p:txBody>
          <a:bodyPr wrap="square" rtlCol="0">
            <a:spAutoFit/>
          </a:bodyPr>
          <a:lstStyle/>
          <a:p>
            <a:r>
              <a:rPr lang="en-US" sz="1000" dirty="0"/>
              <a:t>Approach definition</a:t>
            </a:r>
          </a:p>
        </p:txBody>
      </p:sp>
      <p:sp>
        <p:nvSpPr>
          <p:cNvPr id="72" name="TextBox 71"/>
          <p:cNvSpPr txBox="1"/>
          <p:nvPr/>
        </p:nvSpPr>
        <p:spPr>
          <a:xfrm>
            <a:off x="3772820" y="3178841"/>
            <a:ext cx="1646567" cy="2308324"/>
          </a:xfrm>
          <a:prstGeom prst="rect">
            <a:avLst/>
          </a:prstGeom>
          <a:noFill/>
        </p:spPr>
        <p:txBody>
          <a:bodyPr wrap="square" rtlCol="0">
            <a:spAutoFit/>
          </a:bodyPr>
          <a:lstStyle/>
          <a:p>
            <a:pPr algn="r"/>
            <a:r>
              <a:rPr lang="en-US" sz="1000" dirty="0"/>
              <a:t>Together with the client, gap closure approach is agreed. Common PCI compliance approaches include but not limited to:</a:t>
            </a:r>
          </a:p>
          <a:p>
            <a:pPr algn="r"/>
            <a:endParaRPr lang="en-US" sz="1000" dirty="0"/>
          </a:p>
          <a:p>
            <a:pPr marL="171450" indent="-171450" algn="r">
              <a:buFont typeface="Arial" panose="020B0604020202020204" pitchFamily="34" charset="0"/>
              <a:buChar char="•"/>
            </a:pPr>
            <a:r>
              <a:rPr lang="en-US" sz="900" dirty="0"/>
              <a:t>Card Processing Environment</a:t>
            </a:r>
          </a:p>
          <a:p>
            <a:pPr marL="171450" indent="-171450" algn="r">
              <a:buFont typeface="Arial" panose="020B0604020202020204" pitchFamily="34" charset="0"/>
              <a:buChar char="•"/>
            </a:pPr>
            <a:r>
              <a:rPr lang="en-US" sz="900" dirty="0"/>
              <a:t>Ensure End to End Encryption</a:t>
            </a:r>
          </a:p>
          <a:p>
            <a:pPr marL="171450" indent="-171450" algn="r">
              <a:buFont typeface="Arial" panose="020B0604020202020204" pitchFamily="34" charset="0"/>
              <a:buChar char="•"/>
            </a:pPr>
            <a:r>
              <a:rPr lang="en-US" sz="900" dirty="0"/>
              <a:t>Tokenization</a:t>
            </a:r>
          </a:p>
          <a:p>
            <a:pPr marL="171450" indent="-171450" algn="r">
              <a:buFont typeface="Arial" panose="020B0604020202020204" pitchFamily="34" charset="0"/>
              <a:buChar char="•"/>
            </a:pPr>
            <a:r>
              <a:rPr lang="en-US" sz="900" dirty="0"/>
              <a:t>Risk Mitigation</a:t>
            </a:r>
          </a:p>
          <a:p>
            <a:endParaRPr lang="en-US" sz="1000" dirty="0"/>
          </a:p>
        </p:txBody>
      </p:sp>
      <p:sp>
        <p:nvSpPr>
          <p:cNvPr id="74" name="TextBox 73"/>
          <p:cNvSpPr txBox="1"/>
          <p:nvPr/>
        </p:nvSpPr>
        <p:spPr>
          <a:xfrm>
            <a:off x="5848872" y="3630531"/>
            <a:ext cx="1392195" cy="246221"/>
          </a:xfrm>
          <a:prstGeom prst="rect">
            <a:avLst/>
          </a:prstGeom>
          <a:noFill/>
        </p:spPr>
        <p:txBody>
          <a:bodyPr wrap="square" rtlCol="0">
            <a:spAutoFit/>
          </a:bodyPr>
          <a:lstStyle/>
          <a:p>
            <a:r>
              <a:rPr lang="en-US" sz="1000" dirty="0"/>
              <a:t>Remediation</a:t>
            </a:r>
          </a:p>
        </p:txBody>
      </p:sp>
      <p:sp>
        <p:nvSpPr>
          <p:cNvPr id="75" name="TextBox 74"/>
          <p:cNvSpPr txBox="1"/>
          <p:nvPr/>
        </p:nvSpPr>
        <p:spPr>
          <a:xfrm>
            <a:off x="5626448" y="3965667"/>
            <a:ext cx="1540477" cy="1477328"/>
          </a:xfrm>
          <a:prstGeom prst="rect">
            <a:avLst/>
          </a:prstGeom>
          <a:noFill/>
        </p:spPr>
        <p:txBody>
          <a:bodyPr wrap="square" rtlCol="0">
            <a:spAutoFit/>
          </a:bodyPr>
          <a:lstStyle/>
          <a:p>
            <a:pPr algn="r"/>
            <a:r>
              <a:rPr lang="en-US" sz="1000" dirty="0"/>
              <a:t>Based on the previously selected approach, remediation activities are carried out. We help the client by providing mitigation advice and technical guidance</a:t>
            </a:r>
          </a:p>
        </p:txBody>
      </p:sp>
      <p:sp>
        <p:nvSpPr>
          <p:cNvPr id="76" name="TextBox 75"/>
          <p:cNvSpPr txBox="1"/>
          <p:nvPr/>
        </p:nvSpPr>
        <p:spPr>
          <a:xfrm>
            <a:off x="7272789" y="2437803"/>
            <a:ext cx="1762897" cy="246221"/>
          </a:xfrm>
          <a:prstGeom prst="rect">
            <a:avLst/>
          </a:prstGeom>
          <a:noFill/>
        </p:spPr>
        <p:txBody>
          <a:bodyPr wrap="square" rtlCol="0">
            <a:spAutoFit/>
          </a:bodyPr>
          <a:lstStyle/>
          <a:p>
            <a:r>
              <a:rPr lang="en-US" sz="1000" dirty="0"/>
              <a:t>QSA / ASV audit</a:t>
            </a:r>
          </a:p>
        </p:txBody>
      </p:sp>
      <p:sp>
        <p:nvSpPr>
          <p:cNvPr id="77" name="TextBox 76"/>
          <p:cNvSpPr txBox="1"/>
          <p:nvPr/>
        </p:nvSpPr>
        <p:spPr>
          <a:xfrm>
            <a:off x="7241067" y="2678600"/>
            <a:ext cx="1407428" cy="1938992"/>
          </a:xfrm>
          <a:prstGeom prst="rect">
            <a:avLst/>
          </a:prstGeom>
          <a:noFill/>
        </p:spPr>
        <p:txBody>
          <a:bodyPr wrap="square" rtlCol="0">
            <a:spAutoFit/>
          </a:bodyPr>
          <a:lstStyle/>
          <a:p>
            <a:pPr algn="r"/>
            <a:r>
              <a:rPr lang="en-US" sz="1000" dirty="0"/>
              <a:t>A third-party QSA or ASV performs the audit. We assists the client by helping the client to prepare necessary documentation for the third-party auditor as well as supporting the client in discussions with the auditor.</a:t>
            </a:r>
          </a:p>
        </p:txBody>
      </p:sp>
      <p:cxnSp>
        <p:nvCxnSpPr>
          <p:cNvPr id="25" name="Straight Connector 24"/>
          <p:cNvCxnSpPr/>
          <p:nvPr/>
        </p:nvCxnSpPr>
        <p:spPr>
          <a:xfrm>
            <a:off x="2347806" y="2259480"/>
            <a:ext cx="1375707" cy="0"/>
          </a:xfrm>
          <a:prstGeom prst="line">
            <a:avLst/>
          </a:prstGeom>
        </p:spPr>
        <p:style>
          <a:lnRef idx="3">
            <a:schemeClr val="accent6"/>
          </a:lnRef>
          <a:fillRef idx="0">
            <a:schemeClr val="accent6"/>
          </a:fillRef>
          <a:effectRef idx="2">
            <a:schemeClr val="accent6"/>
          </a:effectRef>
          <a:fontRef idx="minor">
            <a:schemeClr val="tx1"/>
          </a:fontRef>
        </p:style>
      </p:cxnSp>
      <p:cxnSp>
        <p:nvCxnSpPr>
          <p:cNvPr id="26" name="Straight Connector 25"/>
          <p:cNvCxnSpPr/>
          <p:nvPr/>
        </p:nvCxnSpPr>
        <p:spPr>
          <a:xfrm>
            <a:off x="3723513" y="2259480"/>
            <a:ext cx="0" cy="1291927"/>
          </a:xfrm>
          <a:prstGeom prst="line">
            <a:avLst/>
          </a:prstGeom>
        </p:spPr>
        <p:style>
          <a:lnRef idx="3">
            <a:schemeClr val="accent6"/>
          </a:lnRef>
          <a:fillRef idx="0">
            <a:schemeClr val="accent6"/>
          </a:fillRef>
          <a:effectRef idx="2">
            <a:schemeClr val="accent6"/>
          </a:effectRef>
          <a:fontRef idx="minor">
            <a:schemeClr val="tx1"/>
          </a:fontRef>
        </p:style>
      </p:cxnSp>
      <p:cxnSp>
        <p:nvCxnSpPr>
          <p:cNvPr id="32" name="Straight Connector 31"/>
          <p:cNvCxnSpPr/>
          <p:nvPr/>
        </p:nvCxnSpPr>
        <p:spPr>
          <a:xfrm>
            <a:off x="4044799" y="3191254"/>
            <a:ext cx="1375707" cy="0"/>
          </a:xfrm>
          <a:prstGeom prst="line">
            <a:avLst/>
          </a:prstGeom>
        </p:spPr>
        <p:style>
          <a:lnRef idx="3">
            <a:schemeClr val="accent6"/>
          </a:lnRef>
          <a:fillRef idx="0">
            <a:schemeClr val="accent6"/>
          </a:fillRef>
          <a:effectRef idx="2">
            <a:schemeClr val="accent6"/>
          </a:effectRef>
          <a:fontRef idx="minor">
            <a:schemeClr val="tx1"/>
          </a:fontRef>
        </p:style>
      </p:cxnSp>
      <p:cxnSp>
        <p:nvCxnSpPr>
          <p:cNvPr id="33" name="Straight Connector 32"/>
          <p:cNvCxnSpPr/>
          <p:nvPr/>
        </p:nvCxnSpPr>
        <p:spPr>
          <a:xfrm>
            <a:off x="5420506" y="3191254"/>
            <a:ext cx="1" cy="1924388"/>
          </a:xfrm>
          <a:prstGeom prst="line">
            <a:avLst/>
          </a:prstGeom>
        </p:spPr>
        <p:style>
          <a:lnRef idx="3">
            <a:schemeClr val="accent6"/>
          </a:lnRef>
          <a:fillRef idx="0">
            <a:schemeClr val="accent6"/>
          </a:fillRef>
          <a:effectRef idx="2">
            <a:schemeClr val="accent6"/>
          </a:effectRef>
          <a:fontRef idx="minor">
            <a:schemeClr val="tx1"/>
          </a:fontRef>
        </p:style>
      </p:cxnSp>
      <p:cxnSp>
        <p:nvCxnSpPr>
          <p:cNvPr id="34" name="Straight Connector 33"/>
          <p:cNvCxnSpPr/>
          <p:nvPr/>
        </p:nvCxnSpPr>
        <p:spPr>
          <a:xfrm>
            <a:off x="5766515" y="3887787"/>
            <a:ext cx="1375707" cy="0"/>
          </a:xfrm>
          <a:prstGeom prst="line">
            <a:avLst/>
          </a:prstGeom>
        </p:spPr>
        <p:style>
          <a:lnRef idx="3">
            <a:schemeClr val="accent6"/>
          </a:lnRef>
          <a:fillRef idx="0">
            <a:schemeClr val="accent6"/>
          </a:fillRef>
          <a:effectRef idx="2">
            <a:schemeClr val="accent6"/>
          </a:effectRef>
          <a:fontRef idx="minor">
            <a:schemeClr val="tx1"/>
          </a:fontRef>
        </p:style>
      </p:cxnSp>
      <p:cxnSp>
        <p:nvCxnSpPr>
          <p:cNvPr id="35" name="Straight Connector 34"/>
          <p:cNvCxnSpPr/>
          <p:nvPr/>
        </p:nvCxnSpPr>
        <p:spPr>
          <a:xfrm>
            <a:off x="7142222" y="3887787"/>
            <a:ext cx="1" cy="1828800"/>
          </a:xfrm>
          <a:prstGeom prst="line">
            <a:avLst/>
          </a:prstGeom>
        </p:spPr>
        <p:style>
          <a:lnRef idx="3">
            <a:schemeClr val="accent6"/>
          </a:lnRef>
          <a:fillRef idx="0">
            <a:schemeClr val="accent6"/>
          </a:fillRef>
          <a:effectRef idx="2">
            <a:schemeClr val="accent6"/>
          </a:effectRef>
          <a:fontRef idx="minor">
            <a:schemeClr val="tx1"/>
          </a:fontRef>
        </p:style>
      </p:cxnSp>
      <p:cxnSp>
        <p:nvCxnSpPr>
          <p:cNvPr id="36" name="Straight Connector 35"/>
          <p:cNvCxnSpPr/>
          <p:nvPr/>
        </p:nvCxnSpPr>
        <p:spPr>
          <a:xfrm>
            <a:off x="7272789" y="2689448"/>
            <a:ext cx="1375707" cy="0"/>
          </a:xfrm>
          <a:prstGeom prst="line">
            <a:avLst/>
          </a:prstGeom>
        </p:spPr>
        <p:style>
          <a:lnRef idx="3">
            <a:schemeClr val="accent6"/>
          </a:lnRef>
          <a:fillRef idx="0">
            <a:schemeClr val="accent6"/>
          </a:fillRef>
          <a:effectRef idx="2">
            <a:schemeClr val="accent6"/>
          </a:effectRef>
          <a:fontRef idx="minor">
            <a:schemeClr val="tx1"/>
          </a:fontRef>
        </p:style>
      </p:cxnSp>
      <p:cxnSp>
        <p:nvCxnSpPr>
          <p:cNvPr id="37" name="Straight Connector 36"/>
          <p:cNvCxnSpPr/>
          <p:nvPr/>
        </p:nvCxnSpPr>
        <p:spPr>
          <a:xfrm>
            <a:off x="8648496" y="2689448"/>
            <a:ext cx="1" cy="1924388"/>
          </a:xfrm>
          <a:prstGeom prst="line">
            <a:avLst/>
          </a:prstGeom>
        </p:spPr>
        <p:style>
          <a:lnRef idx="3">
            <a:schemeClr val="accent6"/>
          </a:lnRef>
          <a:fillRef idx="0">
            <a:schemeClr val="accent6"/>
          </a:fillRef>
          <a:effectRef idx="2">
            <a:schemeClr val="accent6"/>
          </a:effectRef>
          <a:fontRef idx="minor">
            <a:schemeClr val="tx1"/>
          </a:fontRef>
        </p:style>
      </p:cxnSp>
    </p:spTree>
    <p:extLst>
      <p:ext uri="{BB962C8B-B14F-4D97-AF65-F5344CB8AC3E}">
        <p14:creationId xmlns:p14="http://schemas.microsoft.com/office/powerpoint/2010/main" val="165996212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3421" y="2170932"/>
            <a:ext cx="6559434" cy="967123"/>
          </a:xfrm>
        </p:spPr>
        <p:txBody>
          <a:bodyPr/>
          <a:lstStyle/>
          <a:p>
            <a:r>
              <a:rPr lang="en-US" sz="4400" b="1" dirty="0">
                <a:solidFill>
                  <a:schemeClr val="tx1"/>
                </a:solidFill>
              </a:rPr>
              <a:t>List of Licensed / Open Source Tools</a:t>
            </a:r>
          </a:p>
        </p:txBody>
      </p:sp>
    </p:spTree>
    <p:extLst>
      <p:ext uri="{BB962C8B-B14F-4D97-AF65-F5344CB8AC3E}">
        <p14:creationId xmlns:p14="http://schemas.microsoft.com/office/powerpoint/2010/main" val="336021032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961532" y="1241554"/>
            <a:ext cx="8056781" cy="338554"/>
          </a:xfrm>
          <a:prstGeom prst="rect">
            <a:avLst/>
          </a:prstGeom>
        </p:spPr>
        <p:txBody>
          <a:bodyPr vert="horz" wrap="square" lIns="0" tIns="0" rIns="0" bIns="0" rtlCol="0">
            <a:spAutoFit/>
          </a:bodyPr>
          <a:lstStyle/>
          <a:p>
            <a:pPr marL="11723" marR="4689" indent="-586" algn="just"/>
            <a:r>
              <a:rPr lang="en-US" sz="1100" spc="-5" dirty="0">
                <a:solidFill>
                  <a:srgbClr val="000000"/>
                </a:solidFill>
                <a:cs typeface="Arial"/>
              </a:rPr>
              <a:t>While reviewing a website we will be utilizing multiple Licensed / Open source Tools in order to prepare website in a secure channel. Keeping a client perspective in mind to developed and designed a website which can run upto next 3 years without any trouble.</a:t>
            </a:r>
            <a:endParaRPr sz="1100" dirty="0">
              <a:solidFill>
                <a:srgbClr val="FF0000"/>
              </a:solidFill>
              <a:cs typeface="Arial"/>
            </a:endParaRPr>
          </a:p>
        </p:txBody>
      </p:sp>
      <p:sp>
        <p:nvSpPr>
          <p:cNvPr id="140" name="object 8"/>
          <p:cNvSpPr txBox="1">
            <a:spLocks noGrp="1"/>
          </p:cNvSpPr>
          <p:nvPr>
            <p:ph type="title" idx="4294967295"/>
          </p:nvPr>
        </p:nvSpPr>
        <p:spPr>
          <a:xfrm>
            <a:off x="961532" y="329334"/>
            <a:ext cx="8232775" cy="763587"/>
          </a:xfrm>
          <a:prstGeom prst="rect">
            <a:avLst/>
          </a:prstGeom>
          <a:noFill/>
          <a:ln w="9525">
            <a:noFill/>
            <a:miter lim="800000"/>
            <a:headEnd/>
            <a:tailEnd/>
          </a:ln>
        </p:spPr>
        <p:txBody>
          <a:bodyPr vert="horz" wrap="square" lIns="0" tIns="0" rIns="0" bIns="0" numCol="1" rtlCol="0" anchor="ctr" anchorCtr="0" compatLnSpc="1">
            <a:prstTxWarp prst="textNoShape">
              <a:avLst/>
            </a:prstTxWarp>
            <a:noAutofit/>
          </a:bodyPr>
          <a:lstStyle/>
          <a:p>
            <a:pPr fontAlgn="base">
              <a:spcBef>
                <a:spcPct val="40000"/>
              </a:spcBef>
              <a:spcAft>
                <a:spcPct val="0"/>
              </a:spcAft>
            </a:pPr>
            <a:r>
              <a:rPr lang="en-GB" b="1" dirty="0">
                <a:cs typeface="KPMG Light"/>
              </a:rPr>
              <a:t>List of Licensed / Open Source Tools - </a:t>
            </a:r>
            <a:r>
              <a:rPr lang="en-GB" b="1" dirty="0">
                <a:solidFill>
                  <a:srgbClr val="002060"/>
                </a:solidFill>
                <a:cs typeface="KPMG Light"/>
              </a:rPr>
              <a:t>Secure Web Review</a:t>
            </a:r>
          </a:p>
        </p:txBody>
      </p:sp>
      <p:graphicFrame>
        <p:nvGraphicFramePr>
          <p:cNvPr id="152" name="Table 151"/>
          <p:cNvGraphicFramePr>
            <a:graphicFrameLocks noGrp="1"/>
          </p:cNvGraphicFramePr>
          <p:nvPr>
            <p:extLst>
              <p:ext uri="{D42A27DB-BD31-4B8C-83A1-F6EECF244321}">
                <p14:modId xmlns:p14="http://schemas.microsoft.com/office/powerpoint/2010/main" val="2015397655"/>
              </p:ext>
            </p:extLst>
          </p:nvPr>
        </p:nvGraphicFramePr>
        <p:xfrm>
          <a:off x="961532" y="1897927"/>
          <a:ext cx="8056780" cy="4277427"/>
        </p:xfrm>
        <a:graphic>
          <a:graphicData uri="http://schemas.openxmlformats.org/drawingml/2006/table">
            <a:tbl>
              <a:tblPr firstRow="1" firstCol="1" bandRow="1">
                <a:tableStyleId>{5940675A-B579-460E-94D1-54222C63F5DA}</a:tableStyleId>
              </a:tblPr>
              <a:tblGrid>
                <a:gridCol w="2051832">
                  <a:extLst>
                    <a:ext uri="{9D8B030D-6E8A-4147-A177-3AD203B41FA5}">
                      <a16:colId xmlns:a16="http://schemas.microsoft.com/office/drawing/2014/main" val="20000"/>
                    </a:ext>
                  </a:extLst>
                </a:gridCol>
                <a:gridCol w="1229304">
                  <a:extLst>
                    <a:ext uri="{9D8B030D-6E8A-4147-A177-3AD203B41FA5}">
                      <a16:colId xmlns:a16="http://schemas.microsoft.com/office/drawing/2014/main" val="20001"/>
                    </a:ext>
                  </a:extLst>
                </a:gridCol>
                <a:gridCol w="4775644">
                  <a:extLst>
                    <a:ext uri="{9D8B030D-6E8A-4147-A177-3AD203B41FA5}">
                      <a16:colId xmlns:a16="http://schemas.microsoft.com/office/drawing/2014/main" val="20002"/>
                    </a:ext>
                  </a:extLst>
                </a:gridCol>
              </a:tblGrid>
              <a:tr h="274320">
                <a:tc>
                  <a:txBody>
                    <a:bodyPr/>
                    <a:lstStyle/>
                    <a:p>
                      <a:pPr marL="0" marR="0" algn="ctr">
                        <a:lnSpc>
                          <a:spcPct val="150000"/>
                        </a:lnSpc>
                        <a:spcBef>
                          <a:spcPts val="1200"/>
                        </a:spcBef>
                        <a:spcAft>
                          <a:spcPts val="1200"/>
                        </a:spcAft>
                      </a:pPr>
                      <a:r>
                        <a:rPr lang="en-US" sz="1200" b="1" dirty="0">
                          <a:solidFill>
                            <a:schemeClr val="bg1"/>
                          </a:solidFill>
                          <a:effectLst/>
                          <a:latin typeface="Century Gothic" panose="020B0502020202020204" pitchFamily="34" charset="0"/>
                          <a:ea typeface="Times New Roman" panose="02020603050405020304" pitchFamily="18" charset="0"/>
                          <a:cs typeface="Times New Roman" panose="02020603050405020304" pitchFamily="18" charset="0"/>
                        </a:rPr>
                        <a:t>Name</a:t>
                      </a:r>
                      <a:r>
                        <a:rPr lang="en-US" sz="1200" b="1" baseline="0" dirty="0">
                          <a:solidFill>
                            <a:schemeClr val="bg1"/>
                          </a:solidFill>
                          <a:effectLst/>
                          <a:latin typeface="Century Gothic" panose="020B0502020202020204" pitchFamily="34" charset="0"/>
                          <a:ea typeface="Times New Roman" panose="02020603050405020304" pitchFamily="18" charset="0"/>
                          <a:cs typeface="Times New Roman" panose="02020603050405020304" pitchFamily="18" charset="0"/>
                        </a:rPr>
                        <a:t> of Tool(s)</a:t>
                      </a:r>
                      <a:endParaRPr lang="en-US" sz="1200" b="1" dirty="0">
                        <a:solidFill>
                          <a:schemeClr val="bg1"/>
                        </a:solidFill>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3305" marR="63305" marT="0" marB="0" anchor="ctr">
                    <a:solidFill>
                      <a:schemeClr val="tx1"/>
                    </a:solidFill>
                  </a:tcPr>
                </a:tc>
                <a:tc>
                  <a:txBody>
                    <a:bodyPr/>
                    <a:lstStyle/>
                    <a:p>
                      <a:pPr marL="0" marR="0" algn="ctr">
                        <a:lnSpc>
                          <a:spcPct val="150000"/>
                        </a:lnSpc>
                        <a:spcBef>
                          <a:spcPts val="1200"/>
                        </a:spcBef>
                        <a:spcAft>
                          <a:spcPts val="1200"/>
                        </a:spcAft>
                      </a:pPr>
                      <a:r>
                        <a:rPr lang="en-US" sz="1050" b="1" dirty="0">
                          <a:solidFill>
                            <a:schemeClr val="bg1"/>
                          </a:solidFill>
                          <a:effectLst/>
                          <a:latin typeface="Century Gothic" panose="020B0502020202020204" pitchFamily="34" charset="0"/>
                          <a:ea typeface="Times New Roman" panose="02020603050405020304" pitchFamily="18" charset="0"/>
                          <a:cs typeface="Times New Roman" panose="02020603050405020304" pitchFamily="18" charset="0"/>
                        </a:rPr>
                        <a:t>Tool</a:t>
                      </a:r>
                      <a:r>
                        <a:rPr lang="en-US" sz="1050" b="1" baseline="0" dirty="0">
                          <a:solidFill>
                            <a:schemeClr val="bg1"/>
                          </a:solidFill>
                          <a:effectLst/>
                          <a:latin typeface="Century Gothic" panose="020B0502020202020204" pitchFamily="34" charset="0"/>
                          <a:ea typeface="Times New Roman" panose="02020603050405020304" pitchFamily="18" charset="0"/>
                          <a:cs typeface="Times New Roman" panose="02020603050405020304" pitchFamily="18" charset="0"/>
                        </a:rPr>
                        <a:t> Type</a:t>
                      </a:r>
                      <a:endParaRPr lang="en-US" sz="1050" b="1" dirty="0">
                        <a:solidFill>
                          <a:schemeClr val="bg1"/>
                        </a:solidFill>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3305" marR="63305" marT="0" marB="0" anchor="ctr">
                    <a:solidFill>
                      <a:schemeClr val="tx1"/>
                    </a:solidFill>
                  </a:tcPr>
                </a:tc>
                <a:tc>
                  <a:txBody>
                    <a:bodyPr/>
                    <a:lstStyle/>
                    <a:p>
                      <a:pPr marL="0" marR="0">
                        <a:lnSpc>
                          <a:spcPct val="150000"/>
                        </a:lnSpc>
                        <a:spcBef>
                          <a:spcPts val="1200"/>
                        </a:spcBef>
                        <a:spcAft>
                          <a:spcPts val="1200"/>
                        </a:spcAft>
                      </a:pPr>
                      <a:r>
                        <a:rPr lang="en-US" sz="1200" b="1" dirty="0">
                          <a:solidFill>
                            <a:schemeClr val="bg1"/>
                          </a:solidFill>
                          <a:effectLst/>
                          <a:latin typeface="Century Gothic" panose="020B0502020202020204" pitchFamily="34" charset="0"/>
                          <a:ea typeface="Times New Roman" panose="02020603050405020304" pitchFamily="18" charset="0"/>
                          <a:cs typeface="Times New Roman" panose="02020603050405020304" pitchFamily="18" charset="0"/>
                        </a:rPr>
                        <a:t>Tool Description</a:t>
                      </a:r>
                    </a:p>
                  </a:txBody>
                  <a:tcPr marL="63305" marR="63305" marT="0" marB="0">
                    <a:solidFill>
                      <a:schemeClr val="tx1"/>
                    </a:solidFill>
                  </a:tcPr>
                </a:tc>
                <a:extLst>
                  <a:ext uri="{0D108BD9-81ED-4DB2-BD59-A6C34878D82A}">
                    <a16:rowId xmlns:a16="http://schemas.microsoft.com/office/drawing/2014/main" val="10000"/>
                  </a:ext>
                </a:extLst>
              </a:tr>
              <a:tr h="548640">
                <a:tc>
                  <a:txBody>
                    <a:bodyPr/>
                    <a:lstStyle/>
                    <a:p>
                      <a:pPr marL="0" marR="0" algn="ctr">
                        <a:lnSpc>
                          <a:spcPct val="150000"/>
                        </a:lnSpc>
                        <a:spcBef>
                          <a:spcPts val="1200"/>
                        </a:spcBef>
                        <a:spcAft>
                          <a:spcPts val="1200"/>
                        </a:spcAft>
                      </a:pPr>
                      <a:r>
                        <a:rPr lang="en-US" sz="1000" b="1" dirty="0">
                          <a:solidFill>
                            <a:schemeClr val="bg1"/>
                          </a:solidFill>
                          <a:effectLst/>
                          <a:latin typeface="Century Gothic" panose="020B0502020202020204" pitchFamily="34" charset="0"/>
                        </a:rPr>
                        <a:t>Microsoft Visual Studio</a:t>
                      </a:r>
                      <a:endParaRPr lang="en-US" sz="1000" b="1" dirty="0">
                        <a:solidFill>
                          <a:schemeClr val="bg1"/>
                        </a:solidFill>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3305" marR="63305" marT="0" marB="0" anchor="ctr">
                    <a:solidFill>
                      <a:schemeClr val="tx1">
                        <a:lumMod val="65000"/>
                      </a:schemeClr>
                    </a:solidFill>
                  </a:tcPr>
                </a:tc>
                <a:tc>
                  <a:txBody>
                    <a:bodyPr/>
                    <a:lstStyle/>
                    <a:p>
                      <a:pPr marL="0" marR="0" algn="ctr">
                        <a:lnSpc>
                          <a:spcPct val="150000"/>
                        </a:lnSpc>
                        <a:spcBef>
                          <a:spcPts val="1200"/>
                        </a:spcBef>
                        <a:spcAft>
                          <a:spcPts val="1200"/>
                        </a:spcAft>
                      </a:pPr>
                      <a:r>
                        <a:rPr lang="en-US" sz="1000" b="1" dirty="0">
                          <a:solidFill>
                            <a:srgbClr val="FF0000"/>
                          </a:solidFill>
                          <a:effectLst/>
                          <a:latin typeface="Century Gothic" panose="020B0502020202020204" pitchFamily="34" charset="0"/>
                          <a:ea typeface="Times New Roman" panose="02020603050405020304" pitchFamily="18" charset="0"/>
                          <a:cs typeface="Times New Roman" panose="02020603050405020304" pitchFamily="18" charset="0"/>
                        </a:rPr>
                        <a:t>Licensed </a:t>
                      </a:r>
                    </a:p>
                  </a:txBody>
                  <a:tcPr marL="63305" marR="63305" marT="0" marB="0" anchor="ctr">
                    <a:noFill/>
                  </a:tcPr>
                </a:tc>
                <a:tc>
                  <a:txBody>
                    <a:bodyPr/>
                    <a:lstStyle/>
                    <a:p>
                      <a:pPr marL="0" marR="0">
                        <a:lnSpc>
                          <a:spcPct val="150000"/>
                        </a:lnSpc>
                        <a:spcBef>
                          <a:spcPts val="1200"/>
                        </a:spcBef>
                        <a:spcAft>
                          <a:spcPts val="1200"/>
                        </a:spcAft>
                      </a:pPr>
                      <a:r>
                        <a:rPr lang="en-US" sz="1000" dirty="0">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rPr>
                        <a:t>Visual Studio Code is a code editor redefined and optimized for building and debugging modern web and cloud applications.</a:t>
                      </a:r>
                    </a:p>
                  </a:txBody>
                  <a:tcPr marL="63305" marR="63305" marT="0" marB="0"/>
                </a:tc>
                <a:extLst>
                  <a:ext uri="{0D108BD9-81ED-4DB2-BD59-A6C34878D82A}">
                    <a16:rowId xmlns:a16="http://schemas.microsoft.com/office/drawing/2014/main" val="10001"/>
                  </a:ext>
                </a:extLst>
              </a:tr>
              <a:tr h="274320">
                <a:tc>
                  <a:txBody>
                    <a:bodyPr/>
                    <a:lstStyle/>
                    <a:p>
                      <a:pPr marL="0" marR="0" algn="ctr">
                        <a:lnSpc>
                          <a:spcPct val="150000"/>
                        </a:lnSpc>
                        <a:spcBef>
                          <a:spcPts val="1200"/>
                        </a:spcBef>
                        <a:spcAft>
                          <a:spcPts val="1200"/>
                        </a:spcAft>
                      </a:pPr>
                      <a:r>
                        <a:rPr lang="en-US" sz="1000" b="1" kern="1200" dirty="0">
                          <a:solidFill>
                            <a:schemeClr val="bg1"/>
                          </a:solidFill>
                          <a:effectLst/>
                          <a:latin typeface="Century Gothic" panose="020B0502020202020204" pitchFamily="34" charset="0"/>
                          <a:ea typeface="+mn-ea"/>
                          <a:cs typeface="+mn-cs"/>
                        </a:rPr>
                        <a:t>Dreamweaver</a:t>
                      </a:r>
                    </a:p>
                  </a:txBody>
                  <a:tcPr marL="63305" marR="63305" marT="0" marB="0" anchor="ctr">
                    <a:solidFill>
                      <a:schemeClr val="tx1">
                        <a:lumMod val="65000"/>
                      </a:schemeClr>
                    </a:solidFill>
                  </a:tcPr>
                </a:tc>
                <a:tc>
                  <a:txBody>
                    <a:bodyPr/>
                    <a:lstStyle/>
                    <a:p>
                      <a:pPr marL="0" marR="0" algn="ctr">
                        <a:lnSpc>
                          <a:spcPct val="150000"/>
                        </a:lnSpc>
                        <a:spcBef>
                          <a:spcPts val="1200"/>
                        </a:spcBef>
                        <a:spcAft>
                          <a:spcPts val="1200"/>
                        </a:spcAft>
                      </a:pPr>
                      <a:r>
                        <a:rPr lang="en-US" sz="1000" b="1" kern="1200" dirty="0">
                          <a:solidFill>
                            <a:srgbClr val="FF0000"/>
                          </a:solidFill>
                          <a:effectLst/>
                          <a:latin typeface="Century Gothic" panose="020B0502020202020204" pitchFamily="34" charset="0"/>
                          <a:ea typeface="+mn-ea"/>
                          <a:cs typeface="+mn-cs"/>
                        </a:rPr>
                        <a:t>Licensed</a:t>
                      </a:r>
                    </a:p>
                  </a:txBody>
                  <a:tcPr marL="63305" marR="63305" marT="0" marB="0" anchor="ctr">
                    <a:noFill/>
                  </a:tcPr>
                </a:tc>
                <a:tc>
                  <a:txBody>
                    <a:bodyPr/>
                    <a:lstStyle/>
                    <a:p>
                      <a:pPr marL="0" marR="0">
                        <a:lnSpc>
                          <a:spcPct val="150000"/>
                        </a:lnSpc>
                        <a:spcBef>
                          <a:spcPts val="1200"/>
                        </a:spcBef>
                        <a:spcAft>
                          <a:spcPts val="1200"/>
                        </a:spcAft>
                      </a:pPr>
                      <a:r>
                        <a:rPr lang="en-US" sz="1000" kern="1200" dirty="0">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rPr>
                        <a:t>Dreamweaver gives you faster, easier ways to design, code, and publish websites and web applications that look amazing on any size screen.</a:t>
                      </a:r>
                    </a:p>
                  </a:txBody>
                  <a:tcPr marL="63305" marR="63305" marT="0" marB="0"/>
                </a:tc>
                <a:extLst>
                  <a:ext uri="{0D108BD9-81ED-4DB2-BD59-A6C34878D82A}">
                    <a16:rowId xmlns:a16="http://schemas.microsoft.com/office/drawing/2014/main" val="10002"/>
                  </a:ext>
                </a:extLst>
              </a:tr>
              <a:tr h="274320">
                <a:tc>
                  <a:txBody>
                    <a:bodyPr/>
                    <a:lstStyle/>
                    <a:p>
                      <a:pPr marL="0" marR="0" algn="ctr">
                        <a:lnSpc>
                          <a:spcPct val="150000"/>
                        </a:lnSpc>
                        <a:spcBef>
                          <a:spcPts val="1200"/>
                        </a:spcBef>
                        <a:spcAft>
                          <a:spcPts val="1200"/>
                        </a:spcAft>
                      </a:pPr>
                      <a:r>
                        <a:rPr lang="en-US" sz="1000" b="1" kern="1200" dirty="0">
                          <a:solidFill>
                            <a:schemeClr val="bg1"/>
                          </a:solidFill>
                          <a:effectLst/>
                          <a:latin typeface="Century Gothic" panose="020B0502020202020204" pitchFamily="34" charset="0"/>
                          <a:ea typeface="+mn-ea"/>
                          <a:cs typeface="+mn-cs"/>
                        </a:rPr>
                        <a:t>Jet brains</a:t>
                      </a:r>
                    </a:p>
                  </a:txBody>
                  <a:tcPr marL="63305" marR="63305" marT="0" marB="0" anchor="ctr">
                    <a:solidFill>
                      <a:schemeClr val="tx1">
                        <a:lumMod val="65000"/>
                      </a:schemeClr>
                    </a:solidFill>
                  </a:tcPr>
                </a:tc>
                <a:tc>
                  <a:txBody>
                    <a:bodyPr/>
                    <a:lstStyle/>
                    <a:p>
                      <a:pPr marL="0" marR="0" algn="ctr">
                        <a:lnSpc>
                          <a:spcPct val="150000"/>
                        </a:lnSpc>
                        <a:spcBef>
                          <a:spcPts val="1200"/>
                        </a:spcBef>
                        <a:spcAft>
                          <a:spcPts val="1200"/>
                        </a:spcAft>
                      </a:pPr>
                      <a:r>
                        <a:rPr lang="en-US" sz="1000" b="1" kern="1200" dirty="0">
                          <a:solidFill>
                            <a:srgbClr val="FF0000"/>
                          </a:solidFill>
                          <a:effectLst/>
                          <a:latin typeface="Century Gothic" panose="020B0502020202020204" pitchFamily="34" charset="0"/>
                          <a:ea typeface="+mn-ea"/>
                          <a:cs typeface="+mn-cs"/>
                        </a:rPr>
                        <a:t>Licensed</a:t>
                      </a:r>
                    </a:p>
                  </a:txBody>
                  <a:tcPr marL="63305" marR="63305" marT="0" marB="0" anchor="ctr">
                    <a:noFill/>
                  </a:tcPr>
                </a:tc>
                <a:tc>
                  <a:txBody>
                    <a:bodyPr/>
                    <a:lstStyle/>
                    <a:p>
                      <a:pPr marL="0" marR="0">
                        <a:lnSpc>
                          <a:spcPct val="150000"/>
                        </a:lnSpc>
                        <a:spcBef>
                          <a:spcPts val="1200"/>
                        </a:spcBef>
                        <a:spcAft>
                          <a:spcPts val="1200"/>
                        </a:spcAft>
                      </a:pPr>
                      <a:r>
                        <a:rPr lang="en-US" sz="1000" kern="1200" dirty="0">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rPr>
                        <a:t>Jet Brains is a cutting-edge software vendor specializing in the creation of intelligent development tools, including </a:t>
                      </a:r>
                      <a:r>
                        <a:rPr lang="en-US" sz="1000" kern="1200" dirty="0" err="1">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rPr>
                        <a:t>IntelliJ</a:t>
                      </a:r>
                      <a:r>
                        <a:rPr lang="en-US" sz="1000" kern="1200" dirty="0">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rPr>
                        <a:t> IDEA – the leading Java IDE.</a:t>
                      </a:r>
                    </a:p>
                  </a:txBody>
                  <a:tcPr marL="63305" marR="63305" marT="0" marB="0"/>
                </a:tc>
                <a:extLst>
                  <a:ext uri="{0D108BD9-81ED-4DB2-BD59-A6C34878D82A}">
                    <a16:rowId xmlns:a16="http://schemas.microsoft.com/office/drawing/2014/main" val="10003"/>
                  </a:ext>
                </a:extLst>
              </a:tr>
              <a:tr h="274320">
                <a:tc>
                  <a:txBody>
                    <a:bodyPr/>
                    <a:lstStyle/>
                    <a:p>
                      <a:pPr marL="0" marR="0" algn="ctr">
                        <a:lnSpc>
                          <a:spcPct val="150000"/>
                        </a:lnSpc>
                        <a:spcBef>
                          <a:spcPts val="1200"/>
                        </a:spcBef>
                        <a:spcAft>
                          <a:spcPts val="1200"/>
                        </a:spcAft>
                      </a:pPr>
                      <a:r>
                        <a:rPr lang="en-US" sz="1000" b="1" kern="1200" dirty="0" err="1">
                          <a:solidFill>
                            <a:schemeClr val="bg1"/>
                          </a:solidFill>
                          <a:effectLst/>
                          <a:latin typeface="Century Gothic" panose="020B0502020202020204" pitchFamily="34" charset="0"/>
                          <a:ea typeface="+mn-ea"/>
                          <a:cs typeface="+mn-cs"/>
                        </a:rPr>
                        <a:t>PHP</a:t>
                      </a:r>
                      <a:r>
                        <a:rPr lang="en-US" sz="1000" b="1" kern="1200" dirty="0">
                          <a:solidFill>
                            <a:schemeClr val="bg1"/>
                          </a:solidFill>
                          <a:effectLst/>
                          <a:latin typeface="Century Gothic" panose="020B0502020202020204" pitchFamily="34" charset="0"/>
                          <a:ea typeface="+mn-ea"/>
                          <a:cs typeface="+mn-cs"/>
                        </a:rPr>
                        <a:t> Designer </a:t>
                      </a:r>
                    </a:p>
                  </a:txBody>
                  <a:tcPr marL="63305" marR="63305" marT="0" marB="0" anchor="ctr">
                    <a:solidFill>
                      <a:schemeClr val="tx1">
                        <a:lumMod val="65000"/>
                      </a:schemeClr>
                    </a:solidFill>
                  </a:tcPr>
                </a:tc>
                <a:tc>
                  <a:txBody>
                    <a:bodyPr/>
                    <a:lstStyle/>
                    <a:p>
                      <a:pPr marL="0" marR="0" algn="ctr">
                        <a:lnSpc>
                          <a:spcPct val="150000"/>
                        </a:lnSpc>
                        <a:spcBef>
                          <a:spcPts val="1200"/>
                        </a:spcBef>
                        <a:spcAft>
                          <a:spcPts val="1200"/>
                        </a:spcAft>
                      </a:pPr>
                      <a:r>
                        <a:rPr lang="en-US" sz="1000" b="1" kern="1200" dirty="0">
                          <a:solidFill>
                            <a:srgbClr val="00B050"/>
                          </a:solidFill>
                          <a:effectLst/>
                          <a:latin typeface="Century Gothic" panose="020B0502020202020204" pitchFamily="34" charset="0"/>
                          <a:ea typeface="+mn-ea"/>
                          <a:cs typeface="+mn-cs"/>
                        </a:rPr>
                        <a:t>Open Source</a:t>
                      </a:r>
                    </a:p>
                  </a:txBody>
                  <a:tcPr marL="63305" marR="63305" marT="0" marB="0" anchor="ctr">
                    <a:noFill/>
                  </a:tcPr>
                </a:tc>
                <a:tc>
                  <a:txBody>
                    <a:bodyPr/>
                    <a:lstStyle/>
                    <a:p>
                      <a:pPr marL="0" marR="0">
                        <a:lnSpc>
                          <a:spcPct val="150000"/>
                        </a:lnSpc>
                        <a:spcBef>
                          <a:spcPts val="1200"/>
                        </a:spcBef>
                        <a:spcAft>
                          <a:spcPts val="1200"/>
                        </a:spcAft>
                      </a:pPr>
                      <a:r>
                        <a:rPr lang="en-US" sz="1000" kern="1200" dirty="0" err="1">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rPr>
                        <a:t>phpDesigner</a:t>
                      </a:r>
                      <a:r>
                        <a:rPr lang="en-US" sz="1000" kern="1200" dirty="0">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rPr>
                        <a:t>  is a lightning fast and powerful </a:t>
                      </a:r>
                      <a:r>
                        <a:rPr lang="en-US" sz="1000" kern="1200" dirty="0" err="1">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rPr>
                        <a:t>PHP</a:t>
                      </a:r>
                      <a:r>
                        <a:rPr lang="en-US" sz="1000" kern="1200" dirty="0">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rPr>
                        <a:t> IDE and </a:t>
                      </a:r>
                      <a:r>
                        <a:rPr lang="en-US" sz="1000" kern="1200" dirty="0" err="1">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rPr>
                        <a:t>PHP</a:t>
                      </a:r>
                      <a:r>
                        <a:rPr lang="en-US" sz="1000" kern="1200" dirty="0">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rPr>
                        <a:t> editor boosted with all the features to help you create amazing websites.</a:t>
                      </a:r>
                    </a:p>
                  </a:txBody>
                  <a:tcPr marL="63305" marR="63305" marT="0" marB="0"/>
                </a:tc>
                <a:extLst>
                  <a:ext uri="{0D108BD9-81ED-4DB2-BD59-A6C34878D82A}">
                    <a16:rowId xmlns:a16="http://schemas.microsoft.com/office/drawing/2014/main" val="10004"/>
                  </a:ext>
                </a:extLst>
              </a:tr>
              <a:tr h="274320">
                <a:tc>
                  <a:txBody>
                    <a:bodyPr/>
                    <a:lstStyle/>
                    <a:p>
                      <a:pPr marL="0" marR="0" algn="ctr">
                        <a:lnSpc>
                          <a:spcPct val="100000"/>
                        </a:lnSpc>
                        <a:spcBef>
                          <a:spcPts val="1200"/>
                        </a:spcBef>
                        <a:spcAft>
                          <a:spcPts val="1200"/>
                        </a:spcAft>
                      </a:pPr>
                      <a:r>
                        <a:rPr lang="en-US" sz="1000" b="1" kern="1200" dirty="0">
                          <a:solidFill>
                            <a:schemeClr val="bg1"/>
                          </a:solidFill>
                          <a:effectLst/>
                          <a:latin typeface="Century Gothic" panose="020B0502020202020204" pitchFamily="34" charset="0"/>
                          <a:ea typeface="+mn-ea"/>
                          <a:cs typeface="+mn-cs"/>
                        </a:rPr>
                        <a:t>Script case</a:t>
                      </a:r>
                    </a:p>
                  </a:txBody>
                  <a:tcPr marL="63305" marR="63305" marT="0" marB="0" anchor="ctr">
                    <a:solidFill>
                      <a:schemeClr val="tx1">
                        <a:lumMod val="65000"/>
                      </a:schemeClr>
                    </a:solidFill>
                  </a:tcPr>
                </a:tc>
                <a:tc>
                  <a:txBody>
                    <a:bodyPr/>
                    <a:lstStyle/>
                    <a:p>
                      <a:pPr marL="0" marR="0" algn="ctr">
                        <a:lnSpc>
                          <a:spcPct val="100000"/>
                        </a:lnSpc>
                        <a:spcBef>
                          <a:spcPts val="1200"/>
                        </a:spcBef>
                        <a:spcAft>
                          <a:spcPts val="1200"/>
                        </a:spcAft>
                      </a:pPr>
                      <a:r>
                        <a:rPr lang="en-US" sz="1000" b="1" kern="1200" dirty="0">
                          <a:solidFill>
                            <a:srgbClr val="00B050"/>
                          </a:solidFill>
                          <a:effectLst/>
                          <a:latin typeface="Century Gothic" panose="020B0502020202020204" pitchFamily="34" charset="0"/>
                          <a:ea typeface="+mn-ea"/>
                          <a:cs typeface="+mn-cs"/>
                        </a:rPr>
                        <a:t>Open</a:t>
                      </a:r>
                      <a:r>
                        <a:rPr lang="en-US" sz="1000" b="1" kern="1200" baseline="0" dirty="0">
                          <a:solidFill>
                            <a:srgbClr val="00B050"/>
                          </a:solidFill>
                          <a:effectLst/>
                          <a:latin typeface="Century Gothic" panose="020B0502020202020204" pitchFamily="34" charset="0"/>
                          <a:ea typeface="+mn-ea"/>
                          <a:cs typeface="+mn-cs"/>
                        </a:rPr>
                        <a:t> Source</a:t>
                      </a:r>
                      <a:endParaRPr lang="en-US" sz="1000" b="1" kern="1200" dirty="0">
                        <a:solidFill>
                          <a:srgbClr val="00B050"/>
                        </a:solidFill>
                        <a:effectLst/>
                        <a:latin typeface="Century Gothic" panose="020B0502020202020204" pitchFamily="34" charset="0"/>
                        <a:ea typeface="+mn-ea"/>
                        <a:cs typeface="+mn-cs"/>
                      </a:endParaRPr>
                    </a:p>
                  </a:txBody>
                  <a:tcPr marL="63305" marR="63305" marT="0" marB="0" anchor="ctr">
                    <a:noFill/>
                  </a:tcPr>
                </a:tc>
                <a:tc>
                  <a:txBody>
                    <a:bodyPr/>
                    <a:lstStyle/>
                    <a:p>
                      <a:pPr marL="0" marR="0">
                        <a:lnSpc>
                          <a:spcPct val="150000"/>
                        </a:lnSpc>
                        <a:spcBef>
                          <a:spcPts val="1200"/>
                        </a:spcBef>
                        <a:spcAft>
                          <a:spcPts val="1200"/>
                        </a:spcAft>
                      </a:pPr>
                      <a:r>
                        <a:rPr lang="en-US" sz="1000" kern="1200" dirty="0">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rPr>
                        <a:t>An efficient web development low-code platform. It helps you to create complete web systems and Business Intelligence solutions fast and easy.</a:t>
                      </a:r>
                    </a:p>
                  </a:txBody>
                  <a:tcPr marL="63305" marR="63305" marT="0" marB="0"/>
                </a:tc>
                <a:extLst>
                  <a:ext uri="{0D108BD9-81ED-4DB2-BD59-A6C34878D82A}">
                    <a16:rowId xmlns:a16="http://schemas.microsoft.com/office/drawing/2014/main" val="10005"/>
                  </a:ext>
                </a:extLst>
              </a:tr>
              <a:tr h="274320">
                <a:tc>
                  <a:txBody>
                    <a:bodyPr/>
                    <a:lstStyle/>
                    <a:p>
                      <a:pPr marL="0" marR="0" algn="ctr">
                        <a:lnSpc>
                          <a:spcPct val="150000"/>
                        </a:lnSpc>
                        <a:spcBef>
                          <a:spcPts val="1200"/>
                        </a:spcBef>
                        <a:spcAft>
                          <a:spcPts val="1200"/>
                        </a:spcAft>
                      </a:pPr>
                      <a:r>
                        <a:rPr lang="en-US" sz="1000" b="1" kern="1200" dirty="0">
                          <a:solidFill>
                            <a:schemeClr val="bg1"/>
                          </a:solidFill>
                          <a:effectLst/>
                          <a:latin typeface="Century Gothic" panose="020B0502020202020204" pitchFamily="34" charset="0"/>
                          <a:ea typeface="+mn-ea"/>
                          <a:cs typeface="+mn-cs"/>
                        </a:rPr>
                        <a:t>GIMP</a:t>
                      </a:r>
                    </a:p>
                  </a:txBody>
                  <a:tcPr marL="63305" marR="63305" marT="0" marB="0" anchor="ctr">
                    <a:solidFill>
                      <a:schemeClr val="tx1">
                        <a:lumMod val="65000"/>
                      </a:schemeClr>
                    </a:solidFill>
                  </a:tcPr>
                </a:tc>
                <a:tc>
                  <a:txBody>
                    <a:bodyPr/>
                    <a:lstStyle/>
                    <a:p>
                      <a:pPr marL="0" marR="0" algn="ctr">
                        <a:lnSpc>
                          <a:spcPct val="150000"/>
                        </a:lnSpc>
                        <a:spcBef>
                          <a:spcPts val="1200"/>
                        </a:spcBef>
                        <a:spcAft>
                          <a:spcPts val="1200"/>
                        </a:spcAft>
                      </a:pPr>
                      <a:r>
                        <a:rPr lang="en-US" sz="1000" b="1" kern="1200" dirty="0">
                          <a:solidFill>
                            <a:srgbClr val="00B050"/>
                          </a:solidFill>
                          <a:effectLst/>
                          <a:latin typeface="Century Gothic" panose="020B0502020202020204" pitchFamily="34" charset="0"/>
                          <a:ea typeface="+mn-ea"/>
                          <a:cs typeface="+mn-cs"/>
                        </a:rPr>
                        <a:t>Open</a:t>
                      </a:r>
                      <a:r>
                        <a:rPr lang="en-US" sz="1000" b="1" kern="1200" baseline="0" dirty="0">
                          <a:solidFill>
                            <a:srgbClr val="00B050"/>
                          </a:solidFill>
                          <a:effectLst/>
                          <a:latin typeface="Century Gothic" panose="020B0502020202020204" pitchFamily="34" charset="0"/>
                          <a:ea typeface="+mn-ea"/>
                          <a:cs typeface="+mn-cs"/>
                        </a:rPr>
                        <a:t> Source</a:t>
                      </a:r>
                      <a:endParaRPr lang="en-US" sz="1000" b="1" kern="1200" dirty="0">
                        <a:solidFill>
                          <a:srgbClr val="00B050"/>
                        </a:solidFill>
                        <a:effectLst/>
                        <a:latin typeface="Century Gothic" panose="020B0502020202020204" pitchFamily="34" charset="0"/>
                        <a:ea typeface="+mn-ea"/>
                        <a:cs typeface="+mn-cs"/>
                      </a:endParaRPr>
                    </a:p>
                  </a:txBody>
                  <a:tcPr marL="63305" marR="63305" marT="0" marB="0" anchor="ctr">
                    <a:noFill/>
                  </a:tcPr>
                </a:tc>
                <a:tc>
                  <a:txBody>
                    <a:bodyPr/>
                    <a:lstStyle/>
                    <a:p>
                      <a:pPr marL="0" marR="0">
                        <a:lnSpc>
                          <a:spcPct val="150000"/>
                        </a:lnSpc>
                        <a:spcBef>
                          <a:spcPts val="1200"/>
                        </a:spcBef>
                        <a:spcAft>
                          <a:spcPts val="1200"/>
                        </a:spcAft>
                      </a:pPr>
                      <a:r>
                        <a:rPr lang="en-US" sz="1000" kern="1200" dirty="0">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rPr>
                        <a:t>GIMP is a multi-platform photo manipulation tool. GIMP is an acronym for GNU Image Manipulation Program.</a:t>
                      </a:r>
                    </a:p>
                  </a:txBody>
                  <a:tcPr marL="63305" marR="63305" marT="0" marB="0"/>
                </a:tc>
                <a:extLst>
                  <a:ext uri="{0D108BD9-81ED-4DB2-BD59-A6C34878D82A}">
                    <a16:rowId xmlns:a16="http://schemas.microsoft.com/office/drawing/2014/main" val="10006"/>
                  </a:ext>
                </a:extLst>
              </a:tr>
              <a:tr h="374261">
                <a:tc>
                  <a:txBody>
                    <a:bodyPr/>
                    <a:lstStyle/>
                    <a:p>
                      <a:pPr marL="0" marR="0" algn="ctr">
                        <a:lnSpc>
                          <a:spcPct val="150000"/>
                        </a:lnSpc>
                        <a:spcBef>
                          <a:spcPts val="1200"/>
                        </a:spcBef>
                        <a:spcAft>
                          <a:spcPts val="1200"/>
                        </a:spcAft>
                      </a:pPr>
                      <a:r>
                        <a:rPr lang="en-US" sz="1000" b="1" kern="1200" dirty="0">
                          <a:solidFill>
                            <a:schemeClr val="bg1"/>
                          </a:solidFill>
                          <a:effectLst/>
                          <a:latin typeface="Century Gothic" panose="020B0502020202020204" pitchFamily="34" charset="0"/>
                          <a:ea typeface="+mn-ea"/>
                          <a:cs typeface="+mn-cs"/>
                        </a:rPr>
                        <a:t>Word Press</a:t>
                      </a:r>
                    </a:p>
                  </a:txBody>
                  <a:tcPr marL="63305" marR="63305" marT="0" marB="0" anchor="ctr">
                    <a:solidFill>
                      <a:schemeClr val="tx1">
                        <a:lumMod val="65000"/>
                      </a:schemeClr>
                    </a:solidFill>
                  </a:tcPr>
                </a:tc>
                <a:tc>
                  <a:txBody>
                    <a:bodyPr/>
                    <a:lstStyle/>
                    <a:p>
                      <a:pPr marL="0" marR="0" algn="ctr">
                        <a:lnSpc>
                          <a:spcPct val="150000"/>
                        </a:lnSpc>
                        <a:spcBef>
                          <a:spcPts val="1200"/>
                        </a:spcBef>
                        <a:spcAft>
                          <a:spcPts val="1200"/>
                        </a:spcAft>
                      </a:pPr>
                      <a:r>
                        <a:rPr lang="en-US" sz="1000" b="1" kern="1200">
                          <a:solidFill>
                            <a:srgbClr val="00B050"/>
                          </a:solidFill>
                          <a:effectLst/>
                          <a:latin typeface="Century Gothic" panose="020B0502020202020204" pitchFamily="34" charset="0"/>
                          <a:ea typeface="+mn-ea"/>
                          <a:cs typeface="+mn-cs"/>
                        </a:rPr>
                        <a:t>Open</a:t>
                      </a:r>
                      <a:r>
                        <a:rPr lang="en-US" sz="1000" b="1" kern="1200" baseline="0">
                          <a:solidFill>
                            <a:srgbClr val="00B050"/>
                          </a:solidFill>
                          <a:effectLst/>
                          <a:latin typeface="Century Gothic" panose="020B0502020202020204" pitchFamily="34" charset="0"/>
                          <a:ea typeface="+mn-ea"/>
                          <a:cs typeface="+mn-cs"/>
                        </a:rPr>
                        <a:t> Source</a:t>
                      </a:r>
                      <a:endParaRPr lang="en-US" sz="1000" b="1" kern="1200" dirty="0">
                        <a:solidFill>
                          <a:srgbClr val="00B050"/>
                        </a:solidFill>
                        <a:effectLst/>
                        <a:latin typeface="Century Gothic" panose="020B0502020202020204" pitchFamily="34" charset="0"/>
                        <a:ea typeface="+mn-ea"/>
                        <a:cs typeface="+mn-cs"/>
                      </a:endParaRPr>
                    </a:p>
                  </a:txBody>
                  <a:tcPr marL="63305" marR="63305" marT="0" marB="0" anchor="ctr">
                    <a:noFill/>
                  </a:tcPr>
                </a:tc>
                <a:tc>
                  <a:txBody>
                    <a:bodyPr/>
                    <a:lstStyle/>
                    <a:p>
                      <a:pPr marL="0" marR="0">
                        <a:lnSpc>
                          <a:spcPct val="150000"/>
                        </a:lnSpc>
                        <a:spcBef>
                          <a:spcPts val="1200"/>
                        </a:spcBef>
                        <a:spcAft>
                          <a:spcPts val="1200"/>
                        </a:spcAft>
                      </a:pPr>
                      <a:r>
                        <a:rPr lang="en-US" sz="1000" kern="1200" dirty="0" err="1">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rPr>
                        <a:t>WordPress</a:t>
                      </a:r>
                      <a:r>
                        <a:rPr lang="en-US" sz="1000" kern="1200" dirty="0">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rPr>
                        <a:t> (WordPress.org) is a free and open-source content management system (CMS) based on </a:t>
                      </a:r>
                      <a:r>
                        <a:rPr lang="en-US" sz="1000" kern="1200" dirty="0" err="1">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rPr>
                        <a:t>PHP</a:t>
                      </a:r>
                      <a:r>
                        <a:rPr lang="en-US" sz="1000" kern="1200" dirty="0">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rPr>
                        <a:t> &amp; MySQL.</a:t>
                      </a:r>
                    </a:p>
                  </a:txBody>
                  <a:tcPr marL="63305" marR="63305" marT="0" marB="0"/>
                </a:tc>
                <a:extLst>
                  <a:ext uri="{0D108BD9-81ED-4DB2-BD59-A6C34878D82A}">
                    <a16:rowId xmlns:a16="http://schemas.microsoft.com/office/drawing/2014/main" val="10007"/>
                  </a:ext>
                </a:extLst>
              </a:tr>
              <a:tr h="548640">
                <a:tc>
                  <a:txBody>
                    <a:bodyPr/>
                    <a:lstStyle/>
                    <a:p>
                      <a:pPr marL="0" marR="0" algn="ctr">
                        <a:lnSpc>
                          <a:spcPct val="150000"/>
                        </a:lnSpc>
                        <a:spcBef>
                          <a:spcPts val="1200"/>
                        </a:spcBef>
                        <a:spcAft>
                          <a:spcPts val="1200"/>
                        </a:spcAft>
                      </a:pPr>
                      <a:r>
                        <a:rPr lang="en-US" sz="1000" b="1" kern="1200" dirty="0">
                          <a:solidFill>
                            <a:schemeClr val="bg1"/>
                          </a:solidFill>
                          <a:effectLst/>
                          <a:latin typeface="Century Gothic" panose="020B0502020202020204" pitchFamily="34" charset="0"/>
                          <a:ea typeface="+mn-ea"/>
                          <a:cs typeface="+mn-cs"/>
                        </a:rPr>
                        <a:t>Joomla</a:t>
                      </a:r>
                    </a:p>
                  </a:txBody>
                  <a:tcPr marL="63305" marR="63305" marT="0" marB="0" anchor="ctr">
                    <a:solidFill>
                      <a:schemeClr val="tx1">
                        <a:lumMod val="65000"/>
                      </a:schemeClr>
                    </a:solidFill>
                  </a:tcPr>
                </a:tc>
                <a:tc>
                  <a:txBody>
                    <a:bodyPr/>
                    <a:lstStyle/>
                    <a:p>
                      <a:pPr marL="0" marR="0" algn="ctr">
                        <a:lnSpc>
                          <a:spcPct val="150000"/>
                        </a:lnSpc>
                        <a:spcBef>
                          <a:spcPts val="1200"/>
                        </a:spcBef>
                        <a:spcAft>
                          <a:spcPts val="1200"/>
                        </a:spcAft>
                      </a:pPr>
                      <a:r>
                        <a:rPr lang="en-US" sz="1000" b="1" kern="1200" dirty="0">
                          <a:solidFill>
                            <a:srgbClr val="00B050"/>
                          </a:solidFill>
                          <a:effectLst/>
                          <a:latin typeface="Century Gothic" panose="020B0502020202020204" pitchFamily="34" charset="0"/>
                          <a:ea typeface="+mn-ea"/>
                          <a:cs typeface="+mn-cs"/>
                        </a:rPr>
                        <a:t>Open</a:t>
                      </a:r>
                      <a:r>
                        <a:rPr lang="en-US" sz="1000" b="1" kern="1200" baseline="0" dirty="0">
                          <a:solidFill>
                            <a:srgbClr val="00B050"/>
                          </a:solidFill>
                          <a:effectLst/>
                          <a:latin typeface="Century Gothic" panose="020B0502020202020204" pitchFamily="34" charset="0"/>
                          <a:ea typeface="+mn-ea"/>
                          <a:cs typeface="+mn-cs"/>
                        </a:rPr>
                        <a:t> Source</a:t>
                      </a:r>
                      <a:endParaRPr lang="en-US" sz="1000" b="1" kern="1200" dirty="0">
                        <a:solidFill>
                          <a:srgbClr val="00B050"/>
                        </a:solidFill>
                        <a:effectLst/>
                        <a:latin typeface="Century Gothic" panose="020B0502020202020204" pitchFamily="34" charset="0"/>
                        <a:ea typeface="+mn-ea"/>
                        <a:cs typeface="+mn-cs"/>
                      </a:endParaRPr>
                    </a:p>
                  </a:txBody>
                  <a:tcPr marL="63305" marR="63305" marT="0" marB="0" anchor="ctr">
                    <a:noFill/>
                  </a:tcPr>
                </a:tc>
                <a:tc>
                  <a:txBody>
                    <a:bodyPr/>
                    <a:lstStyle/>
                    <a:p>
                      <a:pPr marL="0" marR="0">
                        <a:lnSpc>
                          <a:spcPct val="150000"/>
                        </a:lnSpc>
                        <a:spcBef>
                          <a:spcPts val="1200"/>
                        </a:spcBef>
                        <a:spcAft>
                          <a:spcPts val="1200"/>
                        </a:spcAft>
                      </a:pPr>
                      <a:r>
                        <a:rPr lang="en-US" sz="1000" kern="1200" dirty="0">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rPr>
                        <a:t>Joomla! is a free and open-source content management system for publishing web content, developed by Open Source Matters, Inc. It is built on a model–view–controller web application framework that can be used independently of the CMS.</a:t>
                      </a:r>
                    </a:p>
                  </a:txBody>
                  <a:tcPr marL="63305" marR="63305" marT="0" marB="0"/>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979030260"/>
      </p:ext>
    </p:extLst>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961532" y="1383221"/>
            <a:ext cx="8056781" cy="338554"/>
          </a:xfrm>
          <a:prstGeom prst="rect">
            <a:avLst/>
          </a:prstGeom>
        </p:spPr>
        <p:txBody>
          <a:bodyPr vert="horz" wrap="square" lIns="0" tIns="0" rIns="0" bIns="0" rtlCol="0">
            <a:spAutoFit/>
          </a:bodyPr>
          <a:lstStyle/>
          <a:p>
            <a:pPr marL="11723" marR="4689" indent="-586" algn="just"/>
            <a:r>
              <a:rPr lang="en-US" sz="1100" spc="-5" dirty="0">
                <a:solidFill>
                  <a:srgbClr val="000000"/>
                </a:solidFill>
                <a:cs typeface="Arial"/>
              </a:rPr>
              <a:t>While conducting a web based security assessment, the phase starts from Discovering the domains, public IP Addresses and  dedicated IP Addresses, for this following are the list of tools which helps while conducting a web based assessment.</a:t>
            </a:r>
            <a:endParaRPr sz="1100" dirty="0">
              <a:solidFill>
                <a:srgbClr val="FF0000"/>
              </a:solidFill>
              <a:cs typeface="Arial"/>
            </a:endParaRPr>
          </a:p>
        </p:txBody>
      </p:sp>
      <p:sp>
        <p:nvSpPr>
          <p:cNvPr id="140" name="object 8"/>
          <p:cNvSpPr txBox="1">
            <a:spLocks noGrp="1"/>
          </p:cNvSpPr>
          <p:nvPr>
            <p:ph type="title" idx="4294967295"/>
          </p:nvPr>
        </p:nvSpPr>
        <p:spPr>
          <a:xfrm>
            <a:off x="961532" y="349178"/>
            <a:ext cx="8307159" cy="763587"/>
          </a:xfrm>
          <a:prstGeom prst="rect">
            <a:avLst/>
          </a:prstGeom>
          <a:noFill/>
          <a:ln w="9525">
            <a:noFill/>
            <a:miter lim="800000"/>
            <a:headEnd/>
            <a:tailEnd/>
          </a:ln>
        </p:spPr>
        <p:txBody>
          <a:bodyPr vert="horz" wrap="square" lIns="0" tIns="0" rIns="0" bIns="0" numCol="1" rtlCol="0" anchor="ctr" anchorCtr="0" compatLnSpc="1">
            <a:prstTxWarp prst="textNoShape">
              <a:avLst/>
            </a:prstTxWarp>
            <a:noAutofit/>
          </a:bodyPr>
          <a:lstStyle/>
          <a:p>
            <a:pPr fontAlgn="base">
              <a:spcBef>
                <a:spcPct val="40000"/>
              </a:spcBef>
              <a:spcAft>
                <a:spcPct val="0"/>
              </a:spcAft>
            </a:pPr>
            <a:r>
              <a:rPr lang="en-GB" b="1" dirty="0">
                <a:cs typeface="KPMG Light"/>
              </a:rPr>
              <a:t>List of Licensed / Open Source Tools – </a:t>
            </a:r>
            <a:r>
              <a:rPr lang="en-GB" b="1" dirty="0">
                <a:solidFill>
                  <a:srgbClr val="002060"/>
                </a:solidFill>
                <a:cs typeface="KPMG Light"/>
              </a:rPr>
              <a:t>Vulnerability assessment &amp; </a:t>
            </a:r>
            <a:r>
              <a:rPr lang="en-GB" b="1" dirty="0" err="1">
                <a:solidFill>
                  <a:srgbClr val="002060"/>
                </a:solidFill>
                <a:cs typeface="KPMG Light"/>
              </a:rPr>
              <a:t>pentest</a:t>
            </a:r>
            <a:endParaRPr lang="en-GB" b="1" dirty="0">
              <a:solidFill>
                <a:srgbClr val="002060"/>
              </a:solidFill>
              <a:latin typeface="KPMG Light"/>
              <a:cs typeface="KPMG Light"/>
            </a:endParaRPr>
          </a:p>
        </p:txBody>
      </p:sp>
      <p:graphicFrame>
        <p:nvGraphicFramePr>
          <p:cNvPr id="152" name="Table 151"/>
          <p:cNvGraphicFramePr>
            <a:graphicFrameLocks noGrp="1"/>
          </p:cNvGraphicFramePr>
          <p:nvPr>
            <p:extLst>
              <p:ext uri="{D42A27DB-BD31-4B8C-83A1-F6EECF244321}">
                <p14:modId xmlns:p14="http://schemas.microsoft.com/office/powerpoint/2010/main" val="1319227430"/>
              </p:ext>
            </p:extLst>
          </p:nvPr>
        </p:nvGraphicFramePr>
        <p:xfrm>
          <a:off x="961532" y="2091111"/>
          <a:ext cx="8056780" cy="4106865"/>
        </p:xfrm>
        <a:graphic>
          <a:graphicData uri="http://schemas.openxmlformats.org/drawingml/2006/table">
            <a:tbl>
              <a:tblPr firstRow="1" firstCol="1" bandRow="1">
                <a:tableStyleId>{5940675A-B579-460E-94D1-54222C63F5DA}</a:tableStyleId>
              </a:tblPr>
              <a:tblGrid>
                <a:gridCol w="1864795">
                  <a:extLst>
                    <a:ext uri="{9D8B030D-6E8A-4147-A177-3AD203B41FA5}">
                      <a16:colId xmlns:a16="http://schemas.microsoft.com/office/drawing/2014/main" val="20000"/>
                    </a:ext>
                  </a:extLst>
                </a:gridCol>
                <a:gridCol w="1350818">
                  <a:extLst>
                    <a:ext uri="{9D8B030D-6E8A-4147-A177-3AD203B41FA5}">
                      <a16:colId xmlns:a16="http://schemas.microsoft.com/office/drawing/2014/main" val="20001"/>
                    </a:ext>
                  </a:extLst>
                </a:gridCol>
                <a:gridCol w="4841167">
                  <a:extLst>
                    <a:ext uri="{9D8B030D-6E8A-4147-A177-3AD203B41FA5}">
                      <a16:colId xmlns:a16="http://schemas.microsoft.com/office/drawing/2014/main" val="20002"/>
                    </a:ext>
                  </a:extLst>
                </a:gridCol>
              </a:tblGrid>
              <a:tr h="274320">
                <a:tc>
                  <a:txBody>
                    <a:bodyPr/>
                    <a:lstStyle/>
                    <a:p>
                      <a:pPr marL="0" marR="0" algn="ctr">
                        <a:lnSpc>
                          <a:spcPct val="150000"/>
                        </a:lnSpc>
                        <a:spcBef>
                          <a:spcPts val="1200"/>
                        </a:spcBef>
                        <a:spcAft>
                          <a:spcPts val="1200"/>
                        </a:spcAft>
                      </a:pPr>
                      <a:r>
                        <a:rPr lang="en-US" sz="1050" b="1" dirty="0">
                          <a:solidFill>
                            <a:schemeClr val="bg1"/>
                          </a:solidFill>
                          <a:effectLst/>
                          <a:latin typeface="Century Gothic" panose="020B0502020202020204" pitchFamily="34" charset="0"/>
                          <a:ea typeface="Times New Roman" panose="02020603050405020304" pitchFamily="18" charset="0"/>
                          <a:cs typeface="Times New Roman" panose="02020603050405020304" pitchFamily="18" charset="0"/>
                        </a:rPr>
                        <a:t>Name</a:t>
                      </a:r>
                      <a:r>
                        <a:rPr lang="en-US" sz="1050" b="1" baseline="0" dirty="0">
                          <a:solidFill>
                            <a:schemeClr val="bg1"/>
                          </a:solidFill>
                          <a:effectLst/>
                          <a:latin typeface="Century Gothic" panose="020B0502020202020204" pitchFamily="34" charset="0"/>
                          <a:ea typeface="Times New Roman" panose="02020603050405020304" pitchFamily="18" charset="0"/>
                          <a:cs typeface="Times New Roman" panose="02020603050405020304" pitchFamily="18" charset="0"/>
                        </a:rPr>
                        <a:t> of Tool(s)</a:t>
                      </a:r>
                      <a:endParaRPr lang="en-US" sz="1050" b="1" dirty="0">
                        <a:solidFill>
                          <a:schemeClr val="bg1"/>
                        </a:solidFill>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3305" marR="63305" marT="0" marB="0" anchor="ctr">
                    <a:solidFill>
                      <a:schemeClr val="tx1"/>
                    </a:solidFill>
                  </a:tcPr>
                </a:tc>
                <a:tc>
                  <a:txBody>
                    <a:bodyPr/>
                    <a:lstStyle/>
                    <a:p>
                      <a:pPr marL="0" marR="0" algn="ctr">
                        <a:lnSpc>
                          <a:spcPct val="150000"/>
                        </a:lnSpc>
                        <a:spcBef>
                          <a:spcPts val="1200"/>
                        </a:spcBef>
                        <a:spcAft>
                          <a:spcPts val="1200"/>
                        </a:spcAft>
                      </a:pPr>
                      <a:r>
                        <a:rPr lang="en-US" sz="1050" b="1" dirty="0">
                          <a:solidFill>
                            <a:schemeClr val="bg1"/>
                          </a:solidFill>
                          <a:effectLst/>
                          <a:latin typeface="Century Gothic" panose="020B0502020202020204" pitchFamily="34" charset="0"/>
                          <a:ea typeface="Times New Roman" panose="02020603050405020304" pitchFamily="18" charset="0"/>
                          <a:cs typeface="Times New Roman" panose="02020603050405020304" pitchFamily="18" charset="0"/>
                        </a:rPr>
                        <a:t>Tool</a:t>
                      </a:r>
                      <a:r>
                        <a:rPr lang="en-US" sz="1050" b="1" baseline="0" dirty="0">
                          <a:solidFill>
                            <a:schemeClr val="bg1"/>
                          </a:solidFill>
                          <a:effectLst/>
                          <a:latin typeface="Century Gothic" panose="020B0502020202020204" pitchFamily="34" charset="0"/>
                          <a:ea typeface="Times New Roman" panose="02020603050405020304" pitchFamily="18" charset="0"/>
                          <a:cs typeface="Times New Roman" panose="02020603050405020304" pitchFamily="18" charset="0"/>
                        </a:rPr>
                        <a:t> Type</a:t>
                      </a:r>
                      <a:endParaRPr lang="en-US" sz="1050" b="1" dirty="0">
                        <a:solidFill>
                          <a:schemeClr val="bg1"/>
                        </a:solidFill>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3305" marR="63305" marT="0" marB="0" anchor="ctr">
                    <a:solidFill>
                      <a:schemeClr val="tx1"/>
                    </a:solidFill>
                  </a:tcPr>
                </a:tc>
                <a:tc>
                  <a:txBody>
                    <a:bodyPr/>
                    <a:lstStyle/>
                    <a:p>
                      <a:pPr marL="0" marR="0">
                        <a:lnSpc>
                          <a:spcPct val="150000"/>
                        </a:lnSpc>
                        <a:spcBef>
                          <a:spcPts val="1200"/>
                        </a:spcBef>
                        <a:spcAft>
                          <a:spcPts val="1200"/>
                        </a:spcAft>
                      </a:pPr>
                      <a:r>
                        <a:rPr lang="en-US" sz="1050" b="1" dirty="0">
                          <a:solidFill>
                            <a:schemeClr val="bg1"/>
                          </a:solidFill>
                          <a:effectLst/>
                          <a:latin typeface="Century Gothic" panose="020B0502020202020204" pitchFamily="34" charset="0"/>
                          <a:ea typeface="Times New Roman" panose="02020603050405020304" pitchFamily="18" charset="0"/>
                          <a:cs typeface="Times New Roman" panose="02020603050405020304" pitchFamily="18" charset="0"/>
                        </a:rPr>
                        <a:t>Tool Description</a:t>
                      </a:r>
                    </a:p>
                  </a:txBody>
                  <a:tcPr marL="63305" marR="63305" marT="0" marB="0">
                    <a:solidFill>
                      <a:schemeClr val="tx1"/>
                    </a:solidFill>
                  </a:tcPr>
                </a:tc>
                <a:extLst>
                  <a:ext uri="{0D108BD9-81ED-4DB2-BD59-A6C34878D82A}">
                    <a16:rowId xmlns:a16="http://schemas.microsoft.com/office/drawing/2014/main" val="10000"/>
                  </a:ext>
                </a:extLst>
              </a:tr>
              <a:tr h="548640">
                <a:tc>
                  <a:txBody>
                    <a:bodyPr/>
                    <a:lstStyle/>
                    <a:p>
                      <a:pPr marL="0" marR="0" algn="ctr">
                        <a:lnSpc>
                          <a:spcPct val="150000"/>
                        </a:lnSpc>
                        <a:spcBef>
                          <a:spcPts val="1200"/>
                        </a:spcBef>
                        <a:spcAft>
                          <a:spcPts val="1200"/>
                        </a:spcAft>
                      </a:pPr>
                      <a:r>
                        <a:rPr lang="en-US" sz="1000" b="1" dirty="0" err="1">
                          <a:solidFill>
                            <a:schemeClr val="bg1"/>
                          </a:solidFill>
                          <a:effectLst/>
                          <a:latin typeface="Century Gothic" panose="020B0502020202020204" pitchFamily="34" charset="0"/>
                        </a:rPr>
                        <a:t>Accunetix</a:t>
                      </a:r>
                      <a:endParaRPr lang="en-US" sz="1000" b="1" dirty="0">
                        <a:solidFill>
                          <a:schemeClr val="bg1"/>
                        </a:solidFill>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3305" marR="63305" marT="0" marB="0" anchor="ctr">
                    <a:solidFill>
                      <a:schemeClr val="tx1">
                        <a:lumMod val="65000"/>
                      </a:schemeClr>
                    </a:solidFill>
                  </a:tcPr>
                </a:tc>
                <a:tc>
                  <a:txBody>
                    <a:bodyPr/>
                    <a:lstStyle/>
                    <a:p>
                      <a:pPr marL="0" marR="0" algn="ctr">
                        <a:lnSpc>
                          <a:spcPct val="150000"/>
                        </a:lnSpc>
                        <a:spcBef>
                          <a:spcPts val="1200"/>
                        </a:spcBef>
                        <a:spcAft>
                          <a:spcPts val="1200"/>
                        </a:spcAft>
                      </a:pPr>
                      <a:r>
                        <a:rPr lang="en-US" sz="1000" b="1" dirty="0">
                          <a:solidFill>
                            <a:srgbClr val="FF0000"/>
                          </a:solidFill>
                          <a:effectLst/>
                          <a:latin typeface="Century Gothic" panose="020B0502020202020204" pitchFamily="34" charset="0"/>
                          <a:ea typeface="Times New Roman" panose="02020603050405020304" pitchFamily="18" charset="0"/>
                          <a:cs typeface="Times New Roman" panose="02020603050405020304" pitchFamily="18" charset="0"/>
                        </a:rPr>
                        <a:t>Licensed </a:t>
                      </a:r>
                    </a:p>
                  </a:txBody>
                  <a:tcPr marL="63305" marR="63305" marT="0" marB="0" anchor="ctr">
                    <a:noFill/>
                  </a:tcPr>
                </a:tc>
                <a:tc>
                  <a:txBody>
                    <a:bodyPr/>
                    <a:lstStyle/>
                    <a:p>
                      <a:pPr marL="0" marR="0">
                        <a:lnSpc>
                          <a:spcPct val="150000"/>
                        </a:lnSpc>
                        <a:spcBef>
                          <a:spcPts val="1200"/>
                        </a:spcBef>
                        <a:spcAft>
                          <a:spcPts val="1200"/>
                        </a:spcAft>
                      </a:pPr>
                      <a:r>
                        <a:rPr lang="en-US" sz="1000" dirty="0">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rPr>
                        <a:t>Virtual Security is an</a:t>
                      </a:r>
                      <a:r>
                        <a:rPr lang="en-US" sz="1000" baseline="0" dirty="0">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rPr>
                        <a:t> authorized distributor and partner of </a:t>
                      </a:r>
                      <a:r>
                        <a:rPr lang="en-US" sz="1000" baseline="0" dirty="0" err="1">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rPr>
                        <a:t>accunetix</a:t>
                      </a:r>
                      <a:r>
                        <a:rPr lang="en-US" sz="1000" baseline="0" dirty="0">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rPr>
                        <a:t> vulnerability scanner tool in Pakistan.</a:t>
                      </a:r>
                      <a:endParaRPr lang="en-US" sz="1000" dirty="0">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3305" marR="63305" marT="0" marB="0"/>
                </a:tc>
                <a:extLst>
                  <a:ext uri="{0D108BD9-81ED-4DB2-BD59-A6C34878D82A}">
                    <a16:rowId xmlns:a16="http://schemas.microsoft.com/office/drawing/2014/main" val="10001"/>
                  </a:ext>
                </a:extLst>
              </a:tr>
              <a:tr h="274320">
                <a:tc>
                  <a:txBody>
                    <a:bodyPr/>
                    <a:lstStyle/>
                    <a:p>
                      <a:pPr marL="0" marR="0" algn="ctr">
                        <a:lnSpc>
                          <a:spcPct val="150000"/>
                        </a:lnSpc>
                        <a:spcBef>
                          <a:spcPts val="1200"/>
                        </a:spcBef>
                        <a:spcAft>
                          <a:spcPts val="1200"/>
                        </a:spcAft>
                      </a:pPr>
                      <a:r>
                        <a:rPr lang="en-US" sz="1000" b="1" kern="1200" dirty="0">
                          <a:solidFill>
                            <a:schemeClr val="bg1"/>
                          </a:solidFill>
                          <a:effectLst/>
                          <a:latin typeface="Century Gothic" panose="020B0502020202020204" pitchFamily="34" charset="0"/>
                          <a:ea typeface="+mn-ea"/>
                          <a:cs typeface="+mn-cs"/>
                        </a:rPr>
                        <a:t>Net</a:t>
                      </a:r>
                      <a:r>
                        <a:rPr lang="en-US" sz="1000" b="1" kern="1200" baseline="0" dirty="0">
                          <a:solidFill>
                            <a:schemeClr val="bg1"/>
                          </a:solidFill>
                          <a:effectLst/>
                          <a:latin typeface="Century Gothic" panose="020B0502020202020204" pitchFamily="34" charset="0"/>
                          <a:ea typeface="+mn-ea"/>
                          <a:cs typeface="+mn-cs"/>
                        </a:rPr>
                        <a:t> Sparker</a:t>
                      </a:r>
                      <a:endParaRPr lang="en-US" sz="1000" b="1" kern="1200" dirty="0">
                        <a:solidFill>
                          <a:schemeClr val="bg1"/>
                        </a:solidFill>
                        <a:effectLst/>
                        <a:latin typeface="Century Gothic" panose="020B0502020202020204" pitchFamily="34" charset="0"/>
                        <a:ea typeface="+mn-ea"/>
                        <a:cs typeface="+mn-cs"/>
                      </a:endParaRPr>
                    </a:p>
                  </a:txBody>
                  <a:tcPr marL="63305" marR="63305" marT="0" marB="0" anchor="ctr">
                    <a:solidFill>
                      <a:schemeClr val="tx1">
                        <a:lumMod val="65000"/>
                      </a:schemeClr>
                    </a:solidFill>
                  </a:tcPr>
                </a:tc>
                <a:tc>
                  <a:txBody>
                    <a:bodyPr/>
                    <a:lstStyle/>
                    <a:p>
                      <a:pPr marL="0" marR="0" algn="ctr">
                        <a:lnSpc>
                          <a:spcPct val="150000"/>
                        </a:lnSpc>
                        <a:spcBef>
                          <a:spcPts val="1200"/>
                        </a:spcBef>
                        <a:spcAft>
                          <a:spcPts val="1200"/>
                        </a:spcAft>
                      </a:pPr>
                      <a:r>
                        <a:rPr lang="en-US" sz="1000" b="1" kern="1200" dirty="0">
                          <a:solidFill>
                            <a:srgbClr val="FF0000"/>
                          </a:solidFill>
                          <a:effectLst/>
                          <a:latin typeface="Century Gothic" panose="020B0502020202020204" pitchFamily="34" charset="0"/>
                          <a:ea typeface="+mn-ea"/>
                          <a:cs typeface="+mn-cs"/>
                        </a:rPr>
                        <a:t>Licensed</a:t>
                      </a:r>
                    </a:p>
                  </a:txBody>
                  <a:tcPr marL="63305" marR="63305" marT="0" marB="0" anchor="ctr">
                    <a:noFill/>
                  </a:tcPr>
                </a:tc>
                <a:tc>
                  <a:txBody>
                    <a:bodyPr/>
                    <a:lstStyle/>
                    <a:p>
                      <a:pPr marL="0" marR="0">
                        <a:lnSpc>
                          <a:spcPct val="150000"/>
                        </a:lnSpc>
                        <a:spcBef>
                          <a:spcPts val="1200"/>
                        </a:spcBef>
                        <a:spcAft>
                          <a:spcPts val="1200"/>
                        </a:spcAft>
                      </a:pPr>
                      <a:r>
                        <a:rPr lang="en-US" sz="1000" kern="1200" dirty="0" err="1">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rPr>
                        <a:t>Netsparker</a:t>
                      </a:r>
                      <a:r>
                        <a:rPr lang="en-US" sz="1000" kern="1200" dirty="0">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rPr>
                        <a:t> is a web application security scanner, with support for both detection and exploitation of vulnerabilities</a:t>
                      </a:r>
                    </a:p>
                  </a:txBody>
                  <a:tcPr marL="63305" marR="63305" marT="0" marB="0"/>
                </a:tc>
                <a:extLst>
                  <a:ext uri="{0D108BD9-81ED-4DB2-BD59-A6C34878D82A}">
                    <a16:rowId xmlns:a16="http://schemas.microsoft.com/office/drawing/2014/main" val="10002"/>
                  </a:ext>
                </a:extLst>
              </a:tr>
              <a:tr h="274320">
                <a:tc>
                  <a:txBody>
                    <a:bodyPr/>
                    <a:lstStyle/>
                    <a:p>
                      <a:pPr marL="0" marR="0" algn="ctr">
                        <a:lnSpc>
                          <a:spcPct val="150000"/>
                        </a:lnSpc>
                        <a:spcBef>
                          <a:spcPts val="1200"/>
                        </a:spcBef>
                        <a:spcAft>
                          <a:spcPts val="1200"/>
                        </a:spcAft>
                      </a:pPr>
                      <a:r>
                        <a:rPr lang="en-US" sz="1000" b="1" kern="1200" dirty="0">
                          <a:solidFill>
                            <a:schemeClr val="bg1"/>
                          </a:solidFill>
                          <a:effectLst/>
                          <a:latin typeface="Century Gothic" panose="020B0502020202020204" pitchFamily="34" charset="0"/>
                          <a:ea typeface="+mn-ea"/>
                          <a:cs typeface="+mn-cs"/>
                        </a:rPr>
                        <a:t>Burp Suite</a:t>
                      </a:r>
                    </a:p>
                  </a:txBody>
                  <a:tcPr marL="63305" marR="63305" marT="0" marB="0" anchor="ctr">
                    <a:solidFill>
                      <a:schemeClr val="tx1">
                        <a:lumMod val="65000"/>
                      </a:schemeClr>
                    </a:solidFill>
                  </a:tcPr>
                </a:tc>
                <a:tc>
                  <a:txBody>
                    <a:bodyPr/>
                    <a:lstStyle/>
                    <a:p>
                      <a:pPr marL="0" marR="0" algn="ctr">
                        <a:lnSpc>
                          <a:spcPct val="150000"/>
                        </a:lnSpc>
                        <a:spcBef>
                          <a:spcPts val="1200"/>
                        </a:spcBef>
                        <a:spcAft>
                          <a:spcPts val="1200"/>
                        </a:spcAft>
                      </a:pPr>
                      <a:r>
                        <a:rPr lang="en-US" sz="1000" b="1" kern="1200" dirty="0">
                          <a:solidFill>
                            <a:srgbClr val="FF0000"/>
                          </a:solidFill>
                          <a:effectLst/>
                          <a:latin typeface="Century Gothic" panose="020B0502020202020204" pitchFamily="34" charset="0"/>
                          <a:ea typeface="+mn-ea"/>
                          <a:cs typeface="+mn-cs"/>
                        </a:rPr>
                        <a:t>Licensed</a:t>
                      </a:r>
                    </a:p>
                  </a:txBody>
                  <a:tcPr marL="63305" marR="63305" marT="0" marB="0" anchor="ctr">
                    <a:noFill/>
                  </a:tcPr>
                </a:tc>
                <a:tc>
                  <a:txBody>
                    <a:bodyPr/>
                    <a:lstStyle/>
                    <a:p>
                      <a:pPr marL="0" marR="0">
                        <a:lnSpc>
                          <a:spcPct val="150000"/>
                        </a:lnSpc>
                        <a:spcBef>
                          <a:spcPts val="1200"/>
                        </a:spcBef>
                        <a:spcAft>
                          <a:spcPts val="1200"/>
                        </a:spcAft>
                      </a:pPr>
                      <a:r>
                        <a:rPr lang="en-US" sz="1000" kern="1200" dirty="0">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rPr>
                        <a:t>Burp Suite is a Java based Web Penetration Testing framework. ... Burp Suite helps you identify vulnerabilities and verify attack vectors that are affecting web applications</a:t>
                      </a:r>
                    </a:p>
                  </a:txBody>
                  <a:tcPr marL="63305" marR="63305" marT="0" marB="0"/>
                </a:tc>
                <a:extLst>
                  <a:ext uri="{0D108BD9-81ED-4DB2-BD59-A6C34878D82A}">
                    <a16:rowId xmlns:a16="http://schemas.microsoft.com/office/drawing/2014/main" val="10003"/>
                  </a:ext>
                </a:extLst>
              </a:tr>
              <a:tr h="274320">
                <a:tc>
                  <a:txBody>
                    <a:bodyPr/>
                    <a:lstStyle/>
                    <a:p>
                      <a:pPr marL="0" marR="0" algn="ctr">
                        <a:lnSpc>
                          <a:spcPct val="150000"/>
                        </a:lnSpc>
                        <a:spcBef>
                          <a:spcPts val="1200"/>
                        </a:spcBef>
                        <a:spcAft>
                          <a:spcPts val="1200"/>
                        </a:spcAft>
                      </a:pPr>
                      <a:r>
                        <a:rPr lang="en-US" sz="1000" b="1" kern="1200" dirty="0">
                          <a:solidFill>
                            <a:schemeClr val="bg1"/>
                          </a:solidFill>
                          <a:effectLst/>
                          <a:latin typeface="Century Gothic" panose="020B0502020202020204" pitchFamily="34" charset="0"/>
                          <a:ea typeface="+mn-ea"/>
                          <a:cs typeface="+mn-cs"/>
                        </a:rPr>
                        <a:t>OWASP ZAP</a:t>
                      </a:r>
                    </a:p>
                  </a:txBody>
                  <a:tcPr marL="63305" marR="63305" marT="0" marB="0" anchor="ctr">
                    <a:solidFill>
                      <a:schemeClr val="tx1">
                        <a:lumMod val="65000"/>
                      </a:schemeClr>
                    </a:solidFill>
                  </a:tcPr>
                </a:tc>
                <a:tc>
                  <a:txBody>
                    <a:bodyPr/>
                    <a:lstStyle/>
                    <a:p>
                      <a:pPr marL="0" marR="0" algn="ctr">
                        <a:lnSpc>
                          <a:spcPct val="150000"/>
                        </a:lnSpc>
                        <a:spcBef>
                          <a:spcPts val="1200"/>
                        </a:spcBef>
                        <a:spcAft>
                          <a:spcPts val="1200"/>
                        </a:spcAft>
                      </a:pPr>
                      <a:r>
                        <a:rPr lang="en-US" sz="1000" b="1" kern="1200" dirty="0">
                          <a:solidFill>
                            <a:srgbClr val="00B050"/>
                          </a:solidFill>
                          <a:effectLst/>
                          <a:latin typeface="Century Gothic" panose="020B0502020202020204" pitchFamily="34" charset="0"/>
                          <a:ea typeface="+mn-ea"/>
                          <a:cs typeface="+mn-cs"/>
                        </a:rPr>
                        <a:t>Open Source</a:t>
                      </a:r>
                    </a:p>
                  </a:txBody>
                  <a:tcPr marL="63305" marR="63305" marT="0" marB="0" anchor="ctr">
                    <a:noFill/>
                  </a:tcPr>
                </a:tc>
                <a:tc>
                  <a:txBody>
                    <a:bodyPr/>
                    <a:lstStyle/>
                    <a:p>
                      <a:pPr marL="0" marR="0">
                        <a:lnSpc>
                          <a:spcPct val="150000"/>
                        </a:lnSpc>
                        <a:spcBef>
                          <a:spcPts val="1200"/>
                        </a:spcBef>
                        <a:spcAft>
                          <a:spcPts val="1200"/>
                        </a:spcAft>
                      </a:pPr>
                      <a:r>
                        <a:rPr lang="en-US" sz="1000" kern="1200" dirty="0">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rPr>
                        <a:t>OWASP ZAP is an open-source web application security scanner. It is intended to be used by both those new to application security as well as professional penetration testers.</a:t>
                      </a:r>
                    </a:p>
                  </a:txBody>
                  <a:tcPr marL="63305" marR="63305" marT="0" marB="0"/>
                </a:tc>
                <a:extLst>
                  <a:ext uri="{0D108BD9-81ED-4DB2-BD59-A6C34878D82A}">
                    <a16:rowId xmlns:a16="http://schemas.microsoft.com/office/drawing/2014/main" val="10004"/>
                  </a:ext>
                </a:extLst>
              </a:tr>
              <a:tr h="274320">
                <a:tc>
                  <a:txBody>
                    <a:bodyPr/>
                    <a:lstStyle/>
                    <a:p>
                      <a:pPr marL="0" marR="0" algn="ctr">
                        <a:lnSpc>
                          <a:spcPct val="100000"/>
                        </a:lnSpc>
                        <a:spcBef>
                          <a:spcPts val="1200"/>
                        </a:spcBef>
                        <a:spcAft>
                          <a:spcPts val="1200"/>
                        </a:spcAft>
                      </a:pPr>
                      <a:r>
                        <a:rPr lang="en-US" sz="1000" b="1" kern="1200" dirty="0" err="1">
                          <a:solidFill>
                            <a:schemeClr val="bg1"/>
                          </a:solidFill>
                          <a:effectLst/>
                          <a:latin typeface="Century Gothic" panose="020B0502020202020204" pitchFamily="34" charset="0"/>
                          <a:ea typeface="+mn-ea"/>
                          <a:cs typeface="+mn-cs"/>
                        </a:rPr>
                        <a:t>Nikto</a:t>
                      </a:r>
                      <a:endParaRPr lang="en-US" sz="1000" b="1" kern="1200" dirty="0">
                        <a:solidFill>
                          <a:schemeClr val="bg1"/>
                        </a:solidFill>
                        <a:effectLst/>
                        <a:latin typeface="Century Gothic" panose="020B0502020202020204" pitchFamily="34" charset="0"/>
                        <a:ea typeface="+mn-ea"/>
                        <a:cs typeface="+mn-cs"/>
                      </a:endParaRPr>
                    </a:p>
                  </a:txBody>
                  <a:tcPr marL="63305" marR="63305" marT="0" marB="0" anchor="ctr">
                    <a:solidFill>
                      <a:schemeClr val="tx1">
                        <a:lumMod val="65000"/>
                      </a:schemeClr>
                    </a:solidFill>
                  </a:tcPr>
                </a:tc>
                <a:tc>
                  <a:txBody>
                    <a:bodyPr/>
                    <a:lstStyle/>
                    <a:p>
                      <a:pPr marL="0" marR="0" algn="ctr">
                        <a:lnSpc>
                          <a:spcPct val="100000"/>
                        </a:lnSpc>
                        <a:spcBef>
                          <a:spcPts val="1200"/>
                        </a:spcBef>
                        <a:spcAft>
                          <a:spcPts val="1200"/>
                        </a:spcAft>
                      </a:pPr>
                      <a:r>
                        <a:rPr lang="en-US" sz="1000" b="1" kern="1200" dirty="0">
                          <a:solidFill>
                            <a:srgbClr val="00B050"/>
                          </a:solidFill>
                          <a:effectLst/>
                          <a:latin typeface="Century Gothic" panose="020B0502020202020204" pitchFamily="34" charset="0"/>
                          <a:ea typeface="+mn-ea"/>
                          <a:cs typeface="+mn-cs"/>
                        </a:rPr>
                        <a:t>Open</a:t>
                      </a:r>
                      <a:r>
                        <a:rPr lang="en-US" sz="1000" b="1" kern="1200" baseline="0" dirty="0">
                          <a:solidFill>
                            <a:srgbClr val="00B050"/>
                          </a:solidFill>
                          <a:effectLst/>
                          <a:latin typeface="Century Gothic" panose="020B0502020202020204" pitchFamily="34" charset="0"/>
                          <a:ea typeface="+mn-ea"/>
                          <a:cs typeface="+mn-cs"/>
                        </a:rPr>
                        <a:t> Source</a:t>
                      </a:r>
                      <a:endParaRPr lang="en-US" sz="1000" b="1" kern="1200" dirty="0">
                        <a:solidFill>
                          <a:srgbClr val="00B050"/>
                        </a:solidFill>
                        <a:effectLst/>
                        <a:latin typeface="Century Gothic" panose="020B0502020202020204" pitchFamily="34" charset="0"/>
                        <a:ea typeface="+mn-ea"/>
                        <a:cs typeface="+mn-cs"/>
                      </a:endParaRPr>
                    </a:p>
                  </a:txBody>
                  <a:tcPr marL="63305" marR="63305" marT="0" marB="0" anchor="ctr">
                    <a:noFill/>
                  </a:tcPr>
                </a:tc>
                <a:tc>
                  <a:txBody>
                    <a:bodyPr/>
                    <a:lstStyle/>
                    <a:p>
                      <a:pPr marL="0" marR="0">
                        <a:lnSpc>
                          <a:spcPct val="150000"/>
                        </a:lnSpc>
                        <a:spcBef>
                          <a:spcPts val="1200"/>
                        </a:spcBef>
                        <a:spcAft>
                          <a:spcPts val="1200"/>
                        </a:spcAft>
                      </a:pPr>
                      <a:r>
                        <a:rPr lang="en-US" sz="1000" kern="1200" dirty="0" err="1">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rPr>
                        <a:t>Nikto</a:t>
                      </a:r>
                      <a:r>
                        <a:rPr lang="en-US" sz="1000" kern="1200" dirty="0">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rPr>
                        <a:t> allows penetration testers and ethical hackers to perform a full web server scan to discover security flaws and vulnerabilities. This security scan gathers results by detecting insecure file and app patterns, outdated server software and default file names as well as server and software misconfigurations.</a:t>
                      </a:r>
                    </a:p>
                  </a:txBody>
                  <a:tcPr marL="63305" marR="63305" marT="0" marB="0"/>
                </a:tc>
                <a:extLst>
                  <a:ext uri="{0D108BD9-81ED-4DB2-BD59-A6C34878D82A}">
                    <a16:rowId xmlns:a16="http://schemas.microsoft.com/office/drawing/2014/main" val="10005"/>
                  </a:ext>
                </a:extLst>
              </a:tr>
              <a:tr h="274320">
                <a:tc>
                  <a:txBody>
                    <a:bodyPr/>
                    <a:lstStyle/>
                    <a:p>
                      <a:pPr marL="0" marR="0" algn="ctr">
                        <a:lnSpc>
                          <a:spcPct val="150000"/>
                        </a:lnSpc>
                        <a:spcBef>
                          <a:spcPts val="1200"/>
                        </a:spcBef>
                        <a:spcAft>
                          <a:spcPts val="1200"/>
                        </a:spcAft>
                      </a:pPr>
                      <a:r>
                        <a:rPr lang="en-US" sz="1000" b="1" kern="1200" dirty="0" err="1">
                          <a:solidFill>
                            <a:schemeClr val="bg1"/>
                          </a:solidFill>
                          <a:effectLst/>
                          <a:latin typeface="Century Gothic" panose="020B0502020202020204" pitchFamily="34" charset="0"/>
                          <a:ea typeface="+mn-ea"/>
                          <a:cs typeface="+mn-cs"/>
                        </a:rPr>
                        <a:t>OpenVAS</a:t>
                      </a:r>
                      <a:endParaRPr lang="en-US" sz="1000" b="1" kern="1200" dirty="0">
                        <a:solidFill>
                          <a:schemeClr val="bg1"/>
                        </a:solidFill>
                        <a:effectLst/>
                        <a:latin typeface="Century Gothic" panose="020B0502020202020204" pitchFamily="34" charset="0"/>
                        <a:ea typeface="+mn-ea"/>
                        <a:cs typeface="+mn-cs"/>
                      </a:endParaRPr>
                    </a:p>
                  </a:txBody>
                  <a:tcPr marL="63305" marR="63305" marT="0" marB="0" anchor="ctr">
                    <a:solidFill>
                      <a:schemeClr val="tx1">
                        <a:lumMod val="65000"/>
                      </a:schemeClr>
                    </a:solidFill>
                  </a:tcPr>
                </a:tc>
                <a:tc>
                  <a:txBody>
                    <a:bodyPr/>
                    <a:lstStyle/>
                    <a:p>
                      <a:pPr marL="0" marR="0" algn="ctr">
                        <a:lnSpc>
                          <a:spcPct val="150000"/>
                        </a:lnSpc>
                        <a:spcBef>
                          <a:spcPts val="1200"/>
                        </a:spcBef>
                        <a:spcAft>
                          <a:spcPts val="1200"/>
                        </a:spcAft>
                      </a:pPr>
                      <a:r>
                        <a:rPr lang="en-US" sz="1000" b="1" kern="1200" dirty="0">
                          <a:solidFill>
                            <a:srgbClr val="00B050"/>
                          </a:solidFill>
                          <a:effectLst/>
                          <a:latin typeface="Century Gothic" panose="020B0502020202020204" pitchFamily="34" charset="0"/>
                          <a:ea typeface="+mn-ea"/>
                          <a:cs typeface="+mn-cs"/>
                        </a:rPr>
                        <a:t>Open</a:t>
                      </a:r>
                      <a:r>
                        <a:rPr lang="en-US" sz="1000" b="1" kern="1200" baseline="0" dirty="0">
                          <a:solidFill>
                            <a:srgbClr val="00B050"/>
                          </a:solidFill>
                          <a:effectLst/>
                          <a:latin typeface="Century Gothic" panose="020B0502020202020204" pitchFamily="34" charset="0"/>
                          <a:ea typeface="+mn-ea"/>
                          <a:cs typeface="+mn-cs"/>
                        </a:rPr>
                        <a:t> Source</a:t>
                      </a:r>
                      <a:endParaRPr lang="en-US" sz="1000" b="1" kern="1200" dirty="0">
                        <a:solidFill>
                          <a:srgbClr val="00B050"/>
                        </a:solidFill>
                        <a:effectLst/>
                        <a:latin typeface="Century Gothic" panose="020B0502020202020204" pitchFamily="34" charset="0"/>
                        <a:ea typeface="+mn-ea"/>
                        <a:cs typeface="+mn-cs"/>
                      </a:endParaRPr>
                    </a:p>
                  </a:txBody>
                  <a:tcPr marL="63305" marR="63305" marT="0" marB="0" anchor="ctr">
                    <a:noFill/>
                  </a:tcPr>
                </a:tc>
                <a:tc>
                  <a:txBody>
                    <a:bodyPr/>
                    <a:lstStyle/>
                    <a:p>
                      <a:pPr marL="0" marR="0">
                        <a:lnSpc>
                          <a:spcPct val="150000"/>
                        </a:lnSpc>
                        <a:spcBef>
                          <a:spcPts val="1200"/>
                        </a:spcBef>
                        <a:spcAft>
                          <a:spcPts val="1200"/>
                        </a:spcAft>
                      </a:pPr>
                      <a:r>
                        <a:rPr lang="en-US" sz="1000" kern="1200" dirty="0">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rPr>
                        <a:t>The</a:t>
                      </a:r>
                      <a:r>
                        <a:rPr lang="en-US" sz="1000" kern="1200" baseline="0" dirty="0">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rPr>
                        <a:t> t</a:t>
                      </a:r>
                      <a:r>
                        <a:rPr lang="en-US" sz="1000" kern="1200" dirty="0">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rPr>
                        <a:t>ool allows you to write and integrate your own security plugins to the </a:t>
                      </a:r>
                      <a:r>
                        <a:rPr lang="en-US" sz="1000" kern="1200" dirty="0" err="1">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rPr>
                        <a:t>OpenVAS</a:t>
                      </a:r>
                      <a:r>
                        <a:rPr lang="en-US" sz="1000" kern="1200" dirty="0">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rPr>
                        <a:t> platform.</a:t>
                      </a:r>
                    </a:p>
                  </a:txBody>
                  <a:tcPr marL="63305" marR="63305" marT="0" marB="0"/>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1620958791"/>
      </p:ext>
    </p:extLst>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961532" y="1408979"/>
            <a:ext cx="8056781" cy="507831"/>
          </a:xfrm>
          <a:prstGeom prst="rect">
            <a:avLst/>
          </a:prstGeom>
        </p:spPr>
        <p:txBody>
          <a:bodyPr vert="horz" wrap="square" lIns="0" tIns="0" rIns="0" bIns="0" rtlCol="0">
            <a:spAutoFit/>
          </a:bodyPr>
          <a:lstStyle/>
          <a:p>
            <a:pPr marL="11723" marR="4689" indent="-586" algn="just"/>
            <a:r>
              <a:rPr lang="en-US" sz="1100" spc="-5" dirty="0">
                <a:solidFill>
                  <a:srgbClr val="000000"/>
                </a:solidFill>
                <a:cs typeface="Arial"/>
              </a:rPr>
              <a:t>While conducting a Mobile Application security assessment, the phase starts from Discovering the identifying a mobile application and its presence, reversing, Assessing the application by examine OWASP Mobile TOP 10, for this following are the list of tools which helps while conducting a Mobile Application Security assessment.</a:t>
            </a:r>
            <a:endParaRPr sz="1100" dirty="0">
              <a:solidFill>
                <a:srgbClr val="FF0000"/>
              </a:solidFill>
              <a:cs typeface="Arial"/>
            </a:endParaRPr>
          </a:p>
        </p:txBody>
      </p:sp>
      <p:sp>
        <p:nvSpPr>
          <p:cNvPr id="140" name="object 8"/>
          <p:cNvSpPr txBox="1">
            <a:spLocks noGrp="1"/>
          </p:cNvSpPr>
          <p:nvPr>
            <p:ph type="title" idx="4294967295"/>
          </p:nvPr>
        </p:nvSpPr>
        <p:spPr>
          <a:xfrm>
            <a:off x="961532" y="349178"/>
            <a:ext cx="8232775" cy="763587"/>
          </a:xfrm>
          <a:prstGeom prst="rect">
            <a:avLst/>
          </a:prstGeom>
          <a:noFill/>
          <a:ln w="9525">
            <a:noFill/>
            <a:miter lim="800000"/>
            <a:headEnd/>
            <a:tailEnd/>
          </a:ln>
        </p:spPr>
        <p:txBody>
          <a:bodyPr vert="horz" wrap="square" lIns="0" tIns="0" rIns="0" bIns="0" numCol="1" rtlCol="0" anchor="ctr" anchorCtr="0" compatLnSpc="1">
            <a:prstTxWarp prst="textNoShape">
              <a:avLst/>
            </a:prstTxWarp>
            <a:noAutofit/>
          </a:bodyPr>
          <a:lstStyle/>
          <a:p>
            <a:pPr fontAlgn="base">
              <a:spcBef>
                <a:spcPct val="40000"/>
              </a:spcBef>
              <a:spcAft>
                <a:spcPct val="0"/>
              </a:spcAft>
            </a:pPr>
            <a:r>
              <a:rPr lang="en-GB" b="1" dirty="0">
                <a:cs typeface="KPMG Light"/>
              </a:rPr>
              <a:t>List of Licensed / Open Source Tools – </a:t>
            </a:r>
            <a:r>
              <a:rPr lang="en-GB" b="1" dirty="0">
                <a:solidFill>
                  <a:srgbClr val="002060"/>
                </a:solidFill>
                <a:cs typeface="KPMG Light"/>
              </a:rPr>
              <a:t>Mobile application security</a:t>
            </a:r>
            <a:endParaRPr lang="en-GB" b="1" dirty="0">
              <a:solidFill>
                <a:srgbClr val="002060"/>
              </a:solidFill>
              <a:latin typeface="KPMG Light"/>
              <a:cs typeface="KPMG Light"/>
            </a:endParaRPr>
          </a:p>
        </p:txBody>
      </p:sp>
      <p:graphicFrame>
        <p:nvGraphicFramePr>
          <p:cNvPr id="152" name="Table 151"/>
          <p:cNvGraphicFramePr>
            <a:graphicFrameLocks noGrp="1"/>
          </p:cNvGraphicFramePr>
          <p:nvPr>
            <p:extLst>
              <p:ext uri="{D42A27DB-BD31-4B8C-83A1-F6EECF244321}">
                <p14:modId xmlns:p14="http://schemas.microsoft.com/office/powerpoint/2010/main" val="3082519587"/>
              </p:ext>
            </p:extLst>
          </p:nvPr>
        </p:nvGraphicFramePr>
        <p:xfrm>
          <a:off x="961532" y="2335809"/>
          <a:ext cx="8056780" cy="3832545"/>
        </p:xfrm>
        <a:graphic>
          <a:graphicData uri="http://schemas.openxmlformats.org/drawingml/2006/table">
            <a:tbl>
              <a:tblPr firstRow="1" firstCol="1" bandRow="1">
                <a:tableStyleId>{5940675A-B579-460E-94D1-54222C63F5DA}</a:tableStyleId>
              </a:tblPr>
              <a:tblGrid>
                <a:gridCol w="1640568">
                  <a:extLst>
                    <a:ext uri="{9D8B030D-6E8A-4147-A177-3AD203B41FA5}">
                      <a16:colId xmlns:a16="http://schemas.microsoft.com/office/drawing/2014/main" val="20000"/>
                    </a:ext>
                  </a:extLst>
                </a:gridCol>
                <a:gridCol w="1640568">
                  <a:extLst>
                    <a:ext uri="{9D8B030D-6E8A-4147-A177-3AD203B41FA5}">
                      <a16:colId xmlns:a16="http://schemas.microsoft.com/office/drawing/2014/main" val="20001"/>
                    </a:ext>
                  </a:extLst>
                </a:gridCol>
                <a:gridCol w="4775644">
                  <a:extLst>
                    <a:ext uri="{9D8B030D-6E8A-4147-A177-3AD203B41FA5}">
                      <a16:colId xmlns:a16="http://schemas.microsoft.com/office/drawing/2014/main" val="20002"/>
                    </a:ext>
                  </a:extLst>
                </a:gridCol>
              </a:tblGrid>
              <a:tr h="274320">
                <a:tc>
                  <a:txBody>
                    <a:bodyPr/>
                    <a:lstStyle/>
                    <a:p>
                      <a:pPr marL="0" marR="0" algn="ctr">
                        <a:lnSpc>
                          <a:spcPct val="150000"/>
                        </a:lnSpc>
                        <a:spcBef>
                          <a:spcPts val="1200"/>
                        </a:spcBef>
                        <a:spcAft>
                          <a:spcPts val="1200"/>
                        </a:spcAft>
                      </a:pPr>
                      <a:r>
                        <a:rPr lang="en-US" sz="1050" b="1" dirty="0">
                          <a:solidFill>
                            <a:schemeClr val="bg1"/>
                          </a:solidFill>
                          <a:effectLst/>
                          <a:latin typeface="Century Gothic" panose="020B0502020202020204" pitchFamily="34" charset="0"/>
                          <a:ea typeface="Times New Roman" panose="02020603050405020304" pitchFamily="18" charset="0"/>
                          <a:cs typeface="Times New Roman" panose="02020603050405020304" pitchFamily="18" charset="0"/>
                        </a:rPr>
                        <a:t>Name</a:t>
                      </a:r>
                      <a:r>
                        <a:rPr lang="en-US" sz="1050" b="1" baseline="0" dirty="0">
                          <a:solidFill>
                            <a:schemeClr val="bg1"/>
                          </a:solidFill>
                          <a:effectLst/>
                          <a:latin typeface="Century Gothic" panose="020B0502020202020204" pitchFamily="34" charset="0"/>
                          <a:ea typeface="Times New Roman" panose="02020603050405020304" pitchFamily="18" charset="0"/>
                          <a:cs typeface="Times New Roman" panose="02020603050405020304" pitchFamily="18" charset="0"/>
                        </a:rPr>
                        <a:t> of Tool(s)</a:t>
                      </a:r>
                      <a:endParaRPr lang="en-US" sz="1050" b="1" dirty="0">
                        <a:solidFill>
                          <a:schemeClr val="bg1"/>
                        </a:solidFill>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3305" marR="63305" marT="0" marB="0" anchor="ctr">
                    <a:solidFill>
                      <a:schemeClr val="tx1"/>
                    </a:solidFill>
                  </a:tcPr>
                </a:tc>
                <a:tc>
                  <a:txBody>
                    <a:bodyPr/>
                    <a:lstStyle/>
                    <a:p>
                      <a:pPr marL="0" marR="0" algn="ctr">
                        <a:lnSpc>
                          <a:spcPct val="150000"/>
                        </a:lnSpc>
                        <a:spcBef>
                          <a:spcPts val="1200"/>
                        </a:spcBef>
                        <a:spcAft>
                          <a:spcPts val="1200"/>
                        </a:spcAft>
                      </a:pPr>
                      <a:r>
                        <a:rPr lang="en-US" sz="1050" b="1" dirty="0">
                          <a:solidFill>
                            <a:schemeClr val="bg1"/>
                          </a:solidFill>
                          <a:effectLst/>
                          <a:latin typeface="Century Gothic" panose="020B0502020202020204" pitchFamily="34" charset="0"/>
                          <a:ea typeface="Times New Roman" panose="02020603050405020304" pitchFamily="18" charset="0"/>
                          <a:cs typeface="Times New Roman" panose="02020603050405020304" pitchFamily="18" charset="0"/>
                        </a:rPr>
                        <a:t>Tool</a:t>
                      </a:r>
                      <a:r>
                        <a:rPr lang="en-US" sz="1050" b="1" baseline="0" dirty="0">
                          <a:solidFill>
                            <a:schemeClr val="bg1"/>
                          </a:solidFill>
                          <a:effectLst/>
                          <a:latin typeface="Century Gothic" panose="020B0502020202020204" pitchFamily="34" charset="0"/>
                          <a:ea typeface="Times New Roman" panose="02020603050405020304" pitchFamily="18" charset="0"/>
                          <a:cs typeface="Times New Roman" panose="02020603050405020304" pitchFamily="18" charset="0"/>
                        </a:rPr>
                        <a:t> Type</a:t>
                      </a:r>
                      <a:endParaRPr lang="en-US" sz="1050" b="1" dirty="0">
                        <a:solidFill>
                          <a:schemeClr val="bg1"/>
                        </a:solidFill>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3305" marR="63305" marT="0" marB="0" anchor="ctr">
                    <a:solidFill>
                      <a:schemeClr val="tx1"/>
                    </a:solidFill>
                  </a:tcPr>
                </a:tc>
                <a:tc>
                  <a:txBody>
                    <a:bodyPr/>
                    <a:lstStyle/>
                    <a:p>
                      <a:pPr marL="0" marR="0">
                        <a:lnSpc>
                          <a:spcPct val="150000"/>
                        </a:lnSpc>
                        <a:spcBef>
                          <a:spcPts val="1200"/>
                        </a:spcBef>
                        <a:spcAft>
                          <a:spcPts val="1200"/>
                        </a:spcAft>
                      </a:pPr>
                      <a:r>
                        <a:rPr lang="en-US" sz="1050" b="1" dirty="0">
                          <a:solidFill>
                            <a:schemeClr val="bg1"/>
                          </a:solidFill>
                          <a:effectLst/>
                          <a:latin typeface="Century Gothic" panose="020B0502020202020204" pitchFamily="34" charset="0"/>
                          <a:ea typeface="Times New Roman" panose="02020603050405020304" pitchFamily="18" charset="0"/>
                          <a:cs typeface="Times New Roman" panose="02020603050405020304" pitchFamily="18" charset="0"/>
                        </a:rPr>
                        <a:t>Tool Description</a:t>
                      </a:r>
                    </a:p>
                  </a:txBody>
                  <a:tcPr marL="63305" marR="63305" marT="0" marB="0">
                    <a:solidFill>
                      <a:schemeClr val="tx1"/>
                    </a:solidFill>
                  </a:tcPr>
                </a:tc>
                <a:extLst>
                  <a:ext uri="{0D108BD9-81ED-4DB2-BD59-A6C34878D82A}">
                    <a16:rowId xmlns:a16="http://schemas.microsoft.com/office/drawing/2014/main" val="10000"/>
                  </a:ext>
                </a:extLst>
              </a:tr>
              <a:tr h="548640">
                <a:tc>
                  <a:txBody>
                    <a:bodyPr/>
                    <a:lstStyle/>
                    <a:p>
                      <a:pPr marL="0" marR="0" algn="ctr">
                        <a:lnSpc>
                          <a:spcPct val="150000"/>
                        </a:lnSpc>
                        <a:spcBef>
                          <a:spcPts val="1200"/>
                        </a:spcBef>
                        <a:spcAft>
                          <a:spcPts val="1200"/>
                        </a:spcAft>
                      </a:pPr>
                      <a:r>
                        <a:rPr lang="en-US" sz="1000" b="1" dirty="0">
                          <a:solidFill>
                            <a:schemeClr val="bg1"/>
                          </a:solidFill>
                          <a:effectLst/>
                          <a:latin typeface="Century Gothic" panose="020B0502020202020204" pitchFamily="34" charset="0"/>
                        </a:rPr>
                        <a:t>Dex2Jar</a:t>
                      </a:r>
                      <a:endParaRPr lang="en-US" sz="1000" b="1" dirty="0">
                        <a:solidFill>
                          <a:schemeClr val="bg1"/>
                        </a:solidFill>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3305" marR="63305" marT="0" marB="0" anchor="ctr">
                    <a:solidFill>
                      <a:schemeClr val="tx1">
                        <a:lumMod val="65000"/>
                      </a:schemeClr>
                    </a:solidFill>
                  </a:tcPr>
                </a:tc>
                <a:tc>
                  <a:txBody>
                    <a:bodyPr/>
                    <a:lstStyle/>
                    <a:p>
                      <a:pPr marL="0" marR="0" algn="ctr">
                        <a:lnSpc>
                          <a:spcPct val="150000"/>
                        </a:lnSpc>
                        <a:spcBef>
                          <a:spcPts val="1200"/>
                        </a:spcBef>
                        <a:spcAft>
                          <a:spcPts val="1200"/>
                        </a:spcAft>
                      </a:pPr>
                      <a:r>
                        <a:rPr lang="en-US" sz="1000" b="1" dirty="0">
                          <a:solidFill>
                            <a:srgbClr val="00B050"/>
                          </a:solidFill>
                          <a:effectLst/>
                          <a:latin typeface="Century Gothic" panose="020B0502020202020204" pitchFamily="34" charset="0"/>
                          <a:ea typeface="Times New Roman" panose="02020603050405020304" pitchFamily="18" charset="0"/>
                          <a:cs typeface="Times New Roman" panose="02020603050405020304" pitchFamily="18" charset="0"/>
                        </a:rPr>
                        <a:t>Open Source</a:t>
                      </a:r>
                    </a:p>
                  </a:txBody>
                  <a:tcPr marL="63305" marR="63305" marT="0" marB="0" anchor="ctr">
                    <a:noFill/>
                  </a:tcPr>
                </a:tc>
                <a:tc>
                  <a:txBody>
                    <a:bodyPr/>
                    <a:lstStyle/>
                    <a:p>
                      <a:pPr marL="0" marR="0">
                        <a:lnSpc>
                          <a:spcPct val="150000"/>
                        </a:lnSpc>
                        <a:spcBef>
                          <a:spcPts val="1200"/>
                        </a:spcBef>
                        <a:spcAft>
                          <a:spcPts val="1200"/>
                        </a:spcAft>
                      </a:pPr>
                      <a:r>
                        <a:rPr lang="en-US" sz="1000" dirty="0">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rPr>
                        <a:t>A collection of tools and libraries that can work with Android .</a:t>
                      </a:r>
                      <a:r>
                        <a:rPr lang="en-US" sz="1000" dirty="0" err="1">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rPr>
                        <a:t>dex</a:t>
                      </a:r>
                      <a:r>
                        <a:rPr lang="en-US" sz="1000" dirty="0">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rPr>
                        <a:t> and java .class files in order to help programmers to streamline the development process.</a:t>
                      </a:r>
                    </a:p>
                  </a:txBody>
                  <a:tcPr marL="63305" marR="63305" marT="0" marB="0"/>
                </a:tc>
                <a:extLst>
                  <a:ext uri="{0D108BD9-81ED-4DB2-BD59-A6C34878D82A}">
                    <a16:rowId xmlns:a16="http://schemas.microsoft.com/office/drawing/2014/main" val="10001"/>
                  </a:ext>
                </a:extLst>
              </a:tr>
              <a:tr h="274320">
                <a:tc>
                  <a:txBody>
                    <a:bodyPr/>
                    <a:lstStyle/>
                    <a:p>
                      <a:pPr marL="0" marR="0" algn="ctr">
                        <a:lnSpc>
                          <a:spcPct val="150000"/>
                        </a:lnSpc>
                        <a:spcBef>
                          <a:spcPts val="1200"/>
                        </a:spcBef>
                        <a:spcAft>
                          <a:spcPts val="1200"/>
                        </a:spcAft>
                      </a:pPr>
                      <a:r>
                        <a:rPr lang="en-US" sz="1000" b="1" kern="1200" dirty="0">
                          <a:solidFill>
                            <a:schemeClr val="bg1"/>
                          </a:solidFill>
                          <a:effectLst/>
                          <a:latin typeface="Century Gothic" panose="020B0502020202020204" pitchFamily="34" charset="0"/>
                          <a:ea typeface="+mn-ea"/>
                          <a:cs typeface="+mn-cs"/>
                        </a:rPr>
                        <a:t>JDGUI</a:t>
                      </a:r>
                    </a:p>
                  </a:txBody>
                  <a:tcPr marL="63305" marR="63305" marT="0" marB="0" anchor="ctr">
                    <a:solidFill>
                      <a:schemeClr val="tx1">
                        <a:lumMod val="65000"/>
                      </a:schemeClr>
                    </a:solidFill>
                  </a:tcPr>
                </a:tc>
                <a:tc>
                  <a:txBody>
                    <a:bodyPr/>
                    <a:lstStyle/>
                    <a:p>
                      <a:pPr marL="0" marR="0" algn="ctr">
                        <a:lnSpc>
                          <a:spcPct val="150000"/>
                        </a:lnSpc>
                        <a:spcBef>
                          <a:spcPts val="1200"/>
                        </a:spcBef>
                        <a:spcAft>
                          <a:spcPts val="1200"/>
                        </a:spcAft>
                      </a:pPr>
                      <a:r>
                        <a:rPr lang="en-US" sz="1000" b="1" kern="1200" dirty="0">
                          <a:solidFill>
                            <a:srgbClr val="00B050"/>
                          </a:solidFill>
                          <a:effectLst/>
                          <a:latin typeface="Century Gothic" panose="020B0502020202020204" pitchFamily="34" charset="0"/>
                          <a:ea typeface="+mn-ea"/>
                          <a:cs typeface="+mn-cs"/>
                        </a:rPr>
                        <a:t>Open</a:t>
                      </a:r>
                      <a:r>
                        <a:rPr lang="en-US" sz="1000" b="1" kern="1200" baseline="0" dirty="0">
                          <a:solidFill>
                            <a:srgbClr val="00B050"/>
                          </a:solidFill>
                          <a:effectLst/>
                          <a:latin typeface="Century Gothic" panose="020B0502020202020204" pitchFamily="34" charset="0"/>
                          <a:ea typeface="+mn-ea"/>
                          <a:cs typeface="+mn-cs"/>
                        </a:rPr>
                        <a:t> source</a:t>
                      </a:r>
                      <a:endParaRPr lang="en-US" sz="1000" b="1" kern="1200" dirty="0">
                        <a:solidFill>
                          <a:srgbClr val="00B050"/>
                        </a:solidFill>
                        <a:effectLst/>
                        <a:latin typeface="Century Gothic" panose="020B0502020202020204" pitchFamily="34" charset="0"/>
                        <a:ea typeface="+mn-ea"/>
                        <a:cs typeface="+mn-cs"/>
                      </a:endParaRPr>
                    </a:p>
                  </a:txBody>
                  <a:tcPr marL="63305" marR="63305" marT="0" marB="0" anchor="ctr">
                    <a:noFill/>
                  </a:tcPr>
                </a:tc>
                <a:tc>
                  <a:txBody>
                    <a:bodyPr/>
                    <a:lstStyle/>
                    <a:p>
                      <a:pPr marL="0" marR="0">
                        <a:lnSpc>
                          <a:spcPct val="150000"/>
                        </a:lnSpc>
                        <a:spcBef>
                          <a:spcPts val="1200"/>
                        </a:spcBef>
                        <a:spcAft>
                          <a:spcPts val="1200"/>
                        </a:spcAft>
                      </a:pPr>
                      <a:r>
                        <a:rPr lang="en-US" sz="1000" kern="1200" dirty="0">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rPr>
                        <a:t>Tool used to decompile the java application(s)</a:t>
                      </a:r>
                      <a:r>
                        <a:rPr lang="en-US" sz="1000" kern="1200" baseline="0" dirty="0">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rPr>
                        <a:t> </a:t>
                      </a:r>
                      <a:r>
                        <a:rPr lang="en-US" sz="1000" kern="1200" dirty="0">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rPr>
                        <a:t>code</a:t>
                      </a:r>
                      <a:r>
                        <a:rPr lang="en-US" sz="1000" kern="1200" baseline="0" dirty="0">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rPr>
                        <a:t> and reduce time.</a:t>
                      </a:r>
                      <a:endParaRPr lang="en-US" sz="1000" kern="1200" dirty="0">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3305" marR="63305" marT="0" marB="0"/>
                </a:tc>
                <a:extLst>
                  <a:ext uri="{0D108BD9-81ED-4DB2-BD59-A6C34878D82A}">
                    <a16:rowId xmlns:a16="http://schemas.microsoft.com/office/drawing/2014/main" val="10002"/>
                  </a:ext>
                </a:extLst>
              </a:tr>
              <a:tr h="274320">
                <a:tc>
                  <a:txBody>
                    <a:bodyPr/>
                    <a:lstStyle/>
                    <a:p>
                      <a:pPr marL="0" marR="0" algn="ctr">
                        <a:lnSpc>
                          <a:spcPct val="150000"/>
                        </a:lnSpc>
                        <a:spcBef>
                          <a:spcPts val="1200"/>
                        </a:spcBef>
                        <a:spcAft>
                          <a:spcPts val="1200"/>
                        </a:spcAft>
                      </a:pPr>
                      <a:r>
                        <a:rPr lang="en-US" sz="1000" b="1" kern="1200" dirty="0">
                          <a:solidFill>
                            <a:schemeClr val="bg1"/>
                          </a:solidFill>
                          <a:effectLst/>
                          <a:latin typeface="Century Gothic" panose="020B0502020202020204" pitchFamily="34" charset="0"/>
                          <a:ea typeface="+mn-ea"/>
                          <a:cs typeface="+mn-cs"/>
                        </a:rPr>
                        <a:t>Burp Suite</a:t>
                      </a:r>
                    </a:p>
                  </a:txBody>
                  <a:tcPr marL="63305" marR="63305" marT="0" marB="0" anchor="ctr">
                    <a:solidFill>
                      <a:schemeClr val="tx1">
                        <a:lumMod val="65000"/>
                      </a:schemeClr>
                    </a:solidFill>
                  </a:tcPr>
                </a:tc>
                <a:tc>
                  <a:txBody>
                    <a:bodyPr/>
                    <a:lstStyle/>
                    <a:p>
                      <a:pPr marL="0" marR="0" algn="ctr">
                        <a:lnSpc>
                          <a:spcPct val="150000"/>
                        </a:lnSpc>
                        <a:spcBef>
                          <a:spcPts val="1200"/>
                        </a:spcBef>
                        <a:spcAft>
                          <a:spcPts val="1200"/>
                        </a:spcAft>
                      </a:pPr>
                      <a:r>
                        <a:rPr lang="en-US" sz="1000" b="1" kern="1200" dirty="0">
                          <a:solidFill>
                            <a:srgbClr val="FF0000"/>
                          </a:solidFill>
                          <a:effectLst/>
                          <a:latin typeface="Century Gothic" panose="020B0502020202020204" pitchFamily="34" charset="0"/>
                          <a:ea typeface="+mn-ea"/>
                          <a:cs typeface="+mn-cs"/>
                        </a:rPr>
                        <a:t>Licensed</a:t>
                      </a:r>
                    </a:p>
                  </a:txBody>
                  <a:tcPr marL="63305" marR="63305" marT="0" marB="0" anchor="ctr">
                    <a:noFill/>
                  </a:tcPr>
                </a:tc>
                <a:tc>
                  <a:txBody>
                    <a:bodyPr/>
                    <a:lstStyle/>
                    <a:p>
                      <a:pPr marL="0" marR="0">
                        <a:lnSpc>
                          <a:spcPct val="150000"/>
                        </a:lnSpc>
                        <a:spcBef>
                          <a:spcPts val="1200"/>
                        </a:spcBef>
                        <a:spcAft>
                          <a:spcPts val="1200"/>
                        </a:spcAft>
                      </a:pPr>
                      <a:r>
                        <a:rPr lang="en-US" sz="1000" kern="1200" dirty="0">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rPr>
                        <a:t>Burp Suite is a Java based Web Penetration Testing framework. ... Burp Suite helps you identify vulnerabilities and verify attack vectors that are affecting web applications</a:t>
                      </a:r>
                    </a:p>
                  </a:txBody>
                  <a:tcPr marL="63305" marR="63305" marT="0" marB="0"/>
                </a:tc>
                <a:extLst>
                  <a:ext uri="{0D108BD9-81ED-4DB2-BD59-A6C34878D82A}">
                    <a16:rowId xmlns:a16="http://schemas.microsoft.com/office/drawing/2014/main" val="10003"/>
                  </a:ext>
                </a:extLst>
              </a:tr>
              <a:tr h="274320">
                <a:tc>
                  <a:txBody>
                    <a:bodyPr/>
                    <a:lstStyle/>
                    <a:p>
                      <a:pPr marL="0" marR="0" algn="ctr">
                        <a:lnSpc>
                          <a:spcPct val="150000"/>
                        </a:lnSpc>
                        <a:spcBef>
                          <a:spcPts val="1200"/>
                        </a:spcBef>
                        <a:spcAft>
                          <a:spcPts val="1200"/>
                        </a:spcAft>
                      </a:pPr>
                      <a:r>
                        <a:rPr lang="en-US" sz="1000" b="1" kern="1200" dirty="0">
                          <a:solidFill>
                            <a:schemeClr val="bg1"/>
                          </a:solidFill>
                          <a:effectLst/>
                          <a:latin typeface="Century Gothic" panose="020B0502020202020204" pitchFamily="34" charset="0"/>
                          <a:ea typeface="+mn-ea"/>
                          <a:cs typeface="+mn-cs"/>
                        </a:rPr>
                        <a:t>App Cloner</a:t>
                      </a:r>
                    </a:p>
                  </a:txBody>
                  <a:tcPr marL="63305" marR="63305" marT="0" marB="0" anchor="ctr">
                    <a:solidFill>
                      <a:schemeClr val="tx1">
                        <a:lumMod val="65000"/>
                      </a:schemeClr>
                    </a:solidFill>
                  </a:tcPr>
                </a:tc>
                <a:tc>
                  <a:txBody>
                    <a:bodyPr/>
                    <a:lstStyle/>
                    <a:p>
                      <a:pPr marL="0" marR="0" algn="ctr">
                        <a:lnSpc>
                          <a:spcPct val="150000"/>
                        </a:lnSpc>
                        <a:spcBef>
                          <a:spcPts val="1200"/>
                        </a:spcBef>
                        <a:spcAft>
                          <a:spcPts val="1200"/>
                        </a:spcAft>
                      </a:pPr>
                      <a:r>
                        <a:rPr lang="en-US" sz="1000" b="1" kern="1200" dirty="0">
                          <a:solidFill>
                            <a:srgbClr val="FF0000"/>
                          </a:solidFill>
                          <a:effectLst/>
                          <a:latin typeface="Century Gothic" panose="020B0502020202020204" pitchFamily="34" charset="0"/>
                          <a:ea typeface="+mn-ea"/>
                          <a:cs typeface="+mn-cs"/>
                        </a:rPr>
                        <a:t>Licensed</a:t>
                      </a:r>
                    </a:p>
                  </a:txBody>
                  <a:tcPr marL="63305" marR="63305" marT="0" marB="0" anchor="ctr">
                    <a:noFill/>
                  </a:tcPr>
                </a:tc>
                <a:tc>
                  <a:txBody>
                    <a:bodyPr/>
                    <a:lstStyle/>
                    <a:p>
                      <a:pPr marL="0" marR="0">
                        <a:lnSpc>
                          <a:spcPct val="150000"/>
                        </a:lnSpc>
                        <a:spcBef>
                          <a:spcPts val="1200"/>
                        </a:spcBef>
                        <a:spcAft>
                          <a:spcPts val="1200"/>
                        </a:spcAft>
                      </a:pPr>
                      <a:r>
                        <a:rPr lang="en-US" sz="1000" kern="1200" dirty="0">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rPr>
                        <a:t>App Cloner premium</a:t>
                      </a:r>
                      <a:r>
                        <a:rPr lang="en-US" sz="1000" kern="1200" baseline="0" dirty="0">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rPr>
                        <a:t> used to check the application (backward compatibility, supporting on different platforms, and assess the application cloning capabilities of the original application)</a:t>
                      </a:r>
                      <a:endParaRPr lang="en-US" sz="1000" kern="1200" dirty="0">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3305" marR="63305" marT="0" marB="0"/>
                </a:tc>
                <a:extLst>
                  <a:ext uri="{0D108BD9-81ED-4DB2-BD59-A6C34878D82A}">
                    <a16:rowId xmlns:a16="http://schemas.microsoft.com/office/drawing/2014/main" val="10004"/>
                  </a:ext>
                </a:extLst>
              </a:tr>
              <a:tr h="274320">
                <a:tc>
                  <a:txBody>
                    <a:bodyPr/>
                    <a:lstStyle/>
                    <a:p>
                      <a:pPr marL="0" marR="0" algn="ctr">
                        <a:lnSpc>
                          <a:spcPct val="100000"/>
                        </a:lnSpc>
                        <a:spcBef>
                          <a:spcPts val="1200"/>
                        </a:spcBef>
                        <a:spcAft>
                          <a:spcPts val="1200"/>
                        </a:spcAft>
                      </a:pPr>
                      <a:r>
                        <a:rPr lang="en-US" sz="1000" b="1" kern="1200" dirty="0">
                          <a:solidFill>
                            <a:schemeClr val="bg1"/>
                          </a:solidFill>
                          <a:effectLst/>
                          <a:latin typeface="Century Gothic" panose="020B0502020202020204" pitchFamily="34" charset="0"/>
                          <a:ea typeface="+mn-ea"/>
                          <a:cs typeface="+mn-cs"/>
                        </a:rPr>
                        <a:t>Cain n Abel</a:t>
                      </a:r>
                    </a:p>
                  </a:txBody>
                  <a:tcPr marL="63305" marR="63305" marT="0" marB="0" anchor="ctr">
                    <a:solidFill>
                      <a:schemeClr val="tx1">
                        <a:lumMod val="65000"/>
                      </a:schemeClr>
                    </a:solidFill>
                  </a:tcPr>
                </a:tc>
                <a:tc>
                  <a:txBody>
                    <a:bodyPr/>
                    <a:lstStyle/>
                    <a:p>
                      <a:pPr marL="0" marR="0" algn="ctr">
                        <a:lnSpc>
                          <a:spcPct val="100000"/>
                        </a:lnSpc>
                        <a:spcBef>
                          <a:spcPts val="1200"/>
                        </a:spcBef>
                        <a:spcAft>
                          <a:spcPts val="1200"/>
                        </a:spcAft>
                      </a:pPr>
                      <a:r>
                        <a:rPr lang="en-US" sz="1000" b="1" kern="1200" dirty="0">
                          <a:solidFill>
                            <a:srgbClr val="00B050"/>
                          </a:solidFill>
                          <a:effectLst/>
                          <a:latin typeface="Century Gothic" panose="020B0502020202020204" pitchFamily="34" charset="0"/>
                          <a:ea typeface="+mn-ea"/>
                          <a:cs typeface="+mn-cs"/>
                        </a:rPr>
                        <a:t>Open</a:t>
                      </a:r>
                      <a:r>
                        <a:rPr lang="en-US" sz="1000" b="1" kern="1200" baseline="0" dirty="0">
                          <a:solidFill>
                            <a:srgbClr val="00B050"/>
                          </a:solidFill>
                          <a:effectLst/>
                          <a:latin typeface="Century Gothic" panose="020B0502020202020204" pitchFamily="34" charset="0"/>
                          <a:ea typeface="+mn-ea"/>
                          <a:cs typeface="+mn-cs"/>
                        </a:rPr>
                        <a:t> Source</a:t>
                      </a:r>
                      <a:endParaRPr lang="en-US" sz="1000" b="1" kern="1200" dirty="0">
                        <a:solidFill>
                          <a:srgbClr val="00B050"/>
                        </a:solidFill>
                        <a:effectLst/>
                        <a:latin typeface="Century Gothic" panose="020B0502020202020204" pitchFamily="34" charset="0"/>
                        <a:ea typeface="+mn-ea"/>
                        <a:cs typeface="+mn-cs"/>
                      </a:endParaRPr>
                    </a:p>
                  </a:txBody>
                  <a:tcPr marL="63305" marR="63305" marT="0" marB="0" anchor="ctr">
                    <a:noFill/>
                  </a:tcPr>
                </a:tc>
                <a:tc>
                  <a:txBody>
                    <a:bodyPr/>
                    <a:lstStyle/>
                    <a:p>
                      <a:pPr marL="0" marR="0">
                        <a:lnSpc>
                          <a:spcPct val="150000"/>
                        </a:lnSpc>
                        <a:spcBef>
                          <a:spcPts val="1200"/>
                        </a:spcBef>
                        <a:spcAft>
                          <a:spcPts val="1200"/>
                        </a:spcAft>
                      </a:pPr>
                      <a:r>
                        <a:rPr lang="en-US" sz="1000" kern="1200" dirty="0">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rPr>
                        <a:t>Tool has</a:t>
                      </a:r>
                      <a:r>
                        <a:rPr lang="en-US" sz="1000" kern="1200" baseline="0" dirty="0">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rPr>
                        <a:t> ability to capture network packet, perform  sniffing, cracking various password hashes by using methods such as dictionary attacks, brute force and cryptanalysis attacks. </a:t>
                      </a:r>
                      <a:endParaRPr lang="en-US" sz="1000" kern="1200" dirty="0">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3305" marR="63305" marT="0" marB="0"/>
                </a:tc>
                <a:extLst>
                  <a:ext uri="{0D108BD9-81ED-4DB2-BD59-A6C34878D82A}">
                    <a16:rowId xmlns:a16="http://schemas.microsoft.com/office/drawing/2014/main" val="10005"/>
                  </a:ext>
                </a:extLst>
              </a:tr>
              <a:tr h="274320">
                <a:tc>
                  <a:txBody>
                    <a:bodyPr/>
                    <a:lstStyle/>
                    <a:p>
                      <a:pPr marL="0" marR="0" algn="ctr">
                        <a:lnSpc>
                          <a:spcPct val="150000"/>
                        </a:lnSpc>
                        <a:spcBef>
                          <a:spcPts val="1200"/>
                        </a:spcBef>
                        <a:spcAft>
                          <a:spcPts val="1200"/>
                        </a:spcAft>
                      </a:pPr>
                      <a:r>
                        <a:rPr lang="en-US" sz="1000" b="1" kern="1200" dirty="0">
                          <a:solidFill>
                            <a:schemeClr val="bg1"/>
                          </a:solidFill>
                          <a:effectLst/>
                          <a:latin typeface="Century Gothic" panose="020B0502020202020204" pitchFamily="34" charset="0"/>
                          <a:ea typeface="+mn-ea"/>
                          <a:cs typeface="+mn-cs"/>
                        </a:rPr>
                        <a:t>Codified Security</a:t>
                      </a:r>
                    </a:p>
                  </a:txBody>
                  <a:tcPr marL="63305" marR="63305" marT="0" marB="0" anchor="ctr">
                    <a:solidFill>
                      <a:schemeClr val="tx1">
                        <a:lumMod val="65000"/>
                      </a:schemeClr>
                    </a:solidFill>
                  </a:tcPr>
                </a:tc>
                <a:tc>
                  <a:txBody>
                    <a:bodyPr/>
                    <a:lstStyle/>
                    <a:p>
                      <a:pPr marL="0" marR="0" algn="ctr">
                        <a:lnSpc>
                          <a:spcPct val="150000"/>
                        </a:lnSpc>
                        <a:spcBef>
                          <a:spcPts val="1200"/>
                        </a:spcBef>
                        <a:spcAft>
                          <a:spcPts val="1200"/>
                        </a:spcAft>
                      </a:pPr>
                      <a:r>
                        <a:rPr lang="en-US" sz="1000" b="1" kern="1200" dirty="0">
                          <a:solidFill>
                            <a:srgbClr val="FF0000"/>
                          </a:solidFill>
                          <a:effectLst/>
                          <a:latin typeface="Century Gothic" panose="020B0502020202020204" pitchFamily="34" charset="0"/>
                          <a:ea typeface="+mn-ea"/>
                          <a:cs typeface="+mn-cs"/>
                        </a:rPr>
                        <a:t>Licensed</a:t>
                      </a:r>
                    </a:p>
                  </a:txBody>
                  <a:tcPr marL="63305" marR="63305" marT="0" marB="0" anchor="ctr">
                    <a:noFill/>
                  </a:tcPr>
                </a:tc>
                <a:tc>
                  <a:txBody>
                    <a:bodyPr/>
                    <a:lstStyle/>
                    <a:p>
                      <a:pPr marL="0" marR="0">
                        <a:lnSpc>
                          <a:spcPct val="150000"/>
                        </a:lnSpc>
                        <a:spcBef>
                          <a:spcPts val="1200"/>
                        </a:spcBef>
                        <a:spcAft>
                          <a:spcPts val="1200"/>
                        </a:spcAft>
                      </a:pPr>
                      <a:r>
                        <a:rPr lang="en-US" sz="1000" kern="1200" dirty="0">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rPr>
                        <a:t>Codified Security is a best in class automated testing platform that detects ... static analysis tool, solving the problems of automated mobile app security testing</a:t>
                      </a:r>
                    </a:p>
                  </a:txBody>
                  <a:tcPr marL="63305" marR="63305" marT="0" marB="0"/>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933321882"/>
      </p:ext>
    </p:extLst>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732734" y="1280763"/>
            <a:ext cx="8364964" cy="276999"/>
          </a:xfrm>
          <a:prstGeom prst="rect">
            <a:avLst/>
          </a:prstGeom>
        </p:spPr>
        <p:txBody>
          <a:bodyPr wrap="square">
            <a:spAutoFit/>
          </a:bodyPr>
          <a:lstStyle/>
          <a:p>
            <a:r>
              <a:rPr lang="en-US" sz="1200" dirty="0">
                <a:latin typeface="Century Gothic" panose="020B0502020202020204" pitchFamily="34" charset="0"/>
              </a:rPr>
              <a:t>Following are the list of tools that which virtual security may utilizes during the Digital forensics investigation:</a:t>
            </a:r>
          </a:p>
        </p:txBody>
      </p:sp>
      <p:graphicFrame>
        <p:nvGraphicFramePr>
          <p:cNvPr id="4" name="Table 3"/>
          <p:cNvGraphicFramePr>
            <a:graphicFrameLocks noGrp="1"/>
          </p:cNvGraphicFramePr>
          <p:nvPr>
            <p:extLst>
              <p:ext uri="{D42A27DB-BD31-4B8C-83A1-F6EECF244321}">
                <p14:modId xmlns:p14="http://schemas.microsoft.com/office/powerpoint/2010/main" val="3302782937"/>
              </p:ext>
            </p:extLst>
          </p:nvPr>
        </p:nvGraphicFramePr>
        <p:xfrm>
          <a:off x="825500" y="1707659"/>
          <a:ext cx="8272199" cy="3245424"/>
        </p:xfrm>
        <a:graphic>
          <a:graphicData uri="http://schemas.openxmlformats.org/drawingml/2006/table">
            <a:tbl>
              <a:tblPr firstRow="1" firstCol="1" bandRow="1">
                <a:tableStyleId>{5940675A-B579-460E-94D1-54222C63F5DA}</a:tableStyleId>
              </a:tblPr>
              <a:tblGrid>
                <a:gridCol w="1886527">
                  <a:extLst>
                    <a:ext uri="{9D8B030D-6E8A-4147-A177-3AD203B41FA5}">
                      <a16:colId xmlns:a16="http://schemas.microsoft.com/office/drawing/2014/main" val="20000"/>
                    </a:ext>
                  </a:extLst>
                </a:gridCol>
                <a:gridCol w="1163782">
                  <a:extLst>
                    <a:ext uri="{9D8B030D-6E8A-4147-A177-3AD203B41FA5}">
                      <a16:colId xmlns:a16="http://schemas.microsoft.com/office/drawing/2014/main" val="20001"/>
                    </a:ext>
                  </a:extLst>
                </a:gridCol>
                <a:gridCol w="5221890">
                  <a:extLst>
                    <a:ext uri="{9D8B030D-6E8A-4147-A177-3AD203B41FA5}">
                      <a16:colId xmlns:a16="http://schemas.microsoft.com/office/drawing/2014/main" val="20002"/>
                    </a:ext>
                  </a:extLst>
                </a:gridCol>
              </a:tblGrid>
              <a:tr h="0">
                <a:tc>
                  <a:txBody>
                    <a:bodyPr/>
                    <a:lstStyle/>
                    <a:p>
                      <a:pPr marL="0" marR="0">
                        <a:lnSpc>
                          <a:spcPct val="150000"/>
                        </a:lnSpc>
                        <a:spcBef>
                          <a:spcPts val="1200"/>
                        </a:spcBef>
                        <a:spcAft>
                          <a:spcPts val="1200"/>
                        </a:spcAft>
                      </a:pPr>
                      <a:r>
                        <a:rPr lang="en-US" sz="1300" b="1" dirty="0">
                          <a:solidFill>
                            <a:schemeClr val="bg1"/>
                          </a:solidFill>
                          <a:effectLst/>
                          <a:latin typeface="Century Gothic" panose="020B0502020202020204" pitchFamily="34" charset="0"/>
                          <a:ea typeface="Times New Roman" panose="02020603050405020304" pitchFamily="18" charset="0"/>
                          <a:cs typeface="Times New Roman" panose="02020603050405020304" pitchFamily="18" charset="0"/>
                        </a:rPr>
                        <a:t>Name</a:t>
                      </a:r>
                      <a:r>
                        <a:rPr lang="en-US" sz="1300" b="1" baseline="0" dirty="0">
                          <a:solidFill>
                            <a:schemeClr val="bg1"/>
                          </a:solidFill>
                          <a:effectLst/>
                          <a:latin typeface="Century Gothic" panose="020B0502020202020204" pitchFamily="34" charset="0"/>
                          <a:ea typeface="Times New Roman" panose="02020603050405020304" pitchFamily="18" charset="0"/>
                          <a:cs typeface="Times New Roman" panose="02020603050405020304" pitchFamily="18" charset="0"/>
                        </a:rPr>
                        <a:t> of Tool</a:t>
                      </a:r>
                      <a:endParaRPr lang="en-US" sz="1300" b="1" dirty="0">
                        <a:solidFill>
                          <a:schemeClr val="bg1"/>
                        </a:solidFill>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solidFill>
                      <a:schemeClr val="tx1"/>
                    </a:solidFill>
                  </a:tcPr>
                </a:tc>
                <a:tc>
                  <a:txBody>
                    <a:bodyPr/>
                    <a:lstStyle/>
                    <a:p>
                      <a:pPr marL="0" marR="0">
                        <a:lnSpc>
                          <a:spcPct val="150000"/>
                        </a:lnSpc>
                        <a:spcBef>
                          <a:spcPts val="1200"/>
                        </a:spcBef>
                        <a:spcAft>
                          <a:spcPts val="1200"/>
                        </a:spcAft>
                      </a:pPr>
                      <a:r>
                        <a:rPr lang="en-US" sz="1300" b="1" dirty="0">
                          <a:solidFill>
                            <a:schemeClr val="bg1"/>
                          </a:solidFill>
                          <a:effectLst/>
                          <a:latin typeface="Century Gothic" panose="020B0502020202020204" pitchFamily="34" charset="0"/>
                          <a:ea typeface="Times New Roman" panose="02020603050405020304" pitchFamily="18" charset="0"/>
                          <a:cs typeface="Times New Roman" panose="02020603050405020304" pitchFamily="18" charset="0"/>
                        </a:rPr>
                        <a:t>Tool Type</a:t>
                      </a:r>
                    </a:p>
                  </a:txBody>
                  <a:tcPr marL="68580" marR="68580" marT="0" marB="0">
                    <a:solidFill>
                      <a:schemeClr val="tx1"/>
                    </a:solidFill>
                  </a:tcPr>
                </a:tc>
                <a:tc>
                  <a:txBody>
                    <a:bodyPr/>
                    <a:lstStyle/>
                    <a:p>
                      <a:pPr marL="0" marR="0">
                        <a:lnSpc>
                          <a:spcPct val="150000"/>
                        </a:lnSpc>
                        <a:spcBef>
                          <a:spcPts val="1200"/>
                        </a:spcBef>
                        <a:spcAft>
                          <a:spcPts val="1200"/>
                        </a:spcAft>
                      </a:pPr>
                      <a:r>
                        <a:rPr lang="en-US" sz="1300" b="1" dirty="0">
                          <a:solidFill>
                            <a:schemeClr val="bg1"/>
                          </a:solidFill>
                          <a:effectLst/>
                          <a:latin typeface="Century Gothic" panose="020B0502020202020204" pitchFamily="34" charset="0"/>
                          <a:ea typeface="Times New Roman" panose="02020603050405020304" pitchFamily="18" charset="0"/>
                          <a:cs typeface="Times New Roman" panose="02020603050405020304" pitchFamily="18" charset="0"/>
                        </a:rPr>
                        <a:t>Tool Description</a:t>
                      </a:r>
                    </a:p>
                  </a:txBody>
                  <a:tcPr marL="68580" marR="68580" marT="0" marB="0">
                    <a:solidFill>
                      <a:schemeClr val="tx1"/>
                    </a:solidFill>
                  </a:tcPr>
                </a:tc>
                <a:extLst>
                  <a:ext uri="{0D108BD9-81ED-4DB2-BD59-A6C34878D82A}">
                    <a16:rowId xmlns:a16="http://schemas.microsoft.com/office/drawing/2014/main" val="10000"/>
                  </a:ext>
                </a:extLst>
              </a:tr>
              <a:tr h="0">
                <a:tc>
                  <a:txBody>
                    <a:bodyPr/>
                    <a:lstStyle/>
                    <a:p>
                      <a:pPr marL="0" marR="0">
                        <a:lnSpc>
                          <a:spcPct val="150000"/>
                        </a:lnSpc>
                        <a:spcBef>
                          <a:spcPts val="1200"/>
                        </a:spcBef>
                        <a:spcAft>
                          <a:spcPts val="1200"/>
                        </a:spcAft>
                      </a:pPr>
                      <a:r>
                        <a:rPr lang="en-US" sz="1050" b="1" dirty="0">
                          <a:solidFill>
                            <a:schemeClr val="bg1"/>
                          </a:solidFill>
                          <a:effectLst/>
                          <a:latin typeface="Century Gothic" panose="020B0502020202020204" pitchFamily="34" charset="0"/>
                        </a:rPr>
                        <a:t>DEFT</a:t>
                      </a:r>
                      <a:endParaRPr lang="en-US" sz="1050" b="1" dirty="0">
                        <a:solidFill>
                          <a:schemeClr val="bg1"/>
                        </a:solidFill>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solidFill>
                      <a:schemeClr val="tx1">
                        <a:lumMod val="65000"/>
                      </a:schemeClr>
                    </a:solidFill>
                  </a:tcPr>
                </a:tc>
                <a:tc>
                  <a:txBody>
                    <a:bodyPr/>
                    <a:lstStyle/>
                    <a:p>
                      <a:pPr marL="0" marR="0" algn="ctr">
                        <a:lnSpc>
                          <a:spcPct val="150000"/>
                        </a:lnSpc>
                        <a:spcBef>
                          <a:spcPts val="1200"/>
                        </a:spcBef>
                        <a:spcAft>
                          <a:spcPts val="1200"/>
                        </a:spcAft>
                      </a:pPr>
                      <a:r>
                        <a:rPr lang="en-US" sz="1000" b="1" kern="1200" dirty="0">
                          <a:solidFill>
                            <a:srgbClr val="00B050"/>
                          </a:solidFill>
                          <a:effectLst/>
                          <a:latin typeface="Century Gothic" panose="020B0502020202020204" pitchFamily="34" charset="0"/>
                          <a:ea typeface="+mn-ea"/>
                          <a:cs typeface="+mn-cs"/>
                        </a:rPr>
                        <a:t>Open Source</a:t>
                      </a:r>
                    </a:p>
                  </a:txBody>
                  <a:tcPr marL="63305" marR="63305" marT="0" marB="0" anchor="ctr">
                    <a:noFill/>
                  </a:tcPr>
                </a:tc>
                <a:tc>
                  <a:txBody>
                    <a:bodyPr/>
                    <a:lstStyle/>
                    <a:p>
                      <a:pPr marL="0" marR="0">
                        <a:lnSpc>
                          <a:spcPct val="150000"/>
                        </a:lnSpc>
                        <a:spcBef>
                          <a:spcPts val="1200"/>
                        </a:spcBef>
                        <a:spcAft>
                          <a:spcPts val="1200"/>
                        </a:spcAft>
                      </a:pPr>
                      <a:r>
                        <a:rPr lang="en-US" sz="1000" dirty="0">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rPr>
                        <a:t>Digital Evidence Forensic toolkit – A Framework specifically design for disk imaging, recovery, network, mobile forensic.</a:t>
                      </a:r>
                    </a:p>
                  </a:txBody>
                  <a:tcPr marL="68580" marR="68580" marT="0" marB="0"/>
                </a:tc>
                <a:extLst>
                  <a:ext uri="{0D108BD9-81ED-4DB2-BD59-A6C34878D82A}">
                    <a16:rowId xmlns:a16="http://schemas.microsoft.com/office/drawing/2014/main" val="10001"/>
                  </a:ext>
                </a:extLst>
              </a:tr>
              <a:tr h="0">
                <a:tc>
                  <a:txBody>
                    <a:bodyPr/>
                    <a:lstStyle/>
                    <a:p>
                      <a:pPr marL="0" marR="0">
                        <a:lnSpc>
                          <a:spcPct val="150000"/>
                        </a:lnSpc>
                        <a:spcBef>
                          <a:spcPts val="1200"/>
                        </a:spcBef>
                        <a:spcAft>
                          <a:spcPts val="1200"/>
                        </a:spcAft>
                      </a:pPr>
                      <a:r>
                        <a:rPr lang="en-US" sz="1050" b="1" dirty="0">
                          <a:solidFill>
                            <a:schemeClr val="bg1"/>
                          </a:solidFill>
                          <a:effectLst/>
                          <a:latin typeface="Century Gothic" panose="020B0502020202020204" pitchFamily="34" charset="0"/>
                        </a:rPr>
                        <a:t>FTK Imager</a:t>
                      </a:r>
                      <a:endParaRPr lang="en-US" sz="1050" b="1" dirty="0">
                        <a:solidFill>
                          <a:schemeClr val="bg1"/>
                        </a:solidFill>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solidFill>
                      <a:schemeClr val="tx1">
                        <a:lumMod val="65000"/>
                      </a:schemeClr>
                    </a:solidFill>
                  </a:tcPr>
                </a:tc>
                <a:tc>
                  <a:txBody>
                    <a:bodyPr/>
                    <a:lstStyle/>
                    <a:p>
                      <a:pPr marL="0" marR="0" algn="ctr">
                        <a:lnSpc>
                          <a:spcPct val="150000"/>
                        </a:lnSpc>
                        <a:spcBef>
                          <a:spcPts val="1200"/>
                        </a:spcBef>
                        <a:spcAft>
                          <a:spcPts val="1200"/>
                        </a:spcAft>
                      </a:pPr>
                      <a:r>
                        <a:rPr lang="en-US" sz="1000" b="1" kern="1200" dirty="0">
                          <a:solidFill>
                            <a:srgbClr val="00B050"/>
                          </a:solidFill>
                          <a:effectLst/>
                          <a:latin typeface="Century Gothic" panose="020B0502020202020204" pitchFamily="34" charset="0"/>
                          <a:ea typeface="+mn-ea"/>
                          <a:cs typeface="+mn-cs"/>
                        </a:rPr>
                        <a:t>Open Source</a:t>
                      </a:r>
                    </a:p>
                  </a:txBody>
                  <a:tcPr marL="63305" marR="63305" marT="0" marB="0" anchor="ctr">
                    <a:noFill/>
                  </a:tcPr>
                </a:tc>
                <a:tc>
                  <a:txBody>
                    <a:bodyPr/>
                    <a:lstStyle/>
                    <a:p>
                      <a:pPr marL="0" marR="0">
                        <a:lnSpc>
                          <a:spcPct val="150000"/>
                        </a:lnSpc>
                        <a:spcBef>
                          <a:spcPts val="1200"/>
                        </a:spcBef>
                        <a:spcAft>
                          <a:spcPts val="1200"/>
                        </a:spcAft>
                      </a:pPr>
                      <a:r>
                        <a:rPr lang="en-US" sz="1000" dirty="0">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rPr>
                        <a:t>Tool used to perform imaging (Physical &amp; Logical) and data recovery</a:t>
                      </a:r>
                    </a:p>
                  </a:txBody>
                  <a:tcPr marL="68580" marR="68580" marT="0" marB="0"/>
                </a:tc>
                <a:extLst>
                  <a:ext uri="{0D108BD9-81ED-4DB2-BD59-A6C34878D82A}">
                    <a16:rowId xmlns:a16="http://schemas.microsoft.com/office/drawing/2014/main" val="10002"/>
                  </a:ext>
                </a:extLst>
              </a:tr>
              <a:tr h="0">
                <a:tc>
                  <a:txBody>
                    <a:bodyPr/>
                    <a:lstStyle/>
                    <a:p>
                      <a:pPr marL="0" marR="0">
                        <a:lnSpc>
                          <a:spcPct val="150000"/>
                        </a:lnSpc>
                        <a:spcBef>
                          <a:spcPts val="1200"/>
                        </a:spcBef>
                        <a:spcAft>
                          <a:spcPts val="1200"/>
                        </a:spcAft>
                      </a:pPr>
                      <a:r>
                        <a:rPr lang="en-US" sz="1050" b="1" dirty="0">
                          <a:solidFill>
                            <a:schemeClr val="bg1"/>
                          </a:solidFill>
                          <a:effectLst/>
                          <a:latin typeface="Century Gothic" panose="020B0502020202020204" pitchFamily="34" charset="0"/>
                        </a:rPr>
                        <a:t>DFF</a:t>
                      </a:r>
                      <a:endParaRPr lang="en-US" sz="1050" b="1" dirty="0">
                        <a:solidFill>
                          <a:schemeClr val="bg1"/>
                        </a:solidFill>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solidFill>
                      <a:schemeClr val="tx1">
                        <a:lumMod val="65000"/>
                      </a:schemeClr>
                    </a:solidFill>
                  </a:tcPr>
                </a:tc>
                <a:tc>
                  <a:txBody>
                    <a:bodyPr/>
                    <a:lstStyle/>
                    <a:p>
                      <a:pPr marL="0" marR="0" algn="ctr">
                        <a:lnSpc>
                          <a:spcPct val="150000"/>
                        </a:lnSpc>
                        <a:spcBef>
                          <a:spcPts val="1200"/>
                        </a:spcBef>
                        <a:spcAft>
                          <a:spcPts val="1200"/>
                        </a:spcAft>
                      </a:pPr>
                      <a:r>
                        <a:rPr lang="en-US" sz="1000" b="1" kern="1200" dirty="0">
                          <a:solidFill>
                            <a:srgbClr val="00B050"/>
                          </a:solidFill>
                          <a:effectLst/>
                          <a:latin typeface="Century Gothic" panose="020B0502020202020204" pitchFamily="34" charset="0"/>
                          <a:ea typeface="+mn-ea"/>
                          <a:cs typeface="+mn-cs"/>
                        </a:rPr>
                        <a:t>Open Source</a:t>
                      </a:r>
                    </a:p>
                  </a:txBody>
                  <a:tcPr marL="63305" marR="63305" marT="0" marB="0" anchor="ctr">
                    <a:noFill/>
                  </a:tcPr>
                </a:tc>
                <a:tc>
                  <a:txBody>
                    <a:bodyPr/>
                    <a:lstStyle/>
                    <a:p>
                      <a:pPr marL="0" marR="0">
                        <a:lnSpc>
                          <a:spcPct val="150000"/>
                        </a:lnSpc>
                        <a:spcBef>
                          <a:spcPts val="1200"/>
                        </a:spcBef>
                        <a:spcAft>
                          <a:spcPts val="1200"/>
                        </a:spcAft>
                      </a:pPr>
                      <a:r>
                        <a:rPr lang="en-US" sz="1000" dirty="0">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rPr>
                        <a:t>Digital Forensic Framework – An open source tool used.</a:t>
                      </a:r>
                    </a:p>
                  </a:txBody>
                  <a:tcPr marL="68580" marR="68580" marT="0" marB="0"/>
                </a:tc>
                <a:extLst>
                  <a:ext uri="{0D108BD9-81ED-4DB2-BD59-A6C34878D82A}">
                    <a16:rowId xmlns:a16="http://schemas.microsoft.com/office/drawing/2014/main" val="10003"/>
                  </a:ext>
                </a:extLst>
              </a:tr>
              <a:tr h="0">
                <a:tc>
                  <a:txBody>
                    <a:bodyPr/>
                    <a:lstStyle/>
                    <a:p>
                      <a:pPr marL="0" marR="0">
                        <a:lnSpc>
                          <a:spcPct val="150000"/>
                        </a:lnSpc>
                        <a:spcBef>
                          <a:spcPts val="1200"/>
                        </a:spcBef>
                        <a:spcAft>
                          <a:spcPts val="1200"/>
                        </a:spcAft>
                      </a:pPr>
                      <a:r>
                        <a:rPr lang="en-US" sz="1050" b="1" dirty="0">
                          <a:solidFill>
                            <a:schemeClr val="bg1"/>
                          </a:solidFill>
                          <a:effectLst/>
                          <a:latin typeface="Century Gothic" panose="020B0502020202020204" pitchFamily="34" charset="0"/>
                        </a:rPr>
                        <a:t>Guy Manager</a:t>
                      </a:r>
                      <a:endParaRPr lang="en-US" sz="1050" b="1" dirty="0">
                        <a:solidFill>
                          <a:schemeClr val="bg1"/>
                        </a:solidFill>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solidFill>
                      <a:schemeClr val="tx1">
                        <a:lumMod val="65000"/>
                      </a:schemeClr>
                    </a:solidFill>
                  </a:tcPr>
                </a:tc>
                <a:tc>
                  <a:txBody>
                    <a:bodyPr/>
                    <a:lstStyle/>
                    <a:p>
                      <a:pPr marL="0" marR="0" algn="ctr">
                        <a:lnSpc>
                          <a:spcPct val="150000"/>
                        </a:lnSpc>
                        <a:spcBef>
                          <a:spcPts val="1200"/>
                        </a:spcBef>
                        <a:spcAft>
                          <a:spcPts val="1200"/>
                        </a:spcAft>
                      </a:pPr>
                      <a:r>
                        <a:rPr lang="en-US" sz="1000" b="1" kern="1200" dirty="0">
                          <a:solidFill>
                            <a:srgbClr val="00B050"/>
                          </a:solidFill>
                          <a:effectLst/>
                          <a:latin typeface="Century Gothic" panose="020B0502020202020204" pitchFamily="34" charset="0"/>
                          <a:ea typeface="+mn-ea"/>
                          <a:cs typeface="+mn-cs"/>
                        </a:rPr>
                        <a:t>Open Source</a:t>
                      </a:r>
                    </a:p>
                  </a:txBody>
                  <a:tcPr marL="63305" marR="63305" marT="0" marB="0" anchor="ctr">
                    <a:noFill/>
                  </a:tcPr>
                </a:tc>
                <a:tc>
                  <a:txBody>
                    <a:bodyPr/>
                    <a:lstStyle/>
                    <a:p>
                      <a:pPr marL="0" marR="0">
                        <a:lnSpc>
                          <a:spcPct val="150000"/>
                        </a:lnSpc>
                        <a:spcBef>
                          <a:spcPts val="1200"/>
                        </a:spcBef>
                        <a:spcAft>
                          <a:spcPts val="1200"/>
                        </a:spcAft>
                      </a:pPr>
                      <a:r>
                        <a:rPr lang="en-US" sz="1000" dirty="0">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rPr>
                        <a:t>Tool used to perform Bit stream forensic in order to get the disk imaged</a:t>
                      </a:r>
                    </a:p>
                  </a:txBody>
                  <a:tcPr marL="68580" marR="68580" marT="0" marB="0"/>
                </a:tc>
                <a:extLst>
                  <a:ext uri="{0D108BD9-81ED-4DB2-BD59-A6C34878D82A}">
                    <a16:rowId xmlns:a16="http://schemas.microsoft.com/office/drawing/2014/main" val="10004"/>
                  </a:ext>
                </a:extLst>
              </a:tr>
              <a:tr h="0">
                <a:tc>
                  <a:txBody>
                    <a:bodyPr/>
                    <a:lstStyle/>
                    <a:p>
                      <a:pPr marL="0" marR="0">
                        <a:lnSpc>
                          <a:spcPct val="150000"/>
                        </a:lnSpc>
                        <a:spcBef>
                          <a:spcPts val="1200"/>
                        </a:spcBef>
                        <a:spcAft>
                          <a:spcPts val="1200"/>
                        </a:spcAft>
                      </a:pPr>
                      <a:r>
                        <a:rPr lang="en-US" sz="1050" b="1" dirty="0">
                          <a:solidFill>
                            <a:schemeClr val="bg1"/>
                          </a:solidFill>
                          <a:effectLst/>
                          <a:latin typeface="Century Gothic" panose="020B0502020202020204" pitchFamily="34" charset="0"/>
                          <a:ea typeface="Times New Roman" panose="02020603050405020304" pitchFamily="18" charset="0"/>
                          <a:cs typeface="Times New Roman" panose="02020603050405020304" pitchFamily="18" charset="0"/>
                        </a:rPr>
                        <a:t>DFIRTRIGE</a:t>
                      </a:r>
                    </a:p>
                  </a:txBody>
                  <a:tcPr marL="68580" marR="68580" marT="0" marB="0">
                    <a:solidFill>
                      <a:schemeClr val="tx1">
                        <a:lumMod val="65000"/>
                      </a:schemeClr>
                    </a:solidFill>
                  </a:tcPr>
                </a:tc>
                <a:tc>
                  <a:txBody>
                    <a:bodyPr/>
                    <a:lstStyle/>
                    <a:p>
                      <a:pPr marL="0" marR="0" algn="ctr">
                        <a:lnSpc>
                          <a:spcPct val="150000"/>
                        </a:lnSpc>
                        <a:spcBef>
                          <a:spcPts val="1200"/>
                        </a:spcBef>
                        <a:spcAft>
                          <a:spcPts val="1200"/>
                        </a:spcAft>
                      </a:pPr>
                      <a:r>
                        <a:rPr lang="en-US" sz="1000" b="1" kern="1200" dirty="0">
                          <a:solidFill>
                            <a:srgbClr val="00B050"/>
                          </a:solidFill>
                          <a:effectLst/>
                          <a:latin typeface="Century Gothic" panose="020B0502020202020204" pitchFamily="34" charset="0"/>
                          <a:ea typeface="+mn-ea"/>
                          <a:cs typeface="+mn-cs"/>
                        </a:rPr>
                        <a:t>Open Source</a:t>
                      </a:r>
                    </a:p>
                  </a:txBody>
                  <a:tcPr marL="63305" marR="63305" marT="0" marB="0" anchor="ctr">
                    <a:noFill/>
                  </a:tcPr>
                </a:tc>
                <a:tc>
                  <a:txBody>
                    <a:bodyPr/>
                    <a:lstStyle/>
                    <a:p>
                      <a:pPr marL="0" marR="0">
                        <a:lnSpc>
                          <a:spcPct val="150000"/>
                        </a:lnSpc>
                        <a:spcBef>
                          <a:spcPts val="1200"/>
                        </a:spcBef>
                        <a:spcAft>
                          <a:spcPts val="1200"/>
                        </a:spcAft>
                      </a:pPr>
                      <a:r>
                        <a:rPr lang="en-US" sz="1000" dirty="0">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rPr>
                        <a:t>Digital forensic acquisition tool for Windows based incident response.</a:t>
                      </a:r>
                    </a:p>
                  </a:txBody>
                  <a:tcPr marL="68580" marR="68580" marT="0" marB="0"/>
                </a:tc>
                <a:extLst>
                  <a:ext uri="{0D108BD9-81ED-4DB2-BD59-A6C34878D82A}">
                    <a16:rowId xmlns:a16="http://schemas.microsoft.com/office/drawing/2014/main" val="10005"/>
                  </a:ext>
                </a:extLst>
              </a:tr>
              <a:tr h="0">
                <a:tc>
                  <a:txBody>
                    <a:bodyPr/>
                    <a:lstStyle/>
                    <a:p>
                      <a:pPr marL="0" marR="0">
                        <a:lnSpc>
                          <a:spcPct val="150000"/>
                        </a:lnSpc>
                        <a:spcBef>
                          <a:spcPts val="1200"/>
                        </a:spcBef>
                        <a:spcAft>
                          <a:spcPts val="1200"/>
                        </a:spcAft>
                      </a:pPr>
                      <a:r>
                        <a:rPr lang="en-US" sz="1050" b="1" dirty="0">
                          <a:solidFill>
                            <a:schemeClr val="bg1"/>
                          </a:solidFill>
                          <a:effectLst/>
                          <a:latin typeface="Century Gothic" panose="020B0502020202020204" pitchFamily="34" charset="0"/>
                          <a:ea typeface="Times New Roman" panose="02020603050405020304" pitchFamily="18" charset="0"/>
                          <a:cs typeface="Times New Roman" panose="02020603050405020304" pitchFamily="18" charset="0"/>
                        </a:rPr>
                        <a:t>Autopsy</a:t>
                      </a:r>
                    </a:p>
                  </a:txBody>
                  <a:tcPr marL="68580" marR="68580" marT="0" marB="0">
                    <a:solidFill>
                      <a:schemeClr val="tx1">
                        <a:lumMod val="65000"/>
                      </a:schemeClr>
                    </a:solidFill>
                  </a:tcPr>
                </a:tc>
                <a:tc>
                  <a:txBody>
                    <a:bodyPr/>
                    <a:lstStyle/>
                    <a:p>
                      <a:pPr marL="0" marR="0" algn="ctr">
                        <a:lnSpc>
                          <a:spcPct val="150000"/>
                        </a:lnSpc>
                        <a:spcBef>
                          <a:spcPts val="1200"/>
                        </a:spcBef>
                        <a:spcAft>
                          <a:spcPts val="1200"/>
                        </a:spcAft>
                      </a:pPr>
                      <a:r>
                        <a:rPr lang="en-US" sz="1000" b="1" kern="1200" dirty="0">
                          <a:solidFill>
                            <a:srgbClr val="00B050"/>
                          </a:solidFill>
                          <a:effectLst/>
                          <a:latin typeface="Century Gothic" panose="020B0502020202020204" pitchFamily="34" charset="0"/>
                          <a:ea typeface="+mn-ea"/>
                          <a:cs typeface="+mn-cs"/>
                        </a:rPr>
                        <a:t>Open Source</a:t>
                      </a:r>
                    </a:p>
                  </a:txBody>
                  <a:tcPr marL="63305" marR="63305" marT="0" marB="0" anchor="ctr">
                    <a:noFill/>
                  </a:tcPr>
                </a:tc>
                <a:tc>
                  <a:txBody>
                    <a:bodyPr/>
                    <a:lstStyle/>
                    <a:p>
                      <a:pPr marL="0" marR="0">
                        <a:lnSpc>
                          <a:spcPct val="150000"/>
                        </a:lnSpc>
                        <a:spcBef>
                          <a:spcPts val="1200"/>
                        </a:spcBef>
                        <a:spcAft>
                          <a:spcPts val="1200"/>
                        </a:spcAft>
                      </a:pPr>
                      <a:r>
                        <a:rPr lang="en-US" sz="1000" dirty="0">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rPr>
                        <a:t>Used for digital forensics platform and graphical interface to The Sleuth Kit® and other digital forensics tools. It is used by law enforcement, military</a:t>
                      </a:r>
                    </a:p>
                  </a:txBody>
                  <a:tcPr marL="68580" marR="68580" marT="0" marB="0"/>
                </a:tc>
                <a:extLst>
                  <a:ext uri="{0D108BD9-81ED-4DB2-BD59-A6C34878D82A}">
                    <a16:rowId xmlns:a16="http://schemas.microsoft.com/office/drawing/2014/main" val="10006"/>
                  </a:ext>
                </a:extLst>
              </a:tr>
              <a:tr h="0">
                <a:tc>
                  <a:txBody>
                    <a:bodyPr/>
                    <a:lstStyle/>
                    <a:p>
                      <a:pPr marL="0" marR="0">
                        <a:lnSpc>
                          <a:spcPct val="150000"/>
                        </a:lnSpc>
                        <a:spcBef>
                          <a:spcPts val="1200"/>
                        </a:spcBef>
                        <a:spcAft>
                          <a:spcPts val="1200"/>
                        </a:spcAft>
                      </a:pPr>
                      <a:r>
                        <a:rPr lang="en-US" sz="1050" b="1" dirty="0" err="1">
                          <a:solidFill>
                            <a:schemeClr val="bg1"/>
                          </a:solidFill>
                          <a:effectLst/>
                          <a:latin typeface="Century Gothic" panose="020B0502020202020204" pitchFamily="34" charset="0"/>
                          <a:ea typeface="Times New Roman" panose="02020603050405020304" pitchFamily="18" charset="0"/>
                          <a:cs typeface="Times New Roman" panose="02020603050405020304" pitchFamily="18" charset="0"/>
                        </a:rPr>
                        <a:t>Recuva</a:t>
                      </a:r>
                      <a:r>
                        <a:rPr lang="en-US" sz="1050" b="1" dirty="0">
                          <a:solidFill>
                            <a:schemeClr val="bg1"/>
                          </a:solidFill>
                          <a:effectLst/>
                          <a:latin typeface="Century Gothic" panose="020B0502020202020204" pitchFamily="34" charset="0"/>
                          <a:ea typeface="Times New Roman" panose="02020603050405020304" pitchFamily="18" charset="0"/>
                          <a:cs typeface="Times New Roman" panose="02020603050405020304" pitchFamily="18" charset="0"/>
                        </a:rPr>
                        <a:t> Professional</a:t>
                      </a:r>
                    </a:p>
                  </a:txBody>
                  <a:tcPr marL="68580" marR="68580" marT="0" marB="0">
                    <a:solidFill>
                      <a:schemeClr val="tx1">
                        <a:lumMod val="65000"/>
                      </a:schemeClr>
                    </a:solidFill>
                  </a:tcPr>
                </a:tc>
                <a:tc>
                  <a:txBody>
                    <a:bodyPr/>
                    <a:lstStyle/>
                    <a:p>
                      <a:pPr marL="0" marR="0" algn="ctr">
                        <a:lnSpc>
                          <a:spcPct val="150000"/>
                        </a:lnSpc>
                        <a:spcBef>
                          <a:spcPts val="1200"/>
                        </a:spcBef>
                        <a:spcAft>
                          <a:spcPts val="1200"/>
                        </a:spcAft>
                      </a:pPr>
                      <a:r>
                        <a:rPr lang="en-US" sz="1000" b="1" kern="1200">
                          <a:solidFill>
                            <a:srgbClr val="FF0000"/>
                          </a:solidFill>
                          <a:effectLst/>
                          <a:latin typeface="Century Gothic" panose="020B0502020202020204" pitchFamily="34" charset="0"/>
                          <a:ea typeface="+mn-ea"/>
                          <a:cs typeface="+mn-cs"/>
                        </a:rPr>
                        <a:t>Licensed</a:t>
                      </a:r>
                      <a:endParaRPr lang="en-US" sz="1000" b="1" kern="1200" dirty="0">
                        <a:solidFill>
                          <a:srgbClr val="FF0000"/>
                        </a:solidFill>
                        <a:effectLst/>
                        <a:latin typeface="Century Gothic" panose="020B0502020202020204" pitchFamily="34" charset="0"/>
                        <a:ea typeface="+mn-ea"/>
                        <a:cs typeface="+mn-cs"/>
                      </a:endParaRPr>
                    </a:p>
                  </a:txBody>
                  <a:tcPr marL="68580" marR="68580" marT="0" marB="0">
                    <a:noFill/>
                  </a:tcPr>
                </a:tc>
                <a:tc>
                  <a:txBody>
                    <a:bodyPr/>
                    <a:lstStyle/>
                    <a:p>
                      <a:pPr marL="0" marR="0">
                        <a:lnSpc>
                          <a:spcPct val="150000"/>
                        </a:lnSpc>
                        <a:spcBef>
                          <a:spcPts val="1200"/>
                        </a:spcBef>
                        <a:spcAft>
                          <a:spcPts val="1200"/>
                        </a:spcAft>
                      </a:pPr>
                      <a:r>
                        <a:rPr lang="en-US" sz="1000" dirty="0">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rPr>
                        <a:t>Tool used to recover the deleted files from NTFS/FAT File system without imaging.</a:t>
                      </a:r>
                    </a:p>
                  </a:txBody>
                  <a:tcPr marL="68580" marR="68580" marT="0" marB="0"/>
                </a:tc>
                <a:extLst>
                  <a:ext uri="{0D108BD9-81ED-4DB2-BD59-A6C34878D82A}">
                    <a16:rowId xmlns:a16="http://schemas.microsoft.com/office/drawing/2014/main" val="10007"/>
                  </a:ext>
                </a:extLst>
              </a:tr>
              <a:tr h="0">
                <a:tc>
                  <a:txBody>
                    <a:bodyPr/>
                    <a:lstStyle/>
                    <a:p>
                      <a:pPr marL="0" marR="0">
                        <a:lnSpc>
                          <a:spcPct val="150000"/>
                        </a:lnSpc>
                        <a:spcBef>
                          <a:spcPts val="1200"/>
                        </a:spcBef>
                        <a:spcAft>
                          <a:spcPts val="1200"/>
                        </a:spcAft>
                      </a:pPr>
                      <a:r>
                        <a:rPr lang="en-US" sz="1050" b="1" dirty="0">
                          <a:solidFill>
                            <a:schemeClr val="bg1"/>
                          </a:solidFill>
                          <a:effectLst/>
                          <a:latin typeface="Century Gothic" panose="020B0502020202020204" pitchFamily="34" charset="0"/>
                          <a:ea typeface="Times New Roman" panose="02020603050405020304" pitchFamily="18" charset="0"/>
                          <a:cs typeface="Times New Roman" panose="02020603050405020304" pitchFamily="18" charset="0"/>
                        </a:rPr>
                        <a:t>DT Search</a:t>
                      </a:r>
                    </a:p>
                  </a:txBody>
                  <a:tcPr marL="68580" marR="68580" marT="0" marB="0">
                    <a:solidFill>
                      <a:schemeClr val="tx1">
                        <a:lumMod val="65000"/>
                      </a:schemeClr>
                    </a:solidFill>
                  </a:tcPr>
                </a:tc>
                <a:tc>
                  <a:txBody>
                    <a:bodyPr/>
                    <a:lstStyle/>
                    <a:p>
                      <a:pPr marL="0" marR="0" algn="ctr">
                        <a:lnSpc>
                          <a:spcPct val="150000"/>
                        </a:lnSpc>
                        <a:spcBef>
                          <a:spcPts val="1200"/>
                        </a:spcBef>
                        <a:spcAft>
                          <a:spcPts val="1200"/>
                        </a:spcAft>
                      </a:pPr>
                      <a:r>
                        <a:rPr lang="en-US" sz="1000" b="1" kern="1200">
                          <a:solidFill>
                            <a:srgbClr val="FF0000"/>
                          </a:solidFill>
                          <a:effectLst/>
                          <a:latin typeface="Century Gothic" panose="020B0502020202020204" pitchFamily="34" charset="0"/>
                          <a:ea typeface="+mn-ea"/>
                          <a:cs typeface="+mn-cs"/>
                        </a:rPr>
                        <a:t>Licensed</a:t>
                      </a:r>
                      <a:endParaRPr lang="en-US" sz="1000" b="1" kern="1200" dirty="0">
                        <a:solidFill>
                          <a:srgbClr val="FF0000"/>
                        </a:solidFill>
                        <a:effectLst/>
                        <a:latin typeface="Century Gothic" panose="020B0502020202020204" pitchFamily="34" charset="0"/>
                        <a:ea typeface="+mn-ea"/>
                        <a:cs typeface="+mn-cs"/>
                      </a:endParaRPr>
                    </a:p>
                  </a:txBody>
                  <a:tcPr marL="68580" marR="68580" marT="0" marB="0">
                    <a:noFill/>
                  </a:tcPr>
                </a:tc>
                <a:tc>
                  <a:txBody>
                    <a:bodyPr/>
                    <a:lstStyle/>
                    <a:p>
                      <a:pPr marL="0" marR="0">
                        <a:lnSpc>
                          <a:spcPct val="150000"/>
                        </a:lnSpc>
                        <a:spcBef>
                          <a:spcPts val="1200"/>
                        </a:spcBef>
                        <a:spcAft>
                          <a:spcPts val="1200"/>
                        </a:spcAft>
                      </a:pPr>
                      <a:r>
                        <a:rPr lang="en-US" sz="1000" dirty="0">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rPr>
                        <a:t>Tool can instantly search terabytes across an Internet or Intranet site, network, desktop or mobile device.</a:t>
                      </a:r>
                    </a:p>
                  </a:txBody>
                  <a:tcPr marL="68580" marR="68580" marT="0" marB="0"/>
                </a:tc>
                <a:extLst>
                  <a:ext uri="{0D108BD9-81ED-4DB2-BD59-A6C34878D82A}">
                    <a16:rowId xmlns:a16="http://schemas.microsoft.com/office/drawing/2014/main" val="10008"/>
                  </a:ext>
                </a:extLst>
              </a:tr>
              <a:tr h="0">
                <a:tc>
                  <a:txBody>
                    <a:bodyPr/>
                    <a:lstStyle/>
                    <a:p>
                      <a:pPr marL="0" marR="0">
                        <a:lnSpc>
                          <a:spcPct val="150000"/>
                        </a:lnSpc>
                        <a:spcBef>
                          <a:spcPts val="1200"/>
                        </a:spcBef>
                        <a:spcAft>
                          <a:spcPts val="1200"/>
                        </a:spcAft>
                      </a:pPr>
                      <a:r>
                        <a:rPr lang="en-US" sz="1050" b="1" dirty="0">
                          <a:solidFill>
                            <a:schemeClr val="bg1"/>
                          </a:solidFill>
                          <a:effectLst/>
                          <a:latin typeface="Century Gothic" panose="020B0502020202020204" pitchFamily="34" charset="0"/>
                          <a:ea typeface="Times New Roman" panose="02020603050405020304" pitchFamily="18" charset="0"/>
                          <a:cs typeface="Times New Roman" panose="02020603050405020304" pitchFamily="18" charset="0"/>
                        </a:rPr>
                        <a:t>Magnet Forensic</a:t>
                      </a:r>
                    </a:p>
                  </a:txBody>
                  <a:tcPr marL="68580" marR="68580" marT="0" marB="0">
                    <a:solidFill>
                      <a:schemeClr val="tx1">
                        <a:lumMod val="65000"/>
                      </a:schemeClr>
                    </a:solidFill>
                  </a:tcPr>
                </a:tc>
                <a:tc>
                  <a:txBody>
                    <a:bodyPr/>
                    <a:lstStyle/>
                    <a:p>
                      <a:pPr marL="0" marR="0" algn="ctr">
                        <a:lnSpc>
                          <a:spcPct val="150000"/>
                        </a:lnSpc>
                        <a:spcBef>
                          <a:spcPts val="1200"/>
                        </a:spcBef>
                        <a:spcAft>
                          <a:spcPts val="1200"/>
                        </a:spcAft>
                      </a:pPr>
                      <a:r>
                        <a:rPr lang="en-US" sz="1000" b="1" kern="1200" dirty="0">
                          <a:solidFill>
                            <a:srgbClr val="FF0000"/>
                          </a:solidFill>
                          <a:effectLst/>
                          <a:latin typeface="Century Gothic" panose="020B0502020202020204" pitchFamily="34" charset="0"/>
                          <a:ea typeface="+mn-ea"/>
                          <a:cs typeface="+mn-cs"/>
                        </a:rPr>
                        <a:t>Licensed</a:t>
                      </a:r>
                    </a:p>
                  </a:txBody>
                  <a:tcPr marL="68580" marR="68580" marT="0" marB="0">
                    <a:noFill/>
                  </a:tcPr>
                </a:tc>
                <a:tc>
                  <a:txBody>
                    <a:bodyPr/>
                    <a:lstStyle/>
                    <a:p>
                      <a:pPr marL="0" marR="0" algn="just">
                        <a:lnSpc>
                          <a:spcPct val="150000"/>
                        </a:lnSpc>
                        <a:spcBef>
                          <a:spcPts val="1200"/>
                        </a:spcBef>
                        <a:spcAft>
                          <a:spcPts val="1200"/>
                        </a:spcAft>
                      </a:pPr>
                      <a:r>
                        <a:rPr lang="en-US" sz="1000" dirty="0">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rPr>
                        <a:t>Magnet Forensics is a global leader in the development of digital forensics software that acquires, analyzes and shares evidence from computers, smartphones</a:t>
                      </a:r>
                    </a:p>
                  </a:txBody>
                  <a:tcPr marL="68580" marR="68580" marT="0" marB="0"/>
                </a:tc>
                <a:extLst>
                  <a:ext uri="{0D108BD9-81ED-4DB2-BD59-A6C34878D82A}">
                    <a16:rowId xmlns:a16="http://schemas.microsoft.com/office/drawing/2014/main" val="10009"/>
                  </a:ext>
                </a:extLst>
              </a:tr>
            </a:tbl>
          </a:graphicData>
        </a:graphic>
      </p:graphicFrame>
      <p:sp>
        <p:nvSpPr>
          <p:cNvPr id="6" name="object 8"/>
          <p:cNvSpPr txBox="1">
            <a:spLocks noGrp="1"/>
          </p:cNvSpPr>
          <p:nvPr>
            <p:ph type="title"/>
          </p:nvPr>
        </p:nvSpPr>
        <p:spPr>
          <a:xfrm>
            <a:off x="820882" y="197428"/>
            <a:ext cx="8276816" cy="763588"/>
          </a:xfrm>
          <a:prstGeom prst="rect">
            <a:avLst/>
          </a:prstGeom>
          <a:noFill/>
          <a:ln w="9525">
            <a:noFill/>
            <a:miter lim="800000"/>
            <a:headEnd/>
            <a:tailEnd/>
          </a:ln>
        </p:spPr>
        <p:txBody>
          <a:bodyPr vert="horz" wrap="square" lIns="0" tIns="0" rIns="0" bIns="0" numCol="1" rtlCol="0" anchor="ctr" anchorCtr="0" compatLnSpc="1">
            <a:prstTxWarp prst="textNoShape">
              <a:avLst/>
            </a:prstTxWarp>
            <a:noAutofit/>
          </a:bodyPr>
          <a:lstStyle/>
          <a:p>
            <a:pPr fontAlgn="base">
              <a:spcBef>
                <a:spcPct val="40000"/>
              </a:spcBef>
              <a:spcAft>
                <a:spcPct val="0"/>
              </a:spcAft>
            </a:pPr>
            <a:r>
              <a:rPr lang="en-GB" b="1" dirty="0">
                <a:cs typeface="KPMG Light"/>
              </a:rPr>
              <a:t>List of Licensed / Open Source Tools – </a:t>
            </a:r>
            <a:r>
              <a:rPr lang="en-GB" b="1" dirty="0">
                <a:solidFill>
                  <a:srgbClr val="002060"/>
                </a:solidFill>
                <a:cs typeface="KPMG Light"/>
              </a:rPr>
              <a:t>digital forensic</a:t>
            </a:r>
            <a:endParaRPr lang="en-GB" b="1" dirty="0">
              <a:solidFill>
                <a:srgbClr val="002060"/>
              </a:solidFill>
              <a:latin typeface="KPMG Light"/>
              <a:cs typeface="KPMG Light"/>
            </a:endParaRPr>
          </a:p>
        </p:txBody>
      </p:sp>
    </p:spTree>
    <p:extLst>
      <p:ext uri="{BB962C8B-B14F-4D97-AF65-F5344CB8AC3E}">
        <p14:creationId xmlns:p14="http://schemas.microsoft.com/office/powerpoint/2010/main" val="315143124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753515" y="1218418"/>
            <a:ext cx="8364964" cy="646331"/>
          </a:xfrm>
          <a:prstGeom prst="rect">
            <a:avLst/>
          </a:prstGeom>
        </p:spPr>
        <p:txBody>
          <a:bodyPr wrap="square">
            <a:spAutoFit/>
          </a:bodyPr>
          <a:lstStyle/>
          <a:p>
            <a:r>
              <a:rPr lang="en-US" sz="1200" dirty="0">
                <a:latin typeface="Century Gothic" panose="020B0502020202020204" pitchFamily="34" charset="0"/>
              </a:rPr>
              <a:t>Following are the list of tools that which virtual security may utilizes during the Wireless network security assessment w.r.t Signal overlapping, heat map, channels allocation, frequency, bandwidth utilization and interference:</a:t>
            </a:r>
          </a:p>
        </p:txBody>
      </p:sp>
      <p:graphicFrame>
        <p:nvGraphicFramePr>
          <p:cNvPr id="4" name="Table 3"/>
          <p:cNvGraphicFramePr>
            <a:graphicFrameLocks noGrp="1"/>
          </p:cNvGraphicFramePr>
          <p:nvPr>
            <p:extLst>
              <p:ext uri="{D42A27DB-BD31-4B8C-83A1-F6EECF244321}">
                <p14:modId xmlns:p14="http://schemas.microsoft.com/office/powerpoint/2010/main" val="2644664949"/>
              </p:ext>
            </p:extLst>
          </p:nvPr>
        </p:nvGraphicFramePr>
        <p:xfrm>
          <a:off x="846280" y="2111760"/>
          <a:ext cx="8272199" cy="3513776"/>
        </p:xfrm>
        <a:graphic>
          <a:graphicData uri="http://schemas.openxmlformats.org/drawingml/2006/table">
            <a:tbl>
              <a:tblPr firstRow="1" firstCol="1" bandRow="1">
                <a:tableStyleId>{5940675A-B579-460E-94D1-54222C63F5DA}</a:tableStyleId>
              </a:tblPr>
              <a:tblGrid>
                <a:gridCol w="1886527">
                  <a:extLst>
                    <a:ext uri="{9D8B030D-6E8A-4147-A177-3AD203B41FA5}">
                      <a16:colId xmlns:a16="http://schemas.microsoft.com/office/drawing/2014/main" val="20000"/>
                    </a:ext>
                  </a:extLst>
                </a:gridCol>
                <a:gridCol w="1163782">
                  <a:extLst>
                    <a:ext uri="{9D8B030D-6E8A-4147-A177-3AD203B41FA5}">
                      <a16:colId xmlns:a16="http://schemas.microsoft.com/office/drawing/2014/main" val="20001"/>
                    </a:ext>
                  </a:extLst>
                </a:gridCol>
                <a:gridCol w="5221890">
                  <a:extLst>
                    <a:ext uri="{9D8B030D-6E8A-4147-A177-3AD203B41FA5}">
                      <a16:colId xmlns:a16="http://schemas.microsoft.com/office/drawing/2014/main" val="20002"/>
                    </a:ext>
                  </a:extLst>
                </a:gridCol>
              </a:tblGrid>
              <a:tr h="0">
                <a:tc>
                  <a:txBody>
                    <a:bodyPr/>
                    <a:lstStyle/>
                    <a:p>
                      <a:pPr marL="0" marR="0">
                        <a:lnSpc>
                          <a:spcPct val="150000"/>
                        </a:lnSpc>
                        <a:spcBef>
                          <a:spcPts val="1200"/>
                        </a:spcBef>
                        <a:spcAft>
                          <a:spcPts val="1200"/>
                        </a:spcAft>
                      </a:pPr>
                      <a:r>
                        <a:rPr lang="en-US" sz="1300" b="1" dirty="0">
                          <a:solidFill>
                            <a:schemeClr val="bg1"/>
                          </a:solidFill>
                          <a:effectLst/>
                          <a:latin typeface="Century Gothic" panose="020B0502020202020204" pitchFamily="34" charset="0"/>
                          <a:ea typeface="Times New Roman" panose="02020603050405020304" pitchFamily="18" charset="0"/>
                          <a:cs typeface="Times New Roman" panose="02020603050405020304" pitchFamily="18" charset="0"/>
                        </a:rPr>
                        <a:t>Name</a:t>
                      </a:r>
                      <a:r>
                        <a:rPr lang="en-US" sz="1300" b="1" baseline="0" dirty="0">
                          <a:solidFill>
                            <a:schemeClr val="bg1"/>
                          </a:solidFill>
                          <a:effectLst/>
                          <a:latin typeface="Century Gothic" panose="020B0502020202020204" pitchFamily="34" charset="0"/>
                          <a:ea typeface="Times New Roman" panose="02020603050405020304" pitchFamily="18" charset="0"/>
                          <a:cs typeface="Times New Roman" panose="02020603050405020304" pitchFamily="18" charset="0"/>
                        </a:rPr>
                        <a:t> of Tool</a:t>
                      </a:r>
                      <a:endParaRPr lang="en-US" sz="1300" b="1" dirty="0">
                        <a:solidFill>
                          <a:schemeClr val="bg1"/>
                        </a:solidFill>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solidFill>
                      <a:schemeClr val="tx1"/>
                    </a:solidFill>
                  </a:tcPr>
                </a:tc>
                <a:tc>
                  <a:txBody>
                    <a:bodyPr/>
                    <a:lstStyle/>
                    <a:p>
                      <a:pPr marL="0" marR="0">
                        <a:lnSpc>
                          <a:spcPct val="150000"/>
                        </a:lnSpc>
                        <a:spcBef>
                          <a:spcPts val="1200"/>
                        </a:spcBef>
                        <a:spcAft>
                          <a:spcPts val="1200"/>
                        </a:spcAft>
                      </a:pPr>
                      <a:r>
                        <a:rPr lang="en-US" sz="1300" b="1" dirty="0">
                          <a:solidFill>
                            <a:schemeClr val="bg1"/>
                          </a:solidFill>
                          <a:effectLst/>
                          <a:latin typeface="Century Gothic" panose="020B0502020202020204" pitchFamily="34" charset="0"/>
                          <a:ea typeface="Times New Roman" panose="02020603050405020304" pitchFamily="18" charset="0"/>
                          <a:cs typeface="Times New Roman" panose="02020603050405020304" pitchFamily="18" charset="0"/>
                        </a:rPr>
                        <a:t>Tool Type</a:t>
                      </a:r>
                    </a:p>
                  </a:txBody>
                  <a:tcPr marL="68580" marR="68580" marT="0" marB="0">
                    <a:solidFill>
                      <a:schemeClr val="tx1"/>
                    </a:solidFill>
                  </a:tcPr>
                </a:tc>
                <a:tc>
                  <a:txBody>
                    <a:bodyPr/>
                    <a:lstStyle/>
                    <a:p>
                      <a:pPr marL="0" marR="0">
                        <a:lnSpc>
                          <a:spcPct val="150000"/>
                        </a:lnSpc>
                        <a:spcBef>
                          <a:spcPts val="1200"/>
                        </a:spcBef>
                        <a:spcAft>
                          <a:spcPts val="1200"/>
                        </a:spcAft>
                      </a:pPr>
                      <a:r>
                        <a:rPr lang="en-US" sz="1300" b="1" dirty="0">
                          <a:solidFill>
                            <a:schemeClr val="bg1"/>
                          </a:solidFill>
                          <a:effectLst/>
                          <a:latin typeface="Century Gothic" panose="020B0502020202020204" pitchFamily="34" charset="0"/>
                          <a:ea typeface="Times New Roman" panose="02020603050405020304" pitchFamily="18" charset="0"/>
                          <a:cs typeface="Times New Roman" panose="02020603050405020304" pitchFamily="18" charset="0"/>
                        </a:rPr>
                        <a:t>Tool Description</a:t>
                      </a:r>
                    </a:p>
                  </a:txBody>
                  <a:tcPr marL="68580" marR="68580" marT="0" marB="0">
                    <a:solidFill>
                      <a:schemeClr val="tx1"/>
                    </a:solidFill>
                  </a:tcPr>
                </a:tc>
                <a:extLst>
                  <a:ext uri="{0D108BD9-81ED-4DB2-BD59-A6C34878D82A}">
                    <a16:rowId xmlns:a16="http://schemas.microsoft.com/office/drawing/2014/main" val="10000"/>
                  </a:ext>
                </a:extLst>
              </a:tr>
              <a:tr h="0">
                <a:tc>
                  <a:txBody>
                    <a:bodyPr/>
                    <a:lstStyle/>
                    <a:p>
                      <a:pPr marL="0" marR="0">
                        <a:lnSpc>
                          <a:spcPct val="150000"/>
                        </a:lnSpc>
                        <a:spcBef>
                          <a:spcPts val="1200"/>
                        </a:spcBef>
                        <a:spcAft>
                          <a:spcPts val="1200"/>
                        </a:spcAft>
                      </a:pPr>
                      <a:r>
                        <a:rPr lang="en-US" sz="1050" b="1" dirty="0">
                          <a:solidFill>
                            <a:schemeClr val="bg1"/>
                          </a:solidFill>
                          <a:effectLst/>
                          <a:latin typeface="Century Gothic" panose="020B0502020202020204" pitchFamily="34" charset="0"/>
                          <a:ea typeface="Times New Roman" panose="02020603050405020304" pitchFamily="18" charset="0"/>
                          <a:cs typeface="Times New Roman" panose="02020603050405020304" pitchFamily="18" charset="0"/>
                        </a:rPr>
                        <a:t>Fluxion</a:t>
                      </a:r>
                    </a:p>
                  </a:txBody>
                  <a:tcPr marL="68580" marR="68580" marT="0" marB="0">
                    <a:solidFill>
                      <a:schemeClr val="tx1">
                        <a:lumMod val="65000"/>
                      </a:schemeClr>
                    </a:solidFill>
                  </a:tcPr>
                </a:tc>
                <a:tc>
                  <a:txBody>
                    <a:bodyPr/>
                    <a:lstStyle/>
                    <a:p>
                      <a:pPr marL="0" marR="0" algn="ctr">
                        <a:lnSpc>
                          <a:spcPct val="150000"/>
                        </a:lnSpc>
                        <a:spcBef>
                          <a:spcPts val="1200"/>
                        </a:spcBef>
                        <a:spcAft>
                          <a:spcPts val="1200"/>
                        </a:spcAft>
                      </a:pPr>
                      <a:r>
                        <a:rPr lang="en-US" sz="1000" b="1" kern="1200" dirty="0">
                          <a:solidFill>
                            <a:srgbClr val="00B050"/>
                          </a:solidFill>
                          <a:effectLst/>
                          <a:latin typeface="Century Gothic" panose="020B0502020202020204" pitchFamily="34" charset="0"/>
                          <a:ea typeface="+mn-ea"/>
                          <a:cs typeface="+mn-cs"/>
                        </a:rPr>
                        <a:t>Open Source</a:t>
                      </a:r>
                    </a:p>
                  </a:txBody>
                  <a:tcPr marL="63305" marR="63305" marT="0" marB="0" anchor="ctr">
                    <a:noFill/>
                  </a:tcPr>
                </a:tc>
                <a:tc>
                  <a:txBody>
                    <a:bodyPr/>
                    <a:lstStyle/>
                    <a:p>
                      <a:pPr marL="0" marR="0">
                        <a:lnSpc>
                          <a:spcPct val="150000"/>
                        </a:lnSpc>
                        <a:spcBef>
                          <a:spcPts val="1200"/>
                        </a:spcBef>
                        <a:spcAft>
                          <a:spcPts val="1200"/>
                        </a:spcAft>
                      </a:pPr>
                      <a:r>
                        <a:rPr lang="en-US" sz="1000" dirty="0">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rPr>
                        <a:t>Fluxion is a unique tool in its use of a WPA handshake to not only control the behavior of the login page but the behavior of the entire script.</a:t>
                      </a:r>
                    </a:p>
                  </a:txBody>
                  <a:tcPr marL="68580" marR="68580" marT="0" marB="0"/>
                </a:tc>
                <a:extLst>
                  <a:ext uri="{0D108BD9-81ED-4DB2-BD59-A6C34878D82A}">
                    <a16:rowId xmlns:a16="http://schemas.microsoft.com/office/drawing/2014/main" val="10001"/>
                  </a:ext>
                </a:extLst>
              </a:tr>
              <a:tr h="0">
                <a:tc>
                  <a:txBody>
                    <a:bodyPr/>
                    <a:lstStyle/>
                    <a:p>
                      <a:pPr marL="0" marR="0">
                        <a:lnSpc>
                          <a:spcPct val="150000"/>
                        </a:lnSpc>
                        <a:spcBef>
                          <a:spcPts val="1200"/>
                        </a:spcBef>
                        <a:spcAft>
                          <a:spcPts val="1200"/>
                        </a:spcAft>
                      </a:pPr>
                      <a:r>
                        <a:rPr lang="en-US" sz="1050" b="1" dirty="0" err="1">
                          <a:solidFill>
                            <a:schemeClr val="bg1"/>
                          </a:solidFill>
                          <a:effectLst/>
                          <a:latin typeface="Century Gothic" panose="020B0502020202020204" pitchFamily="34" charset="0"/>
                          <a:ea typeface="Times New Roman" panose="02020603050405020304" pitchFamily="18" charset="0"/>
                          <a:cs typeface="Times New Roman" panose="02020603050405020304" pitchFamily="18" charset="0"/>
                        </a:rPr>
                        <a:t>HomeDale</a:t>
                      </a:r>
                      <a:endParaRPr lang="en-US" sz="1050" b="1" dirty="0">
                        <a:solidFill>
                          <a:schemeClr val="bg1"/>
                        </a:solidFill>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solidFill>
                      <a:schemeClr val="tx1">
                        <a:lumMod val="65000"/>
                      </a:schemeClr>
                    </a:solidFill>
                  </a:tcPr>
                </a:tc>
                <a:tc>
                  <a:txBody>
                    <a:bodyPr/>
                    <a:lstStyle/>
                    <a:p>
                      <a:pPr marL="0" marR="0" algn="ctr">
                        <a:lnSpc>
                          <a:spcPct val="150000"/>
                        </a:lnSpc>
                        <a:spcBef>
                          <a:spcPts val="1200"/>
                        </a:spcBef>
                        <a:spcAft>
                          <a:spcPts val="1200"/>
                        </a:spcAft>
                      </a:pPr>
                      <a:r>
                        <a:rPr lang="en-US" sz="1000" b="1" kern="1200" dirty="0">
                          <a:solidFill>
                            <a:srgbClr val="00B050"/>
                          </a:solidFill>
                          <a:effectLst/>
                          <a:latin typeface="Century Gothic" panose="020B0502020202020204" pitchFamily="34" charset="0"/>
                          <a:ea typeface="+mn-ea"/>
                          <a:cs typeface="+mn-cs"/>
                        </a:rPr>
                        <a:t>Open Source</a:t>
                      </a:r>
                    </a:p>
                  </a:txBody>
                  <a:tcPr marL="63305" marR="63305" marT="0" marB="0" anchor="ctr">
                    <a:noFill/>
                  </a:tcPr>
                </a:tc>
                <a:tc>
                  <a:txBody>
                    <a:bodyPr/>
                    <a:lstStyle/>
                    <a:p>
                      <a:pPr marL="0" marR="0">
                        <a:lnSpc>
                          <a:spcPct val="150000"/>
                        </a:lnSpc>
                        <a:spcBef>
                          <a:spcPts val="1200"/>
                        </a:spcBef>
                        <a:spcAft>
                          <a:spcPts val="1200"/>
                        </a:spcAft>
                      </a:pPr>
                      <a:r>
                        <a:rPr lang="en-US" sz="1000" dirty="0">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rPr>
                        <a:t>Homedale is a tool that allows you to quickly see information regarding all the WLAN access points that are close to your computer. Signal intensity, encrypting (WEP/WPA/WPA2), signal speed, channel, frequency, bitrate etc.</a:t>
                      </a:r>
                    </a:p>
                  </a:txBody>
                  <a:tcPr marL="68580" marR="68580" marT="0" marB="0"/>
                </a:tc>
                <a:extLst>
                  <a:ext uri="{0D108BD9-81ED-4DB2-BD59-A6C34878D82A}">
                    <a16:rowId xmlns:a16="http://schemas.microsoft.com/office/drawing/2014/main" val="10002"/>
                  </a:ext>
                </a:extLst>
              </a:tr>
              <a:tr h="0">
                <a:tc>
                  <a:txBody>
                    <a:bodyPr/>
                    <a:lstStyle/>
                    <a:p>
                      <a:pPr marL="0" marR="0">
                        <a:lnSpc>
                          <a:spcPct val="150000"/>
                        </a:lnSpc>
                        <a:spcBef>
                          <a:spcPts val="1200"/>
                        </a:spcBef>
                        <a:spcAft>
                          <a:spcPts val="1200"/>
                        </a:spcAft>
                      </a:pPr>
                      <a:r>
                        <a:rPr lang="en-US" sz="1050" b="1" dirty="0">
                          <a:solidFill>
                            <a:schemeClr val="bg1"/>
                          </a:solidFill>
                          <a:effectLst/>
                          <a:latin typeface="Century Gothic" panose="020B0502020202020204" pitchFamily="34" charset="0"/>
                          <a:ea typeface="Times New Roman" panose="02020603050405020304" pitchFamily="18" charset="0"/>
                          <a:cs typeface="Times New Roman" panose="02020603050405020304" pitchFamily="18" charset="0"/>
                        </a:rPr>
                        <a:t>Acrylic Professional</a:t>
                      </a:r>
                    </a:p>
                  </a:txBody>
                  <a:tcPr marL="68580" marR="68580" marT="0" marB="0">
                    <a:solidFill>
                      <a:schemeClr val="tx1">
                        <a:lumMod val="65000"/>
                      </a:schemeClr>
                    </a:solidFill>
                  </a:tcPr>
                </a:tc>
                <a:tc>
                  <a:txBody>
                    <a:bodyPr/>
                    <a:lstStyle/>
                    <a:p>
                      <a:pPr marL="0" marR="0" algn="ctr">
                        <a:lnSpc>
                          <a:spcPct val="150000"/>
                        </a:lnSpc>
                        <a:spcBef>
                          <a:spcPts val="1200"/>
                        </a:spcBef>
                        <a:spcAft>
                          <a:spcPts val="1200"/>
                        </a:spcAft>
                      </a:pPr>
                      <a:r>
                        <a:rPr lang="en-US" sz="1000" b="1" kern="1200">
                          <a:solidFill>
                            <a:srgbClr val="FF0000"/>
                          </a:solidFill>
                          <a:effectLst/>
                          <a:latin typeface="Century Gothic" panose="020B0502020202020204" pitchFamily="34" charset="0"/>
                          <a:ea typeface="+mn-ea"/>
                          <a:cs typeface="+mn-cs"/>
                        </a:rPr>
                        <a:t>Licensed</a:t>
                      </a:r>
                      <a:endParaRPr lang="en-US" sz="1000" b="1" kern="1200" dirty="0">
                        <a:solidFill>
                          <a:srgbClr val="FF0000"/>
                        </a:solidFill>
                        <a:effectLst/>
                        <a:latin typeface="Century Gothic" panose="020B0502020202020204" pitchFamily="34" charset="0"/>
                        <a:ea typeface="+mn-ea"/>
                        <a:cs typeface="+mn-cs"/>
                      </a:endParaRPr>
                    </a:p>
                  </a:txBody>
                  <a:tcPr marL="63305" marR="63305" marT="0" marB="0" anchor="ctr">
                    <a:noFill/>
                  </a:tcPr>
                </a:tc>
                <a:tc>
                  <a:txBody>
                    <a:bodyPr/>
                    <a:lstStyle/>
                    <a:p>
                      <a:pPr marL="0" marR="0">
                        <a:lnSpc>
                          <a:spcPct val="150000"/>
                        </a:lnSpc>
                        <a:spcBef>
                          <a:spcPts val="1200"/>
                        </a:spcBef>
                        <a:spcAft>
                          <a:spcPts val="1200"/>
                        </a:spcAft>
                      </a:pPr>
                      <a:r>
                        <a:rPr lang="en-US" sz="1000" dirty="0">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rPr>
                        <a:t> Acrylic </a:t>
                      </a:r>
                      <a:r>
                        <a:rPr lang="en-US" sz="1000" dirty="0" err="1">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rPr>
                        <a:t>WiFi</a:t>
                      </a:r>
                      <a:r>
                        <a:rPr lang="en-US" sz="1000" dirty="0">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rPr>
                        <a:t> Home is a </a:t>
                      </a:r>
                      <a:r>
                        <a:rPr lang="en-US" sz="1000" dirty="0" err="1">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rPr>
                        <a:t>WiFi</a:t>
                      </a:r>
                      <a:r>
                        <a:rPr lang="en-US" sz="1000" dirty="0">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rPr>
                        <a:t> scanner that allows you to search for </a:t>
                      </a:r>
                      <a:r>
                        <a:rPr lang="en-US" sz="1000" dirty="0" err="1">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rPr>
                        <a:t>WiFi</a:t>
                      </a:r>
                      <a:r>
                        <a:rPr lang="en-US" sz="1000" dirty="0">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rPr>
                        <a:t> networks and overlapping </a:t>
                      </a:r>
                      <a:r>
                        <a:rPr lang="en-US" sz="1000" dirty="0" err="1">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rPr>
                        <a:t>WiFi</a:t>
                      </a:r>
                      <a:r>
                        <a:rPr lang="en-US" sz="1000" dirty="0">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rPr>
                        <a:t> Channels</a:t>
                      </a:r>
                    </a:p>
                  </a:txBody>
                  <a:tcPr marL="68580" marR="68580" marT="0" marB="0"/>
                </a:tc>
                <a:extLst>
                  <a:ext uri="{0D108BD9-81ED-4DB2-BD59-A6C34878D82A}">
                    <a16:rowId xmlns:a16="http://schemas.microsoft.com/office/drawing/2014/main" val="10003"/>
                  </a:ext>
                </a:extLst>
              </a:tr>
              <a:tr h="0">
                <a:tc>
                  <a:txBody>
                    <a:bodyPr/>
                    <a:lstStyle/>
                    <a:p>
                      <a:pPr marL="0" marR="0">
                        <a:lnSpc>
                          <a:spcPct val="150000"/>
                        </a:lnSpc>
                        <a:spcBef>
                          <a:spcPts val="1200"/>
                        </a:spcBef>
                        <a:spcAft>
                          <a:spcPts val="1200"/>
                        </a:spcAft>
                      </a:pPr>
                      <a:r>
                        <a:rPr lang="en-US" sz="1050" b="1" dirty="0">
                          <a:solidFill>
                            <a:schemeClr val="bg1"/>
                          </a:solidFill>
                          <a:effectLst/>
                          <a:latin typeface="Century Gothic" panose="020B0502020202020204" pitchFamily="34" charset="0"/>
                          <a:ea typeface="Times New Roman" panose="02020603050405020304" pitchFamily="18" charset="0"/>
                          <a:cs typeface="Times New Roman" panose="02020603050405020304" pitchFamily="18" charset="0"/>
                        </a:rPr>
                        <a:t>Net Spot</a:t>
                      </a:r>
                    </a:p>
                  </a:txBody>
                  <a:tcPr marL="68580" marR="68580" marT="0" marB="0">
                    <a:solidFill>
                      <a:schemeClr val="tx1">
                        <a:lumMod val="65000"/>
                      </a:schemeClr>
                    </a:solidFill>
                  </a:tcPr>
                </a:tc>
                <a:tc>
                  <a:txBody>
                    <a:bodyPr/>
                    <a:lstStyle/>
                    <a:p>
                      <a:pPr marL="0" marR="0" algn="ctr">
                        <a:lnSpc>
                          <a:spcPct val="150000"/>
                        </a:lnSpc>
                        <a:spcBef>
                          <a:spcPts val="1200"/>
                        </a:spcBef>
                        <a:spcAft>
                          <a:spcPts val="1200"/>
                        </a:spcAft>
                      </a:pPr>
                      <a:r>
                        <a:rPr lang="en-US" sz="1000" b="1" kern="1200" dirty="0">
                          <a:solidFill>
                            <a:srgbClr val="FF0000"/>
                          </a:solidFill>
                          <a:effectLst/>
                          <a:latin typeface="Century Gothic" panose="020B0502020202020204" pitchFamily="34" charset="0"/>
                          <a:ea typeface="+mn-ea"/>
                          <a:cs typeface="+mn-cs"/>
                        </a:rPr>
                        <a:t>Licensed</a:t>
                      </a:r>
                    </a:p>
                  </a:txBody>
                  <a:tcPr marL="63305" marR="63305" marT="0" marB="0" anchor="ctr">
                    <a:noFill/>
                  </a:tcPr>
                </a:tc>
                <a:tc>
                  <a:txBody>
                    <a:bodyPr/>
                    <a:lstStyle/>
                    <a:p>
                      <a:pPr marL="0" marR="0">
                        <a:lnSpc>
                          <a:spcPct val="150000"/>
                        </a:lnSpc>
                        <a:spcBef>
                          <a:spcPts val="1200"/>
                        </a:spcBef>
                        <a:spcAft>
                          <a:spcPts val="1200"/>
                        </a:spcAft>
                      </a:pPr>
                      <a:r>
                        <a:rPr lang="en-US" sz="1000" dirty="0" err="1">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rPr>
                        <a:t>NetSpot</a:t>
                      </a:r>
                      <a:r>
                        <a:rPr lang="en-US" sz="1000" dirty="0">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rPr>
                        <a:t> is your perfect assistant – </a:t>
                      </a:r>
                      <a:r>
                        <a:rPr lang="en-US" sz="1000" dirty="0" err="1">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rPr>
                        <a:t>WiFi</a:t>
                      </a:r>
                      <a:r>
                        <a:rPr lang="en-US" sz="1000" dirty="0">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rPr>
                        <a:t> site surveyor, </a:t>
                      </a:r>
                      <a:r>
                        <a:rPr lang="en-US" sz="1000" dirty="0" err="1">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rPr>
                        <a:t>WiFi</a:t>
                      </a:r>
                      <a:r>
                        <a:rPr lang="en-US" sz="1000" dirty="0">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rPr>
                        <a:t> analyzer, </a:t>
                      </a:r>
                      <a:r>
                        <a:rPr lang="en-US" sz="1000" dirty="0" err="1">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rPr>
                        <a:t>WiFi</a:t>
                      </a:r>
                      <a:r>
                        <a:rPr lang="en-US" sz="1000" dirty="0">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rPr>
                        <a:t> manager, troubleshooter, and </a:t>
                      </a:r>
                      <a:r>
                        <a:rPr lang="en-US" sz="1000" dirty="0" err="1">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rPr>
                        <a:t>WiFi</a:t>
                      </a:r>
                      <a:r>
                        <a:rPr lang="en-US" sz="1000" dirty="0">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rPr>
                        <a:t> booster..</a:t>
                      </a:r>
                    </a:p>
                  </a:txBody>
                  <a:tcPr marL="68580" marR="68580" marT="0" marB="0"/>
                </a:tc>
                <a:extLst>
                  <a:ext uri="{0D108BD9-81ED-4DB2-BD59-A6C34878D82A}">
                    <a16:rowId xmlns:a16="http://schemas.microsoft.com/office/drawing/2014/main" val="10004"/>
                  </a:ext>
                </a:extLst>
              </a:tr>
              <a:tr h="0">
                <a:tc>
                  <a:txBody>
                    <a:bodyPr/>
                    <a:lstStyle/>
                    <a:p>
                      <a:pPr marL="0" marR="0">
                        <a:lnSpc>
                          <a:spcPct val="150000"/>
                        </a:lnSpc>
                        <a:spcBef>
                          <a:spcPts val="1200"/>
                        </a:spcBef>
                        <a:spcAft>
                          <a:spcPts val="1200"/>
                        </a:spcAft>
                      </a:pPr>
                      <a:r>
                        <a:rPr lang="en-US" sz="1050" b="1" dirty="0" err="1">
                          <a:solidFill>
                            <a:schemeClr val="bg1"/>
                          </a:solidFill>
                          <a:effectLst/>
                          <a:latin typeface="Century Gothic" panose="020B0502020202020204" pitchFamily="34" charset="0"/>
                          <a:ea typeface="Times New Roman" panose="02020603050405020304" pitchFamily="18" charset="0"/>
                          <a:cs typeface="Times New Roman" panose="02020603050405020304" pitchFamily="18" charset="0"/>
                        </a:rPr>
                        <a:t>Airo</a:t>
                      </a:r>
                      <a:r>
                        <a:rPr lang="en-US" sz="1050" b="1" dirty="0">
                          <a:solidFill>
                            <a:schemeClr val="bg1"/>
                          </a:solidFill>
                          <a:effectLst/>
                          <a:latin typeface="Century Gothic" panose="020B0502020202020204" pitchFamily="34" charset="0"/>
                          <a:ea typeface="Times New Roman" panose="02020603050405020304" pitchFamily="18" charset="0"/>
                          <a:cs typeface="Times New Roman" panose="02020603050405020304" pitchFamily="18" charset="0"/>
                        </a:rPr>
                        <a:t> dump</a:t>
                      </a:r>
                    </a:p>
                  </a:txBody>
                  <a:tcPr marL="68580" marR="68580" marT="0" marB="0">
                    <a:solidFill>
                      <a:schemeClr val="tx1">
                        <a:lumMod val="65000"/>
                      </a:schemeClr>
                    </a:solidFill>
                  </a:tcPr>
                </a:tc>
                <a:tc>
                  <a:txBody>
                    <a:bodyPr/>
                    <a:lstStyle/>
                    <a:p>
                      <a:pPr marL="0" marR="0" algn="ctr">
                        <a:lnSpc>
                          <a:spcPct val="150000"/>
                        </a:lnSpc>
                        <a:spcBef>
                          <a:spcPts val="1200"/>
                        </a:spcBef>
                        <a:spcAft>
                          <a:spcPts val="1200"/>
                        </a:spcAft>
                      </a:pPr>
                      <a:r>
                        <a:rPr lang="en-US" sz="1000" b="1" kern="1200" dirty="0">
                          <a:solidFill>
                            <a:srgbClr val="00B050"/>
                          </a:solidFill>
                          <a:effectLst/>
                          <a:latin typeface="Century Gothic" panose="020B0502020202020204" pitchFamily="34" charset="0"/>
                          <a:ea typeface="+mn-ea"/>
                          <a:cs typeface="+mn-cs"/>
                        </a:rPr>
                        <a:t>Open Source</a:t>
                      </a:r>
                    </a:p>
                  </a:txBody>
                  <a:tcPr marL="63305" marR="63305" marT="0" marB="0" anchor="ctr">
                    <a:noFill/>
                  </a:tcPr>
                </a:tc>
                <a:tc>
                  <a:txBody>
                    <a:bodyPr/>
                    <a:lstStyle/>
                    <a:p>
                      <a:pPr marL="0" marR="0">
                        <a:lnSpc>
                          <a:spcPct val="150000"/>
                        </a:lnSpc>
                        <a:spcBef>
                          <a:spcPts val="1200"/>
                        </a:spcBef>
                        <a:spcAft>
                          <a:spcPts val="1200"/>
                        </a:spcAft>
                      </a:pPr>
                      <a:r>
                        <a:rPr lang="en-US" sz="1000" dirty="0">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rPr>
                        <a:t> </a:t>
                      </a:r>
                      <a:r>
                        <a:rPr lang="en-US" sz="1000" dirty="0" err="1">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rPr>
                        <a:t>Airodump-ng</a:t>
                      </a:r>
                      <a:r>
                        <a:rPr lang="en-US" sz="1000" dirty="0">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rPr>
                        <a:t> is used for packet capturing of raw 802.11 frames and is particularly suitable for collecting WEP IVs (Initialization Vector) </a:t>
                      </a:r>
                    </a:p>
                  </a:txBody>
                  <a:tcPr marL="68580" marR="68580" marT="0" marB="0"/>
                </a:tc>
                <a:extLst>
                  <a:ext uri="{0D108BD9-81ED-4DB2-BD59-A6C34878D82A}">
                    <a16:rowId xmlns:a16="http://schemas.microsoft.com/office/drawing/2014/main" val="10005"/>
                  </a:ext>
                </a:extLst>
              </a:tr>
              <a:tr h="0">
                <a:tc>
                  <a:txBody>
                    <a:bodyPr/>
                    <a:lstStyle/>
                    <a:p>
                      <a:pPr marL="0" marR="0">
                        <a:lnSpc>
                          <a:spcPct val="150000"/>
                        </a:lnSpc>
                        <a:spcBef>
                          <a:spcPts val="1200"/>
                        </a:spcBef>
                        <a:spcAft>
                          <a:spcPts val="1200"/>
                        </a:spcAft>
                      </a:pPr>
                      <a:r>
                        <a:rPr lang="en-US" sz="1050" b="1" dirty="0" err="1">
                          <a:solidFill>
                            <a:schemeClr val="bg1"/>
                          </a:solidFill>
                          <a:effectLst/>
                          <a:latin typeface="Century Gothic" panose="020B0502020202020204" pitchFamily="34" charset="0"/>
                          <a:ea typeface="Times New Roman" panose="02020603050405020304" pitchFamily="18" charset="0"/>
                          <a:cs typeface="Times New Roman" panose="02020603050405020304" pitchFamily="18" charset="0"/>
                        </a:rPr>
                        <a:t>Reaver</a:t>
                      </a:r>
                      <a:endParaRPr lang="en-US" sz="1050" b="1" dirty="0">
                        <a:solidFill>
                          <a:schemeClr val="bg1"/>
                        </a:solidFill>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solidFill>
                      <a:schemeClr val="tx1">
                        <a:lumMod val="65000"/>
                      </a:schemeClr>
                    </a:solidFill>
                  </a:tcPr>
                </a:tc>
                <a:tc>
                  <a:txBody>
                    <a:bodyPr/>
                    <a:lstStyle/>
                    <a:p>
                      <a:pPr marL="0" marR="0" algn="ctr">
                        <a:lnSpc>
                          <a:spcPct val="150000"/>
                        </a:lnSpc>
                        <a:spcBef>
                          <a:spcPts val="1200"/>
                        </a:spcBef>
                        <a:spcAft>
                          <a:spcPts val="1200"/>
                        </a:spcAft>
                      </a:pPr>
                      <a:r>
                        <a:rPr lang="en-US" sz="1000" b="1" kern="1200" dirty="0">
                          <a:solidFill>
                            <a:srgbClr val="00B050"/>
                          </a:solidFill>
                          <a:effectLst/>
                          <a:latin typeface="Century Gothic" panose="020B0502020202020204" pitchFamily="34" charset="0"/>
                          <a:ea typeface="+mn-ea"/>
                          <a:cs typeface="+mn-cs"/>
                        </a:rPr>
                        <a:t>Open Source</a:t>
                      </a:r>
                    </a:p>
                  </a:txBody>
                  <a:tcPr marL="63305" marR="63305" marT="0" marB="0" anchor="ctr">
                    <a:noFill/>
                  </a:tcPr>
                </a:tc>
                <a:tc>
                  <a:txBody>
                    <a:bodyPr/>
                    <a:lstStyle/>
                    <a:p>
                      <a:pPr marL="0" marR="0">
                        <a:lnSpc>
                          <a:spcPct val="150000"/>
                        </a:lnSpc>
                        <a:spcBef>
                          <a:spcPts val="1200"/>
                        </a:spcBef>
                        <a:spcAft>
                          <a:spcPts val="1200"/>
                        </a:spcAft>
                      </a:pPr>
                      <a:r>
                        <a:rPr lang="en-US" sz="1000" dirty="0" err="1">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rPr>
                        <a:t>Reaver</a:t>
                      </a:r>
                      <a:r>
                        <a:rPr lang="en-US" sz="1000" dirty="0">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rPr>
                        <a:t> implements a brute force attack against </a:t>
                      </a:r>
                      <a:r>
                        <a:rPr lang="en-US" sz="1000" dirty="0" err="1">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rPr>
                        <a:t>Wifi</a:t>
                      </a:r>
                      <a:r>
                        <a:rPr lang="en-US" sz="1000" dirty="0">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rPr>
                        <a:t> Protected Setup (WPS) registrar PINs in order to recover WPA/WPA2 passphrases. </a:t>
                      </a:r>
                      <a:r>
                        <a:rPr lang="en-US" sz="1000" dirty="0" err="1">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rPr>
                        <a:t>Reaver</a:t>
                      </a:r>
                      <a:r>
                        <a:rPr lang="en-US" sz="1000" dirty="0">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rPr>
                        <a:t> has been designed to be a robust and practical attack against WPS, and has been tested against a wide variety of access points and WPS implementations</a:t>
                      </a:r>
                    </a:p>
                  </a:txBody>
                  <a:tcPr marL="68580" marR="68580" marT="0" marB="0"/>
                </a:tc>
                <a:extLst>
                  <a:ext uri="{0D108BD9-81ED-4DB2-BD59-A6C34878D82A}">
                    <a16:rowId xmlns:a16="http://schemas.microsoft.com/office/drawing/2014/main" val="10006"/>
                  </a:ext>
                </a:extLst>
              </a:tr>
            </a:tbl>
          </a:graphicData>
        </a:graphic>
      </p:graphicFrame>
      <p:sp>
        <p:nvSpPr>
          <p:cNvPr id="6" name="object 8"/>
          <p:cNvSpPr txBox="1">
            <a:spLocks noGrp="1"/>
          </p:cNvSpPr>
          <p:nvPr>
            <p:ph type="title"/>
          </p:nvPr>
        </p:nvSpPr>
        <p:spPr>
          <a:xfrm>
            <a:off x="885704" y="207819"/>
            <a:ext cx="8232775" cy="763588"/>
          </a:xfrm>
          <a:prstGeom prst="rect">
            <a:avLst/>
          </a:prstGeom>
          <a:noFill/>
          <a:ln w="9525">
            <a:noFill/>
            <a:miter lim="800000"/>
            <a:headEnd/>
            <a:tailEnd/>
          </a:ln>
        </p:spPr>
        <p:txBody>
          <a:bodyPr vert="horz" wrap="square" lIns="0" tIns="0" rIns="0" bIns="0" numCol="1" rtlCol="0" anchor="ctr" anchorCtr="0" compatLnSpc="1">
            <a:prstTxWarp prst="textNoShape">
              <a:avLst/>
            </a:prstTxWarp>
            <a:noAutofit/>
          </a:bodyPr>
          <a:lstStyle/>
          <a:p>
            <a:pPr fontAlgn="base">
              <a:spcBef>
                <a:spcPct val="40000"/>
              </a:spcBef>
              <a:spcAft>
                <a:spcPct val="0"/>
              </a:spcAft>
            </a:pPr>
            <a:r>
              <a:rPr lang="en-GB" b="1" dirty="0">
                <a:cs typeface="KPMG Light"/>
              </a:rPr>
              <a:t>List of Licensed / Open Source Tools – </a:t>
            </a:r>
            <a:r>
              <a:rPr lang="en-GB" b="1" dirty="0">
                <a:solidFill>
                  <a:srgbClr val="002060"/>
                </a:solidFill>
                <a:cs typeface="KPMG Light"/>
              </a:rPr>
              <a:t>wireless network assessment</a:t>
            </a:r>
            <a:endParaRPr lang="en-GB" b="1" dirty="0">
              <a:solidFill>
                <a:srgbClr val="002060"/>
              </a:solidFill>
              <a:latin typeface="KPMG Light"/>
              <a:cs typeface="KPMG Light"/>
            </a:endParaRPr>
          </a:p>
        </p:txBody>
      </p:sp>
    </p:spTree>
    <p:extLst>
      <p:ext uri="{BB962C8B-B14F-4D97-AF65-F5344CB8AC3E}">
        <p14:creationId xmlns:p14="http://schemas.microsoft.com/office/powerpoint/2010/main" val="416688980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3BDB4F-1AAA-A5CC-50CE-5AEB04AA8372}"/>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8FDD6807-923F-3B12-73EE-13AB7F152C73}"/>
              </a:ext>
            </a:extLst>
          </p:cNvPr>
          <p:cNvSpPr/>
          <p:nvPr/>
        </p:nvSpPr>
        <p:spPr>
          <a:xfrm>
            <a:off x="709463" y="1224565"/>
            <a:ext cx="8364964" cy="830997"/>
          </a:xfrm>
          <a:prstGeom prst="rect">
            <a:avLst/>
          </a:prstGeom>
        </p:spPr>
        <p:txBody>
          <a:bodyPr wrap="square">
            <a:spAutoFit/>
          </a:bodyPr>
          <a:lstStyle/>
          <a:p>
            <a:pPr marL="11723" marR="4689" indent="-586" algn="just"/>
            <a:r>
              <a:rPr lang="en-US" sz="1200" spc="-5" dirty="0">
                <a:solidFill>
                  <a:srgbClr val="000000"/>
                </a:solidFill>
                <a:cs typeface="Arial"/>
              </a:rPr>
              <a:t>The primary goal of a database review is to ensure that databases are well-designed, efficiently managed, and secure, aligning with industry best practices and organizational requirements. This process involves evaluating the performance, integrity, and security of the databases to identify areas for improvement and adherence to standards.</a:t>
            </a:r>
            <a:endParaRPr lang="en-US" sz="1200" dirty="0">
              <a:solidFill>
                <a:srgbClr val="FF0000"/>
              </a:solidFill>
              <a:cs typeface="Arial"/>
            </a:endParaRPr>
          </a:p>
        </p:txBody>
      </p:sp>
      <p:graphicFrame>
        <p:nvGraphicFramePr>
          <p:cNvPr id="4" name="Table 3">
            <a:extLst>
              <a:ext uri="{FF2B5EF4-FFF2-40B4-BE49-F238E27FC236}">
                <a16:creationId xmlns:a16="http://schemas.microsoft.com/office/drawing/2014/main" id="{9D096937-D1DA-11CA-FB32-7F095EFB6817}"/>
              </a:ext>
            </a:extLst>
          </p:cNvPr>
          <p:cNvGraphicFramePr>
            <a:graphicFrameLocks noGrp="1"/>
          </p:cNvGraphicFramePr>
          <p:nvPr>
            <p:extLst>
              <p:ext uri="{D42A27DB-BD31-4B8C-83A1-F6EECF244321}">
                <p14:modId xmlns:p14="http://schemas.microsoft.com/office/powerpoint/2010/main" val="2400498835"/>
              </p:ext>
            </p:extLst>
          </p:nvPr>
        </p:nvGraphicFramePr>
        <p:xfrm>
          <a:off x="815107" y="2081146"/>
          <a:ext cx="8272199" cy="3992690"/>
        </p:xfrm>
        <a:graphic>
          <a:graphicData uri="http://schemas.openxmlformats.org/drawingml/2006/table">
            <a:tbl>
              <a:tblPr firstRow="1" firstCol="1" bandRow="1">
                <a:tableStyleId>{5940675A-B579-460E-94D1-54222C63F5DA}</a:tableStyleId>
              </a:tblPr>
              <a:tblGrid>
                <a:gridCol w="1886527">
                  <a:extLst>
                    <a:ext uri="{9D8B030D-6E8A-4147-A177-3AD203B41FA5}">
                      <a16:colId xmlns:a16="http://schemas.microsoft.com/office/drawing/2014/main" val="20000"/>
                    </a:ext>
                  </a:extLst>
                </a:gridCol>
                <a:gridCol w="1163782">
                  <a:extLst>
                    <a:ext uri="{9D8B030D-6E8A-4147-A177-3AD203B41FA5}">
                      <a16:colId xmlns:a16="http://schemas.microsoft.com/office/drawing/2014/main" val="20001"/>
                    </a:ext>
                  </a:extLst>
                </a:gridCol>
                <a:gridCol w="5221890">
                  <a:extLst>
                    <a:ext uri="{9D8B030D-6E8A-4147-A177-3AD203B41FA5}">
                      <a16:colId xmlns:a16="http://schemas.microsoft.com/office/drawing/2014/main" val="20002"/>
                    </a:ext>
                  </a:extLst>
                </a:gridCol>
              </a:tblGrid>
              <a:tr h="0">
                <a:tc>
                  <a:txBody>
                    <a:bodyPr/>
                    <a:lstStyle/>
                    <a:p>
                      <a:pPr marL="0" marR="0">
                        <a:lnSpc>
                          <a:spcPct val="150000"/>
                        </a:lnSpc>
                        <a:spcBef>
                          <a:spcPts val="1200"/>
                        </a:spcBef>
                        <a:spcAft>
                          <a:spcPts val="1200"/>
                        </a:spcAft>
                      </a:pPr>
                      <a:r>
                        <a:rPr lang="en-US" sz="1300" b="1" dirty="0">
                          <a:solidFill>
                            <a:schemeClr val="bg1"/>
                          </a:solidFill>
                          <a:effectLst/>
                          <a:latin typeface="Century Gothic" panose="020B0502020202020204" pitchFamily="34" charset="0"/>
                          <a:ea typeface="Times New Roman" panose="02020603050405020304" pitchFamily="18" charset="0"/>
                          <a:cs typeface="Times New Roman" panose="02020603050405020304" pitchFamily="18" charset="0"/>
                        </a:rPr>
                        <a:t>Name</a:t>
                      </a:r>
                      <a:r>
                        <a:rPr lang="en-US" sz="1300" b="1" baseline="0" dirty="0">
                          <a:solidFill>
                            <a:schemeClr val="bg1"/>
                          </a:solidFill>
                          <a:effectLst/>
                          <a:latin typeface="Century Gothic" panose="020B0502020202020204" pitchFamily="34" charset="0"/>
                          <a:ea typeface="Times New Roman" panose="02020603050405020304" pitchFamily="18" charset="0"/>
                          <a:cs typeface="Times New Roman" panose="02020603050405020304" pitchFamily="18" charset="0"/>
                        </a:rPr>
                        <a:t> of Tool</a:t>
                      </a:r>
                      <a:endParaRPr lang="en-US" sz="1300" b="1" dirty="0">
                        <a:solidFill>
                          <a:schemeClr val="bg1"/>
                        </a:solidFill>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solidFill>
                      <a:schemeClr val="tx1"/>
                    </a:solidFill>
                  </a:tcPr>
                </a:tc>
                <a:tc>
                  <a:txBody>
                    <a:bodyPr/>
                    <a:lstStyle/>
                    <a:p>
                      <a:pPr marL="0" marR="0">
                        <a:lnSpc>
                          <a:spcPct val="150000"/>
                        </a:lnSpc>
                        <a:spcBef>
                          <a:spcPts val="1200"/>
                        </a:spcBef>
                        <a:spcAft>
                          <a:spcPts val="1200"/>
                        </a:spcAft>
                      </a:pPr>
                      <a:r>
                        <a:rPr lang="en-US" sz="1300" b="1" dirty="0">
                          <a:solidFill>
                            <a:schemeClr val="bg1"/>
                          </a:solidFill>
                          <a:effectLst/>
                          <a:latin typeface="Century Gothic" panose="020B0502020202020204" pitchFamily="34" charset="0"/>
                          <a:ea typeface="Times New Roman" panose="02020603050405020304" pitchFamily="18" charset="0"/>
                          <a:cs typeface="Times New Roman" panose="02020603050405020304" pitchFamily="18" charset="0"/>
                        </a:rPr>
                        <a:t>Tool Type</a:t>
                      </a:r>
                    </a:p>
                  </a:txBody>
                  <a:tcPr marL="68580" marR="68580" marT="0" marB="0">
                    <a:solidFill>
                      <a:schemeClr val="tx1"/>
                    </a:solidFill>
                  </a:tcPr>
                </a:tc>
                <a:tc>
                  <a:txBody>
                    <a:bodyPr/>
                    <a:lstStyle/>
                    <a:p>
                      <a:pPr marL="0" marR="0">
                        <a:lnSpc>
                          <a:spcPct val="150000"/>
                        </a:lnSpc>
                        <a:spcBef>
                          <a:spcPts val="1200"/>
                        </a:spcBef>
                        <a:spcAft>
                          <a:spcPts val="1200"/>
                        </a:spcAft>
                      </a:pPr>
                      <a:r>
                        <a:rPr lang="en-US" sz="1300" b="1" dirty="0">
                          <a:solidFill>
                            <a:schemeClr val="bg1"/>
                          </a:solidFill>
                          <a:effectLst/>
                          <a:latin typeface="Century Gothic" panose="020B0502020202020204" pitchFamily="34" charset="0"/>
                          <a:ea typeface="Times New Roman" panose="02020603050405020304" pitchFamily="18" charset="0"/>
                          <a:cs typeface="Times New Roman" panose="02020603050405020304" pitchFamily="18" charset="0"/>
                        </a:rPr>
                        <a:t>Tool Description</a:t>
                      </a:r>
                    </a:p>
                  </a:txBody>
                  <a:tcPr marL="68580" marR="68580" marT="0" marB="0">
                    <a:solidFill>
                      <a:schemeClr val="tx1"/>
                    </a:solidFill>
                  </a:tcPr>
                </a:tc>
                <a:extLst>
                  <a:ext uri="{0D108BD9-81ED-4DB2-BD59-A6C34878D82A}">
                    <a16:rowId xmlns:a16="http://schemas.microsoft.com/office/drawing/2014/main" val="10000"/>
                  </a:ext>
                </a:extLst>
              </a:tr>
              <a:tr h="0">
                <a:tc>
                  <a:txBody>
                    <a:bodyPr/>
                    <a:lstStyle/>
                    <a:p>
                      <a:pPr fontAlgn="base"/>
                      <a:r>
                        <a:rPr lang="en-US" sz="1100" b="1" dirty="0" err="1">
                          <a:solidFill>
                            <a:schemeClr val="bg1"/>
                          </a:solidFill>
                          <a:effectLst/>
                        </a:rPr>
                        <a:t>DbVisualizer</a:t>
                      </a:r>
                      <a:endParaRPr lang="en-US" sz="1100" dirty="0">
                        <a:solidFill>
                          <a:schemeClr val="bg1"/>
                        </a:solidFill>
                        <a:effectLst/>
                      </a:endParaRPr>
                    </a:p>
                  </a:txBody>
                  <a:tcPr anchor="ctr">
                    <a:solidFill>
                      <a:schemeClr val="tx1">
                        <a:lumMod val="65000"/>
                      </a:schemeClr>
                    </a:solidFill>
                  </a:tcPr>
                </a:tc>
                <a:tc>
                  <a:txBody>
                    <a:bodyPr/>
                    <a:lstStyle/>
                    <a:p>
                      <a:pPr fontAlgn="base"/>
                      <a:r>
                        <a:rPr lang="en-US" sz="1100" b="1" dirty="0">
                          <a:solidFill>
                            <a:srgbClr val="FF0000"/>
                          </a:solidFill>
                          <a:effectLst/>
                        </a:rPr>
                        <a:t>Licensed</a:t>
                      </a:r>
                    </a:p>
                  </a:txBody>
                  <a:tcPr anchor="ctr">
                    <a:noFill/>
                  </a:tcPr>
                </a:tc>
                <a:tc>
                  <a:txBody>
                    <a:bodyPr/>
                    <a:lstStyle/>
                    <a:p>
                      <a:pPr fontAlgn="base"/>
                      <a:r>
                        <a:rPr lang="en-US" sz="1100">
                          <a:effectLst/>
                        </a:rPr>
                        <a:t>DbVisualizer is a database management and analysis tool that supports various databases. It provides an intuitive interface for browsing, editing, and managing database structures and data.</a:t>
                      </a:r>
                    </a:p>
                  </a:txBody>
                  <a:tcPr anchor="ctr"/>
                </a:tc>
                <a:extLst>
                  <a:ext uri="{0D108BD9-81ED-4DB2-BD59-A6C34878D82A}">
                    <a16:rowId xmlns:a16="http://schemas.microsoft.com/office/drawing/2014/main" val="10001"/>
                  </a:ext>
                </a:extLst>
              </a:tr>
              <a:tr h="0">
                <a:tc>
                  <a:txBody>
                    <a:bodyPr/>
                    <a:lstStyle/>
                    <a:p>
                      <a:pPr fontAlgn="base"/>
                      <a:r>
                        <a:rPr lang="en-US" sz="1100" b="1" dirty="0" err="1">
                          <a:solidFill>
                            <a:schemeClr val="bg1"/>
                          </a:solidFill>
                          <a:effectLst/>
                        </a:rPr>
                        <a:t>SQLMap</a:t>
                      </a:r>
                      <a:endParaRPr lang="en-US" sz="1100" dirty="0">
                        <a:solidFill>
                          <a:schemeClr val="bg1"/>
                        </a:solidFill>
                        <a:effectLst/>
                      </a:endParaRPr>
                    </a:p>
                  </a:txBody>
                  <a:tcPr anchor="ctr">
                    <a:solidFill>
                      <a:schemeClr val="tx1">
                        <a:lumMod val="65000"/>
                      </a:schemeClr>
                    </a:solidFill>
                  </a:tcPr>
                </a:tc>
                <a:tc>
                  <a:txBody>
                    <a:bodyPr/>
                    <a:lstStyle/>
                    <a:p>
                      <a:pPr fontAlgn="base"/>
                      <a:r>
                        <a:rPr lang="en-US" sz="1100" b="1" dirty="0">
                          <a:solidFill>
                            <a:srgbClr val="00B050"/>
                          </a:solidFill>
                          <a:effectLst/>
                        </a:rPr>
                        <a:t>Open Source</a:t>
                      </a:r>
                    </a:p>
                  </a:txBody>
                  <a:tcPr anchor="ctr">
                    <a:noFill/>
                  </a:tcPr>
                </a:tc>
                <a:tc>
                  <a:txBody>
                    <a:bodyPr/>
                    <a:lstStyle/>
                    <a:p>
                      <a:pPr fontAlgn="base"/>
                      <a:r>
                        <a:rPr lang="en-US" sz="1100" dirty="0" err="1">
                          <a:effectLst/>
                        </a:rPr>
                        <a:t>SQLMap</a:t>
                      </a:r>
                      <a:r>
                        <a:rPr lang="en-US" sz="1100" dirty="0">
                          <a:effectLst/>
                        </a:rPr>
                        <a:t> is an open-source penetration testing tool that automates the process of detecting and exploiting SQL injection vulnerabilities in database-driven applications. It helps assess the security of databases.</a:t>
                      </a:r>
                    </a:p>
                  </a:txBody>
                  <a:tcPr anchor="ctr"/>
                </a:tc>
                <a:extLst>
                  <a:ext uri="{0D108BD9-81ED-4DB2-BD59-A6C34878D82A}">
                    <a16:rowId xmlns:a16="http://schemas.microsoft.com/office/drawing/2014/main" val="10002"/>
                  </a:ext>
                </a:extLst>
              </a:tr>
              <a:tr h="0">
                <a:tc>
                  <a:txBody>
                    <a:bodyPr/>
                    <a:lstStyle/>
                    <a:p>
                      <a:pPr fontAlgn="base"/>
                      <a:r>
                        <a:rPr lang="en-US" sz="1100" b="1">
                          <a:solidFill>
                            <a:schemeClr val="bg1"/>
                          </a:solidFill>
                          <a:effectLst/>
                        </a:rPr>
                        <a:t>DBMS_AUDIT_MGMT Package</a:t>
                      </a:r>
                      <a:endParaRPr lang="en-US" sz="1100">
                        <a:solidFill>
                          <a:schemeClr val="bg1"/>
                        </a:solidFill>
                        <a:effectLst/>
                      </a:endParaRPr>
                    </a:p>
                  </a:txBody>
                  <a:tcPr anchor="ctr">
                    <a:solidFill>
                      <a:schemeClr val="tx1">
                        <a:lumMod val="65000"/>
                      </a:schemeClr>
                    </a:solidFill>
                  </a:tcPr>
                </a:tc>
                <a:tc>
                  <a:txBody>
                    <a:bodyPr/>
                    <a:lstStyle/>
                    <a:p>
                      <a:pPr fontAlgn="base"/>
                      <a:r>
                        <a:rPr lang="en-US" sz="1100" b="1" dirty="0">
                          <a:solidFill>
                            <a:srgbClr val="FF0000"/>
                          </a:solidFill>
                          <a:effectLst/>
                        </a:rPr>
                        <a:t>Licensed</a:t>
                      </a:r>
                    </a:p>
                  </a:txBody>
                  <a:tcPr anchor="ctr">
                    <a:noFill/>
                  </a:tcPr>
                </a:tc>
                <a:tc>
                  <a:txBody>
                    <a:bodyPr/>
                    <a:lstStyle/>
                    <a:p>
                      <a:pPr fontAlgn="base"/>
                      <a:r>
                        <a:rPr lang="en-US" sz="1100">
                          <a:effectLst/>
                        </a:rPr>
                        <a:t>DBMS_AUDIT_MGMT is a built-in Oracle Database package for managing and reviewing audit information. It allows administrators to configure and retrieve audit data to monitor and review database activity.</a:t>
                      </a:r>
                    </a:p>
                  </a:txBody>
                  <a:tcPr anchor="ctr"/>
                </a:tc>
                <a:extLst>
                  <a:ext uri="{0D108BD9-81ED-4DB2-BD59-A6C34878D82A}">
                    <a16:rowId xmlns:a16="http://schemas.microsoft.com/office/drawing/2014/main" val="10003"/>
                  </a:ext>
                </a:extLst>
              </a:tr>
              <a:tr h="0">
                <a:tc>
                  <a:txBody>
                    <a:bodyPr/>
                    <a:lstStyle/>
                    <a:p>
                      <a:pPr fontAlgn="base"/>
                      <a:r>
                        <a:rPr lang="en-US" sz="1100" b="1" dirty="0">
                          <a:solidFill>
                            <a:schemeClr val="bg1"/>
                          </a:solidFill>
                          <a:effectLst/>
                        </a:rPr>
                        <a:t>Aqua Data Studio</a:t>
                      </a:r>
                      <a:endParaRPr lang="en-US" sz="1100" dirty="0">
                        <a:solidFill>
                          <a:schemeClr val="bg1"/>
                        </a:solidFill>
                        <a:effectLst/>
                      </a:endParaRPr>
                    </a:p>
                  </a:txBody>
                  <a:tcPr anchor="ctr">
                    <a:solidFill>
                      <a:schemeClr val="tx1">
                        <a:lumMod val="65000"/>
                      </a:schemeClr>
                    </a:solidFill>
                  </a:tcPr>
                </a:tc>
                <a:tc>
                  <a:txBody>
                    <a:bodyPr/>
                    <a:lstStyle/>
                    <a:p>
                      <a:pPr fontAlgn="base"/>
                      <a:r>
                        <a:rPr lang="en-US" sz="1100" b="1" dirty="0">
                          <a:solidFill>
                            <a:srgbClr val="00B050"/>
                          </a:solidFill>
                          <a:effectLst/>
                        </a:rPr>
                        <a:t>Open Source</a:t>
                      </a:r>
                    </a:p>
                  </a:txBody>
                  <a:tcPr anchor="ctr">
                    <a:noFill/>
                  </a:tcPr>
                </a:tc>
                <a:tc>
                  <a:txBody>
                    <a:bodyPr/>
                    <a:lstStyle/>
                    <a:p>
                      <a:pPr fontAlgn="base"/>
                      <a:r>
                        <a:rPr lang="en-US" sz="1100" dirty="0">
                          <a:effectLst/>
                        </a:rPr>
                        <a:t>Aqua Data Studio is a multi-database query and administration tool with support for various relational and NoSQL databases. It provides a unified environment for database development, management, and analysis.</a:t>
                      </a:r>
                    </a:p>
                  </a:txBody>
                  <a:tcPr anchor="ctr"/>
                </a:tc>
                <a:extLst>
                  <a:ext uri="{0D108BD9-81ED-4DB2-BD59-A6C34878D82A}">
                    <a16:rowId xmlns:a16="http://schemas.microsoft.com/office/drawing/2014/main" val="10004"/>
                  </a:ext>
                </a:extLst>
              </a:tr>
              <a:tr h="0">
                <a:tc>
                  <a:txBody>
                    <a:bodyPr/>
                    <a:lstStyle/>
                    <a:p>
                      <a:pPr fontAlgn="base"/>
                      <a:r>
                        <a:rPr lang="en-US" sz="1100" b="1">
                          <a:solidFill>
                            <a:schemeClr val="bg1"/>
                          </a:solidFill>
                          <a:effectLst/>
                        </a:rPr>
                        <a:t>IBM Guardium</a:t>
                      </a:r>
                      <a:endParaRPr lang="en-US" sz="1100">
                        <a:solidFill>
                          <a:schemeClr val="bg1"/>
                        </a:solidFill>
                        <a:effectLst/>
                      </a:endParaRPr>
                    </a:p>
                  </a:txBody>
                  <a:tcPr anchor="ctr">
                    <a:solidFill>
                      <a:schemeClr val="tx1">
                        <a:lumMod val="65000"/>
                      </a:schemeClr>
                    </a:solidFill>
                  </a:tcPr>
                </a:tc>
                <a:tc>
                  <a:txBody>
                    <a:bodyPr/>
                    <a:lstStyle/>
                    <a:p>
                      <a:pPr fontAlgn="base"/>
                      <a:r>
                        <a:rPr lang="en-US" sz="1100" b="1" dirty="0">
                          <a:solidFill>
                            <a:srgbClr val="FF0000"/>
                          </a:solidFill>
                          <a:effectLst/>
                        </a:rPr>
                        <a:t>Licensed</a:t>
                      </a:r>
                    </a:p>
                  </a:txBody>
                  <a:tcPr anchor="ctr">
                    <a:noFill/>
                  </a:tcPr>
                </a:tc>
                <a:tc>
                  <a:txBody>
                    <a:bodyPr/>
                    <a:lstStyle/>
                    <a:p>
                      <a:pPr fontAlgn="base"/>
                      <a:r>
                        <a:rPr lang="en-US" sz="1100">
                          <a:effectLst/>
                        </a:rPr>
                        <a:t>IBM Guardium is a comprehensive data security and protection platform. It offers database activity monitoring, vulnerability assessment, and real-time protection to safeguard sensitive information in databases.</a:t>
                      </a:r>
                    </a:p>
                  </a:txBody>
                  <a:tcPr anchor="ctr"/>
                </a:tc>
                <a:extLst>
                  <a:ext uri="{0D108BD9-81ED-4DB2-BD59-A6C34878D82A}">
                    <a16:rowId xmlns:a16="http://schemas.microsoft.com/office/drawing/2014/main" val="10005"/>
                  </a:ext>
                </a:extLst>
              </a:tr>
              <a:tr h="0">
                <a:tc>
                  <a:txBody>
                    <a:bodyPr/>
                    <a:lstStyle/>
                    <a:p>
                      <a:pPr fontAlgn="base"/>
                      <a:r>
                        <a:rPr lang="en-US" sz="1100" b="1" dirty="0">
                          <a:solidFill>
                            <a:schemeClr val="bg1"/>
                          </a:solidFill>
                          <a:effectLst/>
                        </a:rPr>
                        <a:t>Redgate SQL Monitor</a:t>
                      </a:r>
                      <a:endParaRPr lang="en-US" sz="1100" dirty="0">
                        <a:solidFill>
                          <a:schemeClr val="bg1"/>
                        </a:solidFill>
                        <a:effectLst/>
                      </a:endParaRPr>
                    </a:p>
                  </a:txBody>
                  <a:tcPr anchor="ctr">
                    <a:solidFill>
                      <a:schemeClr val="tx1">
                        <a:lumMod val="65000"/>
                      </a:schemeClr>
                    </a:solidFill>
                  </a:tcPr>
                </a:tc>
                <a:tc>
                  <a:txBody>
                    <a:bodyPr/>
                    <a:lstStyle/>
                    <a:p>
                      <a:pPr fontAlgn="base"/>
                      <a:r>
                        <a:rPr lang="en-US" sz="1100" b="1" dirty="0">
                          <a:solidFill>
                            <a:srgbClr val="FF0000"/>
                          </a:solidFill>
                          <a:effectLst/>
                        </a:rPr>
                        <a:t>Licensed</a:t>
                      </a:r>
                    </a:p>
                  </a:txBody>
                  <a:tcPr anchor="ctr">
                    <a:noFill/>
                  </a:tcPr>
                </a:tc>
                <a:tc>
                  <a:txBody>
                    <a:bodyPr/>
                    <a:lstStyle/>
                    <a:p>
                      <a:pPr fontAlgn="base"/>
                      <a:r>
                        <a:rPr lang="en-US" sz="1100" dirty="0">
                          <a:effectLst/>
                        </a:rPr>
                        <a:t>Redgate SQL Monitor is a performance monitoring tool for SQL Server databases. It helps identify and resolve performance issues by providing real-time insights into database performance, including queries and server metrics.</a:t>
                      </a:r>
                    </a:p>
                  </a:txBody>
                  <a:tcPr anchor="ctr"/>
                </a:tc>
                <a:extLst>
                  <a:ext uri="{0D108BD9-81ED-4DB2-BD59-A6C34878D82A}">
                    <a16:rowId xmlns:a16="http://schemas.microsoft.com/office/drawing/2014/main" val="10006"/>
                  </a:ext>
                </a:extLst>
              </a:tr>
            </a:tbl>
          </a:graphicData>
        </a:graphic>
      </p:graphicFrame>
      <p:sp>
        <p:nvSpPr>
          <p:cNvPr id="6" name="object 8">
            <a:extLst>
              <a:ext uri="{FF2B5EF4-FFF2-40B4-BE49-F238E27FC236}">
                <a16:creationId xmlns:a16="http://schemas.microsoft.com/office/drawing/2014/main" id="{40C9C50D-B07F-7E3F-8900-A4B1BABB5DB8}"/>
              </a:ext>
            </a:extLst>
          </p:cNvPr>
          <p:cNvSpPr txBox="1">
            <a:spLocks noGrp="1"/>
          </p:cNvSpPr>
          <p:nvPr>
            <p:ph type="title"/>
          </p:nvPr>
        </p:nvSpPr>
        <p:spPr>
          <a:xfrm>
            <a:off x="805668" y="267794"/>
            <a:ext cx="8618886" cy="763588"/>
          </a:xfrm>
          <a:prstGeom prst="rect">
            <a:avLst/>
          </a:prstGeom>
          <a:noFill/>
          <a:ln w="9525">
            <a:noFill/>
            <a:miter lim="800000"/>
            <a:headEnd/>
            <a:tailEnd/>
          </a:ln>
        </p:spPr>
        <p:txBody>
          <a:bodyPr vert="horz" wrap="square" lIns="0" tIns="0" rIns="0" bIns="0" numCol="1" rtlCol="0" anchor="ctr" anchorCtr="0" compatLnSpc="1">
            <a:prstTxWarp prst="textNoShape">
              <a:avLst/>
            </a:prstTxWarp>
            <a:noAutofit/>
          </a:bodyPr>
          <a:lstStyle/>
          <a:p>
            <a:pPr fontAlgn="base">
              <a:spcBef>
                <a:spcPct val="40000"/>
              </a:spcBef>
              <a:spcAft>
                <a:spcPct val="0"/>
              </a:spcAft>
            </a:pPr>
            <a:r>
              <a:rPr lang="en-GB" b="1" dirty="0">
                <a:cs typeface="KPMG Light"/>
              </a:rPr>
              <a:t>List of Licensed / Open Source Tools – </a:t>
            </a:r>
            <a:r>
              <a:rPr lang="en-GB" b="1" dirty="0">
                <a:solidFill>
                  <a:srgbClr val="002060"/>
                </a:solidFill>
                <a:cs typeface="KPMG Light"/>
              </a:rPr>
              <a:t>DATABASE review</a:t>
            </a:r>
            <a:endParaRPr lang="en-GB" b="1" dirty="0">
              <a:solidFill>
                <a:srgbClr val="002060"/>
              </a:solidFill>
              <a:latin typeface="KPMG Light"/>
              <a:cs typeface="KPMG Light"/>
            </a:endParaRPr>
          </a:p>
        </p:txBody>
      </p:sp>
    </p:spTree>
    <p:extLst>
      <p:ext uri="{BB962C8B-B14F-4D97-AF65-F5344CB8AC3E}">
        <p14:creationId xmlns:p14="http://schemas.microsoft.com/office/powerpoint/2010/main" val="365425464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709463" y="1224565"/>
            <a:ext cx="8364964" cy="646331"/>
          </a:xfrm>
          <a:prstGeom prst="rect">
            <a:avLst/>
          </a:prstGeom>
        </p:spPr>
        <p:txBody>
          <a:bodyPr wrap="square">
            <a:spAutoFit/>
          </a:bodyPr>
          <a:lstStyle/>
          <a:p>
            <a:pPr marL="11723" marR="4689" indent="-586" algn="just"/>
            <a:r>
              <a:rPr lang="en-US" sz="1200" spc="-5" dirty="0">
                <a:solidFill>
                  <a:srgbClr val="000000"/>
                </a:solidFill>
                <a:cs typeface="Arial"/>
              </a:rPr>
              <a:t>While conducting a Configuration review  w.r.t security, the phase starts from identifying the core and key devices and extracting the configuration files from those device, the configuration files are then uploaded to the software and provide compliance assurance result .</a:t>
            </a:r>
            <a:endParaRPr lang="en-US" sz="1200" dirty="0">
              <a:solidFill>
                <a:srgbClr val="FF0000"/>
              </a:solidFill>
              <a:cs typeface="Arial"/>
            </a:endParaRPr>
          </a:p>
        </p:txBody>
      </p:sp>
      <p:graphicFrame>
        <p:nvGraphicFramePr>
          <p:cNvPr id="4" name="Table 3"/>
          <p:cNvGraphicFramePr>
            <a:graphicFrameLocks noGrp="1"/>
          </p:cNvGraphicFramePr>
          <p:nvPr>
            <p:extLst>
              <p:ext uri="{D42A27DB-BD31-4B8C-83A1-F6EECF244321}">
                <p14:modId xmlns:p14="http://schemas.microsoft.com/office/powerpoint/2010/main" val="1375247267"/>
              </p:ext>
            </p:extLst>
          </p:nvPr>
        </p:nvGraphicFramePr>
        <p:xfrm>
          <a:off x="815107" y="2081146"/>
          <a:ext cx="8272199" cy="3970976"/>
        </p:xfrm>
        <a:graphic>
          <a:graphicData uri="http://schemas.openxmlformats.org/drawingml/2006/table">
            <a:tbl>
              <a:tblPr firstRow="1" firstCol="1" bandRow="1">
                <a:tableStyleId>{5940675A-B579-460E-94D1-54222C63F5DA}</a:tableStyleId>
              </a:tblPr>
              <a:tblGrid>
                <a:gridCol w="1886527">
                  <a:extLst>
                    <a:ext uri="{9D8B030D-6E8A-4147-A177-3AD203B41FA5}">
                      <a16:colId xmlns:a16="http://schemas.microsoft.com/office/drawing/2014/main" val="20000"/>
                    </a:ext>
                  </a:extLst>
                </a:gridCol>
                <a:gridCol w="1163782">
                  <a:extLst>
                    <a:ext uri="{9D8B030D-6E8A-4147-A177-3AD203B41FA5}">
                      <a16:colId xmlns:a16="http://schemas.microsoft.com/office/drawing/2014/main" val="20001"/>
                    </a:ext>
                  </a:extLst>
                </a:gridCol>
                <a:gridCol w="5221890">
                  <a:extLst>
                    <a:ext uri="{9D8B030D-6E8A-4147-A177-3AD203B41FA5}">
                      <a16:colId xmlns:a16="http://schemas.microsoft.com/office/drawing/2014/main" val="20002"/>
                    </a:ext>
                  </a:extLst>
                </a:gridCol>
              </a:tblGrid>
              <a:tr h="0">
                <a:tc>
                  <a:txBody>
                    <a:bodyPr/>
                    <a:lstStyle/>
                    <a:p>
                      <a:pPr marL="0" marR="0">
                        <a:lnSpc>
                          <a:spcPct val="150000"/>
                        </a:lnSpc>
                        <a:spcBef>
                          <a:spcPts val="1200"/>
                        </a:spcBef>
                        <a:spcAft>
                          <a:spcPts val="1200"/>
                        </a:spcAft>
                      </a:pPr>
                      <a:r>
                        <a:rPr lang="en-US" sz="1300" b="1" dirty="0">
                          <a:solidFill>
                            <a:schemeClr val="bg1"/>
                          </a:solidFill>
                          <a:effectLst/>
                          <a:latin typeface="Century Gothic" panose="020B0502020202020204" pitchFamily="34" charset="0"/>
                          <a:ea typeface="Times New Roman" panose="02020603050405020304" pitchFamily="18" charset="0"/>
                          <a:cs typeface="Times New Roman" panose="02020603050405020304" pitchFamily="18" charset="0"/>
                        </a:rPr>
                        <a:t>Name</a:t>
                      </a:r>
                      <a:r>
                        <a:rPr lang="en-US" sz="1300" b="1" baseline="0" dirty="0">
                          <a:solidFill>
                            <a:schemeClr val="bg1"/>
                          </a:solidFill>
                          <a:effectLst/>
                          <a:latin typeface="Century Gothic" panose="020B0502020202020204" pitchFamily="34" charset="0"/>
                          <a:ea typeface="Times New Roman" panose="02020603050405020304" pitchFamily="18" charset="0"/>
                          <a:cs typeface="Times New Roman" panose="02020603050405020304" pitchFamily="18" charset="0"/>
                        </a:rPr>
                        <a:t> of Tool</a:t>
                      </a:r>
                      <a:endParaRPr lang="en-US" sz="1300" b="1" dirty="0">
                        <a:solidFill>
                          <a:schemeClr val="bg1"/>
                        </a:solidFill>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solidFill>
                      <a:schemeClr val="tx1"/>
                    </a:solidFill>
                  </a:tcPr>
                </a:tc>
                <a:tc>
                  <a:txBody>
                    <a:bodyPr/>
                    <a:lstStyle/>
                    <a:p>
                      <a:pPr marL="0" marR="0">
                        <a:lnSpc>
                          <a:spcPct val="150000"/>
                        </a:lnSpc>
                        <a:spcBef>
                          <a:spcPts val="1200"/>
                        </a:spcBef>
                        <a:spcAft>
                          <a:spcPts val="1200"/>
                        </a:spcAft>
                      </a:pPr>
                      <a:r>
                        <a:rPr lang="en-US" sz="1300" b="1" dirty="0">
                          <a:solidFill>
                            <a:schemeClr val="bg1"/>
                          </a:solidFill>
                          <a:effectLst/>
                          <a:latin typeface="Century Gothic" panose="020B0502020202020204" pitchFamily="34" charset="0"/>
                          <a:ea typeface="Times New Roman" panose="02020603050405020304" pitchFamily="18" charset="0"/>
                          <a:cs typeface="Times New Roman" panose="02020603050405020304" pitchFamily="18" charset="0"/>
                        </a:rPr>
                        <a:t>Tool Type</a:t>
                      </a:r>
                    </a:p>
                  </a:txBody>
                  <a:tcPr marL="68580" marR="68580" marT="0" marB="0">
                    <a:solidFill>
                      <a:schemeClr val="tx1"/>
                    </a:solidFill>
                  </a:tcPr>
                </a:tc>
                <a:tc>
                  <a:txBody>
                    <a:bodyPr/>
                    <a:lstStyle/>
                    <a:p>
                      <a:pPr marL="0" marR="0">
                        <a:lnSpc>
                          <a:spcPct val="150000"/>
                        </a:lnSpc>
                        <a:spcBef>
                          <a:spcPts val="1200"/>
                        </a:spcBef>
                        <a:spcAft>
                          <a:spcPts val="1200"/>
                        </a:spcAft>
                      </a:pPr>
                      <a:r>
                        <a:rPr lang="en-US" sz="1300" b="1" dirty="0">
                          <a:solidFill>
                            <a:schemeClr val="bg1"/>
                          </a:solidFill>
                          <a:effectLst/>
                          <a:latin typeface="Century Gothic" panose="020B0502020202020204" pitchFamily="34" charset="0"/>
                          <a:ea typeface="Times New Roman" panose="02020603050405020304" pitchFamily="18" charset="0"/>
                          <a:cs typeface="Times New Roman" panose="02020603050405020304" pitchFamily="18" charset="0"/>
                        </a:rPr>
                        <a:t>Tool Description</a:t>
                      </a:r>
                    </a:p>
                  </a:txBody>
                  <a:tcPr marL="68580" marR="68580" marT="0" marB="0">
                    <a:solidFill>
                      <a:schemeClr val="tx1"/>
                    </a:solidFill>
                  </a:tcPr>
                </a:tc>
                <a:extLst>
                  <a:ext uri="{0D108BD9-81ED-4DB2-BD59-A6C34878D82A}">
                    <a16:rowId xmlns:a16="http://schemas.microsoft.com/office/drawing/2014/main" val="10000"/>
                  </a:ext>
                </a:extLst>
              </a:tr>
              <a:tr h="0">
                <a:tc>
                  <a:txBody>
                    <a:bodyPr/>
                    <a:lstStyle/>
                    <a:p>
                      <a:pPr marL="0" marR="0">
                        <a:lnSpc>
                          <a:spcPct val="150000"/>
                        </a:lnSpc>
                        <a:spcBef>
                          <a:spcPts val="1200"/>
                        </a:spcBef>
                        <a:spcAft>
                          <a:spcPts val="1200"/>
                        </a:spcAft>
                      </a:pPr>
                      <a:r>
                        <a:rPr lang="en-US" sz="1050" b="1" dirty="0">
                          <a:solidFill>
                            <a:schemeClr val="bg1"/>
                          </a:solidFill>
                          <a:effectLst/>
                          <a:latin typeface="Century Gothic" panose="020B0502020202020204" pitchFamily="34" charset="0"/>
                          <a:ea typeface="Times New Roman" panose="02020603050405020304" pitchFamily="18" charset="0"/>
                          <a:cs typeface="Times New Roman" panose="02020603050405020304" pitchFamily="18" charset="0"/>
                        </a:rPr>
                        <a:t>Nipper Studio</a:t>
                      </a:r>
                    </a:p>
                  </a:txBody>
                  <a:tcPr marL="68580" marR="68580" marT="0" marB="0">
                    <a:solidFill>
                      <a:schemeClr val="tx1">
                        <a:lumMod val="65000"/>
                      </a:schemeClr>
                    </a:solidFill>
                  </a:tcPr>
                </a:tc>
                <a:tc>
                  <a:txBody>
                    <a:bodyPr/>
                    <a:lstStyle/>
                    <a:p>
                      <a:pPr marL="0" marR="0" algn="ctr">
                        <a:lnSpc>
                          <a:spcPct val="150000"/>
                        </a:lnSpc>
                        <a:spcBef>
                          <a:spcPts val="1200"/>
                        </a:spcBef>
                        <a:spcAft>
                          <a:spcPts val="1200"/>
                        </a:spcAft>
                      </a:pPr>
                      <a:r>
                        <a:rPr lang="en-US" sz="1000" b="1" kern="1200" dirty="0">
                          <a:solidFill>
                            <a:srgbClr val="FF0000"/>
                          </a:solidFill>
                          <a:effectLst/>
                          <a:latin typeface="Century Gothic" panose="020B0502020202020204" pitchFamily="34" charset="0"/>
                          <a:ea typeface="+mn-ea"/>
                          <a:cs typeface="+mn-cs"/>
                        </a:rPr>
                        <a:t>Licensed</a:t>
                      </a:r>
                    </a:p>
                  </a:txBody>
                  <a:tcPr marL="63305" marR="63305" marT="0" marB="0" anchor="ctr">
                    <a:noFill/>
                  </a:tcPr>
                </a:tc>
                <a:tc>
                  <a:txBody>
                    <a:bodyPr/>
                    <a:lstStyle/>
                    <a:p>
                      <a:pPr marL="0" marR="0">
                        <a:lnSpc>
                          <a:spcPct val="150000"/>
                        </a:lnSpc>
                        <a:spcBef>
                          <a:spcPts val="1200"/>
                        </a:spcBef>
                        <a:spcAft>
                          <a:spcPts val="1200"/>
                        </a:spcAft>
                      </a:pPr>
                      <a:r>
                        <a:rPr lang="en-US" sz="1000" dirty="0">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rPr>
                        <a:t>Nipper quickly identifies and undiscovered vulnerabilities in firewall security, switches and routers, automatically prioritizing risks to your business.</a:t>
                      </a:r>
                    </a:p>
                  </a:txBody>
                  <a:tcPr marL="68580" marR="68580" marT="0" marB="0"/>
                </a:tc>
                <a:extLst>
                  <a:ext uri="{0D108BD9-81ED-4DB2-BD59-A6C34878D82A}">
                    <a16:rowId xmlns:a16="http://schemas.microsoft.com/office/drawing/2014/main" val="10001"/>
                  </a:ext>
                </a:extLst>
              </a:tr>
              <a:tr h="0">
                <a:tc>
                  <a:txBody>
                    <a:bodyPr/>
                    <a:lstStyle/>
                    <a:p>
                      <a:pPr marL="0" marR="0">
                        <a:lnSpc>
                          <a:spcPct val="150000"/>
                        </a:lnSpc>
                        <a:spcBef>
                          <a:spcPts val="1200"/>
                        </a:spcBef>
                        <a:spcAft>
                          <a:spcPts val="1200"/>
                        </a:spcAft>
                      </a:pPr>
                      <a:r>
                        <a:rPr lang="en-US" sz="1050" b="1" dirty="0">
                          <a:solidFill>
                            <a:schemeClr val="bg1"/>
                          </a:solidFill>
                          <a:effectLst/>
                          <a:latin typeface="Century Gothic" panose="020B0502020202020204" pitchFamily="34" charset="0"/>
                          <a:ea typeface="Times New Roman" panose="02020603050405020304" pitchFamily="18" charset="0"/>
                          <a:cs typeface="Times New Roman" panose="02020603050405020304" pitchFamily="18" charset="0"/>
                        </a:rPr>
                        <a:t>PAWS Studio</a:t>
                      </a:r>
                    </a:p>
                  </a:txBody>
                  <a:tcPr marL="68580" marR="68580" marT="0" marB="0">
                    <a:solidFill>
                      <a:schemeClr val="tx1">
                        <a:lumMod val="65000"/>
                      </a:schemeClr>
                    </a:solidFill>
                  </a:tcPr>
                </a:tc>
                <a:tc>
                  <a:txBody>
                    <a:bodyPr/>
                    <a:lstStyle/>
                    <a:p>
                      <a:pPr marL="0" marR="0" algn="ctr">
                        <a:lnSpc>
                          <a:spcPct val="150000"/>
                        </a:lnSpc>
                        <a:spcBef>
                          <a:spcPts val="1200"/>
                        </a:spcBef>
                        <a:spcAft>
                          <a:spcPts val="1200"/>
                        </a:spcAft>
                      </a:pPr>
                      <a:r>
                        <a:rPr lang="en-US" sz="1000" b="1" kern="1200" dirty="0">
                          <a:solidFill>
                            <a:srgbClr val="FF0000"/>
                          </a:solidFill>
                          <a:effectLst/>
                          <a:latin typeface="Century Gothic" panose="020B0502020202020204" pitchFamily="34" charset="0"/>
                          <a:ea typeface="+mn-ea"/>
                          <a:cs typeface="+mn-cs"/>
                        </a:rPr>
                        <a:t>Licensed</a:t>
                      </a:r>
                    </a:p>
                  </a:txBody>
                  <a:tcPr marL="63305" marR="63305" marT="0" marB="0" anchor="ctr">
                    <a:noFill/>
                  </a:tcPr>
                </a:tc>
                <a:tc>
                  <a:txBody>
                    <a:bodyPr/>
                    <a:lstStyle/>
                    <a:p>
                      <a:pPr marL="0" marR="0">
                        <a:lnSpc>
                          <a:spcPct val="150000"/>
                        </a:lnSpc>
                        <a:spcBef>
                          <a:spcPts val="1200"/>
                        </a:spcBef>
                        <a:spcAft>
                          <a:spcPts val="1200"/>
                        </a:spcAft>
                      </a:pPr>
                      <a:r>
                        <a:rPr lang="en-US" sz="1000" dirty="0">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rPr>
                        <a:t>Paws accurately audits your workstations, laptop and server configurations to validate compliance with industry standards in minutes.</a:t>
                      </a:r>
                    </a:p>
                  </a:txBody>
                  <a:tcPr marL="68580" marR="68580" marT="0" marB="0"/>
                </a:tc>
                <a:extLst>
                  <a:ext uri="{0D108BD9-81ED-4DB2-BD59-A6C34878D82A}">
                    <a16:rowId xmlns:a16="http://schemas.microsoft.com/office/drawing/2014/main" val="10002"/>
                  </a:ext>
                </a:extLst>
              </a:tr>
              <a:tr h="0">
                <a:tc>
                  <a:txBody>
                    <a:bodyPr/>
                    <a:lstStyle/>
                    <a:p>
                      <a:pPr marL="0" marR="0">
                        <a:lnSpc>
                          <a:spcPct val="150000"/>
                        </a:lnSpc>
                        <a:spcBef>
                          <a:spcPts val="1200"/>
                        </a:spcBef>
                        <a:spcAft>
                          <a:spcPts val="1200"/>
                        </a:spcAft>
                      </a:pPr>
                      <a:r>
                        <a:rPr lang="en-US" sz="1050" b="1" dirty="0">
                          <a:solidFill>
                            <a:schemeClr val="bg1"/>
                          </a:solidFill>
                          <a:effectLst/>
                          <a:latin typeface="Century Gothic" panose="020B0502020202020204" pitchFamily="34" charset="0"/>
                          <a:ea typeface="Times New Roman" panose="02020603050405020304" pitchFamily="18" charset="0"/>
                          <a:cs typeface="Times New Roman" panose="02020603050405020304" pitchFamily="18" charset="0"/>
                        </a:rPr>
                        <a:t>DBSAT</a:t>
                      </a:r>
                    </a:p>
                  </a:txBody>
                  <a:tcPr marL="68580" marR="68580" marT="0" marB="0">
                    <a:solidFill>
                      <a:schemeClr val="tx1">
                        <a:lumMod val="65000"/>
                      </a:schemeClr>
                    </a:solidFill>
                  </a:tcPr>
                </a:tc>
                <a:tc>
                  <a:txBody>
                    <a:bodyPr/>
                    <a:lstStyle/>
                    <a:p>
                      <a:pPr marL="0" marR="0" algn="ctr">
                        <a:lnSpc>
                          <a:spcPct val="150000"/>
                        </a:lnSpc>
                        <a:spcBef>
                          <a:spcPts val="1200"/>
                        </a:spcBef>
                        <a:spcAft>
                          <a:spcPts val="1200"/>
                        </a:spcAft>
                      </a:pPr>
                      <a:r>
                        <a:rPr lang="en-US" sz="1000" b="1" kern="1200" dirty="0">
                          <a:solidFill>
                            <a:srgbClr val="FF0000"/>
                          </a:solidFill>
                          <a:effectLst/>
                          <a:latin typeface="Century Gothic" panose="020B0502020202020204" pitchFamily="34" charset="0"/>
                          <a:ea typeface="+mn-ea"/>
                          <a:cs typeface="+mn-cs"/>
                        </a:rPr>
                        <a:t>Licensed</a:t>
                      </a:r>
                    </a:p>
                  </a:txBody>
                  <a:tcPr marL="63305" marR="63305" marT="0" marB="0" anchor="ctr">
                    <a:noFill/>
                  </a:tcPr>
                </a:tc>
                <a:tc>
                  <a:txBody>
                    <a:bodyPr/>
                    <a:lstStyle/>
                    <a:p>
                      <a:pPr marL="0" marR="0">
                        <a:lnSpc>
                          <a:spcPct val="150000"/>
                        </a:lnSpc>
                        <a:spcBef>
                          <a:spcPts val="1200"/>
                        </a:spcBef>
                        <a:spcAft>
                          <a:spcPts val="1200"/>
                        </a:spcAft>
                      </a:pPr>
                      <a:r>
                        <a:rPr lang="en-US" sz="1000" dirty="0">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rPr>
                        <a:t>The Oracle Database Security Assessment Tool is a stand-alone command line tool that accelerates the assessment and regulatory compliance process by collecting relevant types of configuration information from the database and evaluating the current security state to provide recommendations on how to mitigate the identified risks.</a:t>
                      </a:r>
                    </a:p>
                  </a:txBody>
                  <a:tcPr marL="68580" marR="68580" marT="0" marB="0"/>
                </a:tc>
                <a:extLst>
                  <a:ext uri="{0D108BD9-81ED-4DB2-BD59-A6C34878D82A}">
                    <a16:rowId xmlns:a16="http://schemas.microsoft.com/office/drawing/2014/main" val="10003"/>
                  </a:ext>
                </a:extLst>
              </a:tr>
              <a:tr h="0">
                <a:tc>
                  <a:txBody>
                    <a:bodyPr/>
                    <a:lstStyle/>
                    <a:p>
                      <a:pPr marL="0" marR="0">
                        <a:lnSpc>
                          <a:spcPct val="150000"/>
                        </a:lnSpc>
                        <a:spcBef>
                          <a:spcPts val="1200"/>
                        </a:spcBef>
                        <a:spcAft>
                          <a:spcPts val="1200"/>
                        </a:spcAft>
                      </a:pPr>
                      <a:r>
                        <a:rPr lang="en-US" sz="1050" b="1" dirty="0" err="1">
                          <a:solidFill>
                            <a:schemeClr val="bg1"/>
                          </a:solidFill>
                          <a:effectLst/>
                          <a:latin typeface="Century Gothic" panose="020B0502020202020204" pitchFamily="34" charset="0"/>
                          <a:ea typeface="Times New Roman" panose="02020603050405020304" pitchFamily="18" charset="0"/>
                          <a:cs typeface="Times New Roman" panose="02020603050405020304" pitchFamily="18" charset="0"/>
                        </a:rPr>
                        <a:t>Ciscoconfparse</a:t>
                      </a:r>
                      <a:endParaRPr lang="en-US" sz="1050" b="1" dirty="0">
                        <a:solidFill>
                          <a:schemeClr val="bg1"/>
                        </a:solidFill>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solidFill>
                      <a:schemeClr val="tx1">
                        <a:lumMod val="65000"/>
                      </a:schemeClr>
                    </a:solidFill>
                  </a:tcPr>
                </a:tc>
                <a:tc>
                  <a:txBody>
                    <a:bodyPr/>
                    <a:lstStyle/>
                    <a:p>
                      <a:pPr marL="0" marR="0" algn="ctr">
                        <a:lnSpc>
                          <a:spcPct val="150000"/>
                        </a:lnSpc>
                        <a:spcBef>
                          <a:spcPts val="1200"/>
                        </a:spcBef>
                        <a:spcAft>
                          <a:spcPts val="1200"/>
                        </a:spcAft>
                      </a:pPr>
                      <a:r>
                        <a:rPr lang="en-US" sz="1000" b="1" kern="1200" dirty="0">
                          <a:solidFill>
                            <a:srgbClr val="00B050"/>
                          </a:solidFill>
                          <a:effectLst/>
                          <a:latin typeface="Century Gothic" panose="020B0502020202020204" pitchFamily="34" charset="0"/>
                          <a:ea typeface="+mn-ea"/>
                          <a:cs typeface="+mn-cs"/>
                        </a:rPr>
                        <a:t>Open Source</a:t>
                      </a:r>
                    </a:p>
                  </a:txBody>
                  <a:tcPr marL="63305" marR="63305" marT="0" marB="0" anchor="ctr">
                    <a:noFill/>
                  </a:tcPr>
                </a:tc>
                <a:tc>
                  <a:txBody>
                    <a:bodyPr/>
                    <a:lstStyle/>
                    <a:p>
                      <a:pPr marL="0" marR="0">
                        <a:lnSpc>
                          <a:spcPct val="150000"/>
                        </a:lnSpc>
                        <a:spcBef>
                          <a:spcPts val="1200"/>
                        </a:spcBef>
                        <a:spcAft>
                          <a:spcPts val="1200"/>
                        </a:spcAft>
                      </a:pPr>
                      <a:r>
                        <a:rPr lang="en-US" sz="1000" dirty="0" err="1">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rPr>
                        <a:t>CiscoConfParse</a:t>
                      </a:r>
                      <a:r>
                        <a:rPr lang="en-US" sz="1000" dirty="0">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rPr>
                        <a:t> is an open-source audit toolset that lets us express the audit as Python code.</a:t>
                      </a:r>
                    </a:p>
                  </a:txBody>
                  <a:tcPr marL="68580" marR="68580" marT="0" marB="0"/>
                </a:tc>
                <a:extLst>
                  <a:ext uri="{0D108BD9-81ED-4DB2-BD59-A6C34878D82A}">
                    <a16:rowId xmlns:a16="http://schemas.microsoft.com/office/drawing/2014/main" val="10004"/>
                  </a:ext>
                </a:extLst>
              </a:tr>
              <a:tr h="0">
                <a:tc>
                  <a:txBody>
                    <a:bodyPr/>
                    <a:lstStyle/>
                    <a:p>
                      <a:pPr marL="0" marR="0">
                        <a:lnSpc>
                          <a:spcPct val="150000"/>
                        </a:lnSpc>
                        <a:spcBef>
                          <a:spcPts val="1200"/>
                        </a:spcBef>
                        <a:spcAft>
                          <a:spcPts val="1200"/>
                        </a:spcAft>
                      </a:pPr>
                      <a:r>
                        <a:rPr lang="en-US" sz="1050" b="1" dirty="0" err="1">
                          <a:solidFill>
                            <a:schemeClr val="bg1"/>
                          </a:solidFill>
                          <a:effectLst/>
                          <a:latin typeface="Century Gothic" panose="020B0502020202020204" pitchFamily="34" charset="0"/>
                          <a:ea typeface="Times New Roman" panose="02020603050405020304" pitchFamily="18" charset="0"/>
                          <a:cs typeface="Times New Roman" panose="02020603050405020304" pitchFamily="18" charset="0"/>
                        </a:rPr>
                        <a:t>rConfig</a:t>
                      </a:r>
                      <a:endParaRPr lang="en-US" sz="1050" b="1" dirty="0">
                        <a:solidFill>
                          <a:schemeClr val="bg1"/>
                        </a:solidFill>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8580" marR="68580" marT="0" marB="0">
                    <a:solidFill>
                      <a:schemeClr val="tx1">
                        <a:lumMod val="65000"/>
                      </a:schemeClr>
                    </a:solidFill>
                  </a:tcPr>
                </a:tc>
                <a:tc>
                  <a:txBody>
                    <a:bodyPr/>
                    <a:lstStyle/>
                    <a:p>
                      <a:pPr marL="0" marR="0" algn="ctr">
                        <a:lnSpc>
                          <a:spcPct val="150000"/>
                        </a:lnSpc>
                        <a:spcBef>
                          <a:spcPts val="1200"/>
                        </a:spcBef>
                        <a:spcAft>
                          <a:spcPts val="1200"/>
                        </a:spcAft>
                      </a:pPr>
                      <a:r>
                        <a:rPr lang="en-US" sz="1000" b="1" kern="1200" dirty="0">
                          <a:solidFill>
                            <a:srgbClr val="00B050"/>
                          </a:solidFill>
                          <a:effectLst/>
                          <a:latin typeface="Century Gothic" panose="020B0502020202020204" pitchFamily="34" charset="0"/>
                          <a:ea typeface="+mn-ea"/>
                          <a:cs typeface="+mn-cs"/>
                        </a:rPr>
                        <a:t>Open Source</a:t>
                      </a:r>
                    </a:p>
                  </a:txBody>
                  <a:tcPr marL="63305" marR="63305" marT="0" marB="0" anchor="ctr">
                    <a:noFill/>
                  </a:tcPr>
                </a:tc>
                <a:tc>
                  <a:txBody>
                    <a:bodyPr/>
                    <a:lstStyle/>
                    <a:p>
                      <a:pPr marL="0" marR="0">
                        <a:lnSpc>
                          <a:spcPct val="150000"/>
                        </a:lnSpc>
                        <a:spcBef>
                          <a:spcPts val="1200"/>
                        </a:spcBef>
                        <a:spcAft>
                          <a:spcPts val="1200"/>
                        </a:spcAft>
                      </a:pPr>
                      <a:r>
                        <a:rPr lang="en-US" sz="1000" dirty="0">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rPr>
                        <a:t>It is a free and open source network device configuration management utility for network engineers to take frequent configuration snapshots of their network devices. </a:t>
                      </a:r>
                    </a:p>
                  </a:txBody>
                  <a:tcPr marL="68580" marR="68580" marT="0" marB="0"/>
                </a:tc>
                <a:extLst>
                  <a:ext uri="{0D108BD9-81ED-4DB2-BD59-A6C34878D82A}">
                    <a16:rowId xmlns:a16="http://schemas.microsoft.com/office/drawing/2014/main" val="10005"/>
                  </a:ext>
                </a:extLst>
              </a:tr>
              <a:tr h="0">
                <a:tc>
                  <a:txBody>
                    <a:bodyPr/>
                    <a:lstStyle/>
                    <a:p>
                      <a:pPr marL="0" marR="0">
                        <a:lnSpc>
                          <a:spcPct val="150000"/>
                        </a:lnSpc>
                        <a:spcBef>
                          <a:spcPts val="1200"/>
                        </a:spcBef>
                        <a:spcAft>
                          <a:spcPts val="1200"/>
                        </a:spcAft>
                      </a:pPr>
                      <a:r>
                        <a:rPr lang="en-US" sz="1050" b="1" dirty="0">
                          <a:solidFill>
                            <a:schemeClr val="bg1"/>
                          </a:solidFill>
                          <a:effectLst/>
                          <a:latin typeface="Century Gothic" panose="020B0502020202020204" pitchFamily="34" charset="0"/>
                          <a:ea typeface="Times New Roman" panose="02020603050405020304" pitchFamily="18" charset="0"/>
                          <a:cs typeface="Times New Roman" panose="02020603050405020304" pitchFamily="18" charset="0"/>
                        </a:rPr>
                        <a:t>Springbok</a:t>
                      </a:r>
                    </a:p>
                  </a:txBody>
                  <a:tcPr marL="68580" marR="68580" marT="0" marB="0">
                    <a:solidFill>
                      <a:schemeClr val="tx1">
                        <a:lumMod val="65000"/>
                      </a:schemeClr>
                    </a:solidFill>
                  </a:tcPr>
                </a:tc>
                <a:tc>
                  <a:txBody>
                    <a:bodyPr/>
                    <a:lstStyle/>
                    <a:p>
                      <a:pPr marL="0" marR="0" algn="ctr">
                        <a:lnSpc>
                          <a:spcPct val="150000"/>
                        </a:lnSpc>
                        <a:spcBef>
                          <a:spcPts val="1200"/>
                        </a:spcBef>
                        <a:spcAft>
                          <a:spcPts val="1200"/>
                        </a:spcAft>
                      </a:pPr>
                      <a:r>
                        <a:rPr lang="en-US" sz="1000" b="1" kern="1200" dirty="0">
                          <a:solidFill>
                            <a:srgbClr val="00B050"/>
                          </a:solidFill>
                          <a:effectLst/>
                          <a:latin typeface="Century Gothic" panose="020B0502020202020204" pitchFamily="34" charset="0"/>
                          <a:ea typeface="+mn-ea"/>
                          <a:cs typeface="+mn-cs"/>
                        </a:rPr>
                        <a:t>Open Source</a:t>
                      </a:r>
                    </a:p>
                  </a:txBody>
                  <a:tcPr marL="63305" marR="63305" marT="0" marB="0" anchor="ctr">
                    <a:noFill/>
                  </a:tcPr>
                </a:tc>
                <a:tc>
                  <a:txBody>
                    <a:bodyPr/>
                    <a:lstStyle/>
                    <a:p>
                      <a:pPr marL="0" marR="0">
                        <a:lnSpc>
                          <a:spcPct val="150000"/>
                        </a:lnSpc>
                        <a:spcBef>
                          <a:spcPts val="1200"/>
                        </a:spcBef>
                        <a:spcAft>
                          <a:spcPts val="1200"/>
                        </a:spcAft>
                      </a:pPr>
                      <a:r>
                        <a:rPr lang="en-US" sz="1000" dirty="0">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rPr>
                        <a:t>open source firewall visualization tool which creates a visual map of firewall ingress and egress points which can be used to analyze the traffic flow from different nodes integrated. </a:t>
                      </a:r>
                    </a:p>
                  </a:txBody>
                  <a:tcPr marL="68580" marR="68580" marT="0" marB="0"/>
                </a:tc>
                <a:extLst>
                  <a:ext uri="{0D108BD9-81ED-4DB2-BD59-A6C34878D82A}">
                    <a16:rowId xmlns:a16="http://schemas.microsoft.com/office/drawing/2014/main" val="10006"/>
                  </a:ext>
                </a:extLst>
              </a:tr>
            </a:tbl>
          </a:graphicData>
        </a:graphic>
      </p:graphicFrame>
      <p:sp>
        <p:nvSpPr>
          <p:cNvPr id="6" name="object 8"/>
          <p:cNvSpPr txBox="1">
            <a:spLocks noGrp="1"/>
          </p:cNvSpPr>
          <p:nvPr>
            <p:ph type="title"/>
          </p:nvPr>
        </p:nvSpPr>
        <p:spPr>
          <a:xfrm>
            <a:off x="805668" y="267794"/>
            <a:ext cx="8618886" cy="763588"/>
          </a:xfrm>
          <a:prstGeom prst="rect">
            <a:avLst/>
          </a:prstGeom>
          <a:noFill/>
          <a:ln w="9525">
            <a:noFill/>
            <a:miter lim="800000"/>
            <a:headEnd/>
            <a:tailEnd/>
          </a:ln>
        </p:spPr>
        <p:txBody>
          <a:bodyPr vert="horz" wrap="square" lIns="0" tIns="0" rIns="0" bIns="0" numCol="1" rtlCol="0" anchor="ctr" anchorCtr="0" compatLnSpc="1">
            <a:prstTxWarp prst="textNoShape">
              <a:avLst/>
            </a:prstTxWarp>
            <a:noAutofit/>
          </a:bodyPr>
          <a:lstStyle/>
          <a:p>
            <a:pPr fontAlgn="base">
              <a:spcBef>
                <a:spcPct val="40000"/>
              </a:spcBef>
              <a:spcAft>
                <a:spcPct val="0"/>
              </a:spcAft>
            </a:pPr>
            <a:r>
              <a:rPr lang="en-GB" b="1" dirty="0">
                <a:cs typeface="KPMG Light"/>
              </a:rPr>
              <a:t>List of Licensed / Open Source Tools – </a:t>
            </a:r>
            <a:r>
              <a:rPr lang="en-GB" b="1" dirty="0">
                <a:solidFill>
                  <a:srgbClr val="002060"/>
                </a:solidFill>
                <a:cs typeface="KPMG Light"/>
              </a:rPr>
              <a:t>configuration review (</a:t>
            </a:r>
            <a:r>
              <a:rPr lang="en-GB" b="1" dirty="0" err="1">
                <a:solidFill>
                  <a:srgbClr val="002060"/>
                </a:solidFill>
                <a:cs typeface="KPMG Light"/>
              </a:rPr>
              <a:t>OS,DB,network</a:t>
            </a:r>
            <a:r>
              <a:rPr lang="en-GB" b="1" dirty="0">
                <a:solidFill>
                  <a:srgbClr val="002060"/>
                </a:solidFill>
                <a:cs typeface="KPMG Light"/>
              </a:rPr>
              <a:t>)</a:t>
            </a:r>
            <a:endParaRPr lang="en-GB" b="1" dirty="0">
              <a:solidFill>
                <a:srgbClr val="002060"/>
              </a:solidFill>
              <a:latin typeface="KPMG Light"/>
              <a:cs typeface="KPMG Light"/>
            </a:endParaRPr>
          </a:p>
        </p:txBody>
      </p:sp>
    </p:spTree>
    <p:extLst>
      <p:ext uri="{BB962C8B-B14F-4D97-AF65-F5344CB8AC3E}">
        <p14:creationId xmlns:p14="http://schemas.microsoft.com/office/powerpoint/2010/main" val="41614597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961532" y="1116896"/>
            <a:ext cx="8056781" cy="507831"/>
          </a:xfrm>
          <a:prstGeom prst="rect">
            <a:avLst/>
          </a:prstGeom>
        </p:spPr>
        <p:txBody>
          <a:bodyPr vert="horz" wrap="square" lIns="0" tIns="0" rIns="0" bIns="0" rtlCol="0">
            <a:spAutoFit/>
          </a:bodyPr>
          <a:lstStyle/>
          <a:p>
            <a:pPr marL="11723" marR="4689" indent="-586" algn="just"/>
            <a:r>
              <a:rPr lang="en-US" sz="1100" spc="-5" dirty="0">
                <a:solidFill>
                  <a:srgbClr val="000000"/>
                </a:solidFill>
                <a:cs typeface="Arial"/>
              </a:rPr>
              <a:t>While reviewing a website we will be utilizing multiple Licensed / Open source Tools for conducting compromise assessment of corporate network which includes servers, endpoints, Network devices. These tools helps in identifying the state of a system whether it is compromised or not.</a:t>
            </a:r>
            <a:endParaRPr sz="1100" dirty="0">
              <a:solidFill>
                <a:srgbClr val="FF0000"/>
              </a:solidFill>
              <a:cs typeface="Arial"/>
            </a:endParaRPr>
          </a:p>
        </p:txBody>
      </p:sp>
      <p:sp>
        <p:nvSpPr>
          <p:cNvPr id="140" name="object 8"/>
          <p:cNvSpPr txBox="1">
            <a:spLocks noGrp="1"/>
          </p:cNvSpPr>
          <p:nvPr>
            <p:ph type="title" idx="4294967295"/>
          </p:nvPr>
        </p:nvSpPr>
        <p:spPr>
          <a:xfrm>
            <a:off x="961532" y="329334"/>
            <a:ext cx="8232775" cy="763587"/>
          </a:xfrm>
          <a:prstGeom prst="rect">
            <a:avLst/>
          </a:prstGeom>
          <a:noFill/>
          <a:ln w="9525">
            <a:noFill/>
            <a:miter lim="800000"/>
            <a:headEnd/>
            <a:tailEnd/>
          </a:ln>
        </p:spPr>
        <p:txBody>
          <a:bodyPr vert="horz" wrap="square" lIns="0" tIns="0" rIns="0" bIns="0" numCol="1" rtlCol="0" anchor="ctr" anchorCtr="0" compatLnSpc="1">
            <a:prstTxWarp prst="textNoShape">
              <a:avLst/>
            </a:prstTxWarp>
            <a:noAutofit/>
          </a:bodyPr>
          <a:lstStyle/>
          <a:p>
            <a:pPr fontAlgn="base">
              <a:spcBef>
                <a:spcPct val="40000"/>
              </a:spcBef>
              <a:spcAft>
                <a:spcPct val="0"/>
              </a:spcAft>
            </a:pPr>
            <a:r>
              <a:rPr lang="en-GB" b="1" dirty="0">
                <a:cs typeface="KPMG Light"/>
              </a:rPr>
              <a:t>List of Licensed / Open Source Tools – </a:t>
            </a:r>
            <a:r>
              <a:rPr lang="en-GB" b="1" dirty="0">
                <a:solidFill>
                  <a:srgbClr val="002060"/>
                </a:solidFill>
                <a:cs typeface="KPMG Light"/>
              </a:rPr>
              <a:t>COMPROMISE ASSESSMENT</a:t>
            </a:r>
          </a:p>
        </p:txBody>
      </p:sp>
      <p:graphicFrame>
        <p:nvGraphicFramePr>
          <p:cNvPr id="152" name="Table 151"/>
          <p:cNvGraphicFramePr>
            <a:graphicFrameLocks noGrp="1"/>
          </p:cNvGraphicFramePr>
          <p:nvPr>
            <p:extLst>
              <p:ext uri="{D42A27DB-BD31-4B8C-83A1-F6EECF244321}">
                <p14:modId xmlns:p14="http://schemas.microsoft.com/office/powerpoint/2010/main" val="1787332992"/>
              </p:ext>
            </p:extLst>
          </p:nvPr>
        </p:nvGraphicFramePr>
        <p:xfrm>
          <a:off x="961532" y="1678987"/>
          <a:ext cx="8056780" cy="4564065"/>
        </p:xfrm>
        <a:graphic>
          <a:graphicData uri="http://schemas.openxmlformats.org/drawingml/2006/table">
            <a:tbl>
              <a:tblPr firstRow="1" firstCol="1" bandRow="1">
                <a:tableStyleId>{5940675A-B579-460E-94D1-54222C63F5DA}</a:tableStyleId>
              </a:tblPr>
              <a:tblGrid>
                <a:gridCol w="1614243">
                  <a:extLst>
                    <a:ext uri="{9D8B030D-6E8A-4147-A177-3AD203B41FA5}">
                      <a16:colId xmlns:a16="http://schemas.microsoft.com/office/drawing/2014/main" val="20000"/>
                    </a:ext>
                  </a:extLst>
                </a:gridCol>
                <a:gridCol w="1056067">
                  <a:extLst>
                    <a:ext uri="{9D8B030D-6E8A-4147-A177-3AD203B41FA5}">
                      <a16:colId xmlns:a16="http://schemas.microsoft.com/office/drawing/2014/main" val="20001"/>
                    </a:ext>
                  </a:extLst>
                </a:gridCol>
                <a:gridCol w="5386470">
                  <a:extLst>
                    <a:ext uri="{9D8B030D-6E8A-4147-A177-3AD203B41FA5}">
                      <a16:colId xmlns:a16="http://schemas.microsoft.com/office/drawing/2014/main" val="20002"/>
                    </a:ext>
                  </a:extLst>
                </a:gridCol>
              </a:tblGrid>
              <a:tr h="274320">
                <a:tc>
                  <a:txBody>
                    <a:bodyPr/>
                    <a:lstStyle/>
                    <a:p>
                      <a:pPr marL="0" marR="0" algn="ctr">
                        <a:lnSpc>
                          <a:spcPct val="150000"/>
                        </a:lnSpc>
                        <a:spcBef>
                          <a:spcPts val="1200"/>
                        </a:spcBef>
                        <a:spcAft>
                          <a:spcPts val="1200"/>
                        </a:spcAft>
                      </a:pPr>
                      <a:r>
                        <a:rPr lang="en-US" sz="1200" b="1" dirty="0">
                          <a:solidFill>
                            <a:schemeClr val="bg1"/>
                          </a:solidFill>
                          <a:effectLst/>
                          <a:latin typeface="Century Gothic" panose="020B0502020202020204" pitchFamily="34" charset="0"/>
                          <a:ea typeface="Times New Roman" panose="02020603050405020304" pitchFamily="18" charset="0"/>
                          <a:cs typeface="Times New Roman" panose="02020603050405020304" pitchFamily="18" charset="0"/>
                        </a:rPr>
                        <a:t>Name</a:t>
                      </a:r>
                      <a:r>
                        <a:rPr lang="en-US" sz="1200" b="1" baseline="0" dirty="0">
                          <a:solidFill>
                            <a:schemeClr val="bg1"/>
                          </a:solidFill>
                          <a:effectLst/>
                          <a:latin typeface="Century Gothic" panose="020B0502020202020204" pitchFamily="34" charset="0"/>
                          <a:ea typeface="Times New Roman" panose="02020603050405020304" pitchFamily="18" charset="0"/>
                          <a:cs typeface="Times New Roman" panose="02020603050405020304" pitchFamily="18" charset="0"/>
                        </a:rPr>
                        <a:t> of Tool(s)</a:t>
                      </a:r>
                      <a:endParaRPr lang="en-US" sz="1200" b="1" dirty="0">
                        <a:solidFill>
                          <a:schemeClr val="bg1"/>
                        </a:solidFill>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3305" marR="63305" marT="0" marB="0" anchor="ctr">
                    <a:solidFill>
                      <a:schemeClr val="tx1"/>
                    </a:solidFill>
                  </a:tcPr>
                </a:tc>
                <a:tc>
                  <a:txBody>
                    <a:bodyPr/>
                    <a:lstStyle/>
                    <a:p>
                      <a:pPr marL="0" marR="0" algn="ctr">
                        <a:lnSpc>
                          <a:spcPct val="150000"/>
                        </a:lnSpc>
                        <a:spcBef>
                          <a:spcPts val="1200"/>
                        </a:spcBef>
                        <a:spcAft>
                          <a:spcPts val="1200"/>
                        </a:spcAft>
                      </a:pPr>
                      <a:r>
                        <a:rPr lang="en-US" sz="1050" b="1" dirty="0">
                          <a:solidFill>
                            <a:schemeClr val="bg1"/>
                          </a:solidFill>
                          <a:effectLst/>
                          <a:latin typeface="Century Gothic" panose="020B0502020202020204" pitchFamily="34" charset="0"/>
                          <a:ea typeface="Times New Roman" panose="02020603050405020304" pitchFamily="18" charset="0"/>
                          <a:cs typeface="Times New Roman" panose="02020603050405020304" pitchFamily="18" charset="0"/>
                        </a:rPr>
                        <a:t>Tool</a:t>
                      </a:r>
                      <a:r>
                        <a:rPr lang="en-US" sz="1050" b="1" baseline="0" dirty="0">
                          <a:solidFill>
                            <a:schemeClr val="bg1"/>
                          </a:solidFill>
                          <a:effectLst/>
                          <a:latin typeface="Century Gothic" panose="020B0502020202020204" pitchFamily="34" charset="0"/>
                          <a:ea typeface="Times New Roman" panose="02020603050405020304" pitchFamily="18" charset="0"/>
                          <a:cs typeface="Times New Roman" panose="02020603050405020304" pitchFamily="18" charset="0"/>
                        </a:rPr>
                        <a:t> Type</a:t>
                      </a:r>
                      <a:endParaRPr lang="en-US" sz="1050" b="1" dirty="0">
                        <a:solidFill>
                          <a:schemeClr val="bg1"/>
                        </a:solidFill>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3305" marR="63305" marT="0" marB="0" anchor="ctr">
                    <a:solidFill>
                      <a:schemeClr val="tx1"/>
                    </a:solidFill>
                  </a:tcPr>
                </a:tc>
                <a:tc>
                  <a:txBody>
                    <a:bodyPr/>
                    <a:lstStyle/>
                    <a:p>
                      <a:pPr marL="0" marR="0">
                        <a:lnSpc>
                          <a:spcPct val="150000"/>
                        </a:lnSpc>
                        <a:spcBef>
                          <a:spcPts val="1200"/>
                        </a:spcBef>
                        <a:spcAft>
                          <a:spcPts val="1200"/>
                        </a:spcAft>
                      </a:pPr>
                      <a:r>
                        <a:rPr lang="en-US" sz="1200" b="1" dirty="0">
                          <a:solidFill>
                            <a:schemeClr val="bg1"/>
                          </a:solidFill>
                          <a:effectLst/>
                          <a:latin typeface="Century Gothic" panose="020B0502020202020204" pitchFamily="34" charset="0"/>
                          <a:ea typeface="Times New Roman" panose="02020603050405020304" pitchFamily="18" charset="0"/>
                          <a:cs typeface="Times New Roman" panose="02020603050405020304" pitchFamily="18" charset="0"/>
                        </a:rPr>
                        <a:t>Tool Description</a:t>
                      </a:r>
                    </a:p>
                  </a:txBody>
                  <a:tcPr marL="63305" marR="63305" marT="0" marB="0">
                    <a:solidFill>
                      <a:schemeClr val="tx1"/>
                    </a:solidFill>
                  </a:tcPr>
                </a:tc>
                <a:extLst>
                  <a:ext uri="{0D108BD9-81ED-4DB2-BD59-A6C34878D82A}">
                    <a16:rowId xmlns:a16="http://schemas.microsoft.com/office/drawing/2014/main" val="10000"/>
                  </a:ext>
                </a:extLst>
              </a:tr>
              <a:tr h="548640">
                <a:tc>
                  <a:txBody>
                    <a:bodyPr/>
                    <a:lstStyle/>
                    <a:p>
                      <a:pPr marL="0" marR="0" algn="ctr">
                        <a:lnSpc>
                          <a:spcPct val="150000"/>
                        </a:lnSpc>
                        <a:spcBef>
                          <a:spcPts val="1200"/>
                        </a:spcBef>
                        <a:spcAft>
                          <a:spcPts val="1200"/>
                        </a:spcAft>
                      </a:pPr>
                      <a:r>
                        <a:rPr lang="en-US" sz="1000" b="1" dirty="0">
                          <a:solidFill>
                            <a:schemeClr val="bg1"/>
                          </a:solidFill>
                          <a:effectLst/>
                          <a:latin typeface="Century Gothic" panose="020B0502020202020204" pitchFamily="34" charset="0"/>
                        </a:rPr>
                        <a:t>Process</a:t>
                      </a:r>
                      <a:r>
                        <a:rPr lang="en-US" sz="1000" b="1" baseline="0" dirty="0">
                          <a:solidFill>
                            <a:schemeClr val="bg1"/>
                          </a:solidFill>
                          <a:effectLst/>
                          <a:latin typeface="Century Gothic" panose="020B0502020202020204" pitchFamily="34" charset="0"/>
                        </a:rPr>
                        <a:t> Monitor</a:t>
                      </a:r>
                      <a:endParaRPr lang="en-US" sz="1000" b="1" dirty="0">
                        <a:solidFill>
                          <a:schemeClr val="bg1"/>
                        </a:solidFill>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3305" marR="63305" marT="0" marB="0" anchor="ctr">
                    <a:solidFill>
                      <a:schemeClr val="tx1"/>
                    </a:solidFill>
                  </a:tcPr>
                </a:tc>
                <a:tc>
                  <a:txBody>
                    <a:bodyPr/>
                    <a:lstStyle/>
                    <a:p>
                      <a:pPr marL="0" marR="0" algn="ctr">
                        <a:lnSpc>
                          <a:spcPct val="150000"/>
                        </a:lnSpc>
                        <a:spcBef>
                          <a:spcPts val="1200"/>
                        </a:spcBef>
                        <a:spcAft>
                          <a:spcPts val="1200"/>
                        </a:spcAft>
                      </a:pPr>
                      <a:r>
                        <a:rPr lang="en-US" sz="1000" b="1" kern="1200" dirty="0">
                          <a:solidFill>
                            <a:srgbClr val="00B050"/>
                          </a:solidFill>
                          <a:effectLst/>
                          <a:latin typeface="Century Gothic" panose="020B0502020202020204" pitchFamily="34" charset="0"/>
                          <a:ea typeface="+mn-ea"/>
                          <a:cs typeface="+mn-cs"/>
                        </a:rPr>
                        <a:t>Open Source</a:t>
                      </a:r>
                    </a:p>
                  </a:txBody>
                  <a:tcPr marL="63305" marR="63305" marT="0" marB="0" anchor="ctr">
                    <a:noFill/>
                  </a:tcPr>
                </a:tc>
                <a:tc>
                  <a:txBody>
                    <a:bodyPr/>
                    <a:lstStyle/>
                    <a:p>
                      <a:pPr marL="0" marR="0">
                        <a:lnSpc>
                          <a:spcPct val="150000"/>
                        </a:lnSpc>
                        <a:spcBef>
                          <a:spcPts val="1200"/>
                        </a:spcBef>
                        <a:spcAft>
                          <a:spcPts val="1200"/>
                        </a:spcAft>
                      </a:pPr>
                      <a:r>
                        <a:rPr lang="en-US" sz="1000" dirty="0">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rPr>
                        <a:t>Tool used to assess the processes</a:t>
                      </a:r>
                      <a:r>
                        <a:rPr lang="en-US" sz="1000" baseline="0" dirty="0">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rPr>
                        <a:t> working with the applications and services.</a:t>
                      </a:r>
                      <a:endParaRPr lang="en-US" sz="1000" dirty="0">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63305" marR="63305" marT="0" marB="0"/>
                </a:tc>
                <a:extLst>
                  <a:ext uri="{0D108BD9-81ED-4DB2-BD59-A6C34878D82A}">
                    <a16:rowId xmlns:a16="http://schemas.microsoft.com/office/drawing/2014/main" val="10001"/>
                  </a:ext>
                </a:extLst>
              </a:tr>
              <a:tr h="274320">
                <a:tc>
                  <a:txBody>
                    <a:bodyPr/>
                    <a:lstStyle/>
                    <a:p>
                      <a:pPr marL="0" marR="0" algn="ctr">
                        <a:lnSpc>
                          <a:spcPct val="150000"/>
                        </a:lnSpc>
                        <a:spcBef>
                          <a:spcPts val="1200"/>
                        </a:spcBef>
                        <a:spcAft>
                          <a:spcPts val="1200"/>
                        </a:spcAft>
                      </a:pPr>
                      <a:r>
                        <a:rPr lang="en-US" sz="1000" b="1" kern="1200" dirty="0">
                          <a:solidFill>
                            <a:schemeClr val="bg1"/>
                          </a:solidFill>
                          <a:effectLst/>
                          <a:latin typeface="Century Gothic" panose="020B0502020202020204" pitchFamily="34" charset="0"/>
                          <a:ea typeface="+mn-ea"/>
                          <a:cs typeface="+mn-cs"/>
                        </a:rPr>
                        <a:t>License</a:t>
                      </a:r>
                      <a:r>
                        <a:rPr lang="en-US" sz="1000" b="1" kern="1200" baseline="0" dirty="0">
                          <a:solidFill>
                            <a:schemeClr val="bg1"/>
                          </a:solidFill>
                          <a:effectLst/>
                          <a:latin typeface="Century Gothic" panose="020B0502020202020204" pitchFamily="34" charset="0"/>
                          <a:ea typeface="+mn-ea"/>
                          <a:cs typeface="+mn-cs"/>
                        </a:rPr>
                        <a:t> Crawler</a:t>
                      </a:r>
                      <a:endParaRPr lang="en-US" sz="1000" b="1" kern="1200" dirty="0">
                        <a:solidFill>
                          <a:schemeClr val="bg1"/>
                        </a:solidFill>
                        <a:effectLst/>
                        <a:latin typeface="Century Gothic" panose="020B0502020202020204" pitchFamily="34" charset="0"/>
                        <a:ea typeface="+mn-ea"/>
                        <a:cs typeface="+mn-cs"/>
                      </a:endParaRPr>
                    </a:p>
                  </a:txBody>
                  <a:tcPr marL="63305" marR="63305" marT="0" marB="0" anchor="ctr">
                    <a:solidFill>
                      <a:schemeClr val="tx1"/>
                    </a:solidFill>
                  </a:tcPr>
                </a:tc>
                <a:tc>
                  <a:txBody>
                    <a:bodyPr/>
                    <a:lstStyle/>
                    <a:p>
                      <a:pPr marL="0" marR="0" algn="ctr">
                        <a:lnSpc>
                          <a:spcPct val="150000"/>
                        </a:lnSpc>
                        <a:spcBef>
                          <a:spcPts val="1200"/>
                        </a:spcBef>
                        <a:spcAft>
                          <a:spcPts val="1200"/>
                        </a:spcAft>
                      </a:pPr>
                      <a:r>
                        <a:rPr lang="en-US" sz="1000" b="1" kern="1200" dirty="0">
                          <a:solidFill>
                            <a:srgbClr val="FF0000"/>
                          </a:solidFill>
                          <a:effectLst/>
                          <a:latin typeface="Century Gothic" panose="020B0502020202020204" pitchFamily="34" charset="0"/>
                          <a:ea typeface="+mn-ea"/>
                          <a:cs typeface="+mn-cs"/>
                        </a:rPr>
                        <a:t>Licensed</a:t>
                      </a:r>
                    </a:p>
                  </a:txBody>
                  <a:tcPr marL="63305" marR="63305" marT="0" marB="0" anchor="ctr">
                    <a:noFill/>
                  </a:tcPr>
                </a:tc>
                <a:tc>
                  <a:txBody>
                    <a:bodyPr/>
                    <a:lstStyle/>
                    <a:p>
                      <a:pPr marL="0" marR="0">
                        <a:lnSpc>
                          <a:spcPct val="150000"/>
                        </a:lnSpc>
                        <a:spcBef>
                          <a:spcPts val="1200"/>
                        </a:spcBef>
                        <a:spcAft>
                          <a:spcPts val="1200"/>
                        </a:spcAft>
                      </a:pPr>
                      <a:r>
                        <a:rPr lang="en-US" sz="1000" kern="1200" dirty="0">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rPr>
                        <a:t>License Crawler is designed to allow you to discover application product keys and other serial numbers or licenses. This does include the Windows product key but also other serial numbers for applications like Nero, Office, VMWare and pretty much every other application.</a:t>
                      </a:r>
                    </a:p>
                  </a:txBody>
                  <a:tcPr marL="63305" marR="63305" marT="0" marB="0"/>
                </a:tc>
                <a:extLst>
                  <a:ext uri="{0D108BD9-81ED-4DB2-BD59-A6C34878D82A}">
                    <a16:rowId xmlns:a16="http://schemas.microsoft.com/office/drawing/2014/main" val="10002"/>
                  </a:ext>
                </a:extLst>
              </a:tr>
              <a:tr h="274320">
                <a:tc>
                  <a:txBody>
                    <a:bodyPr/>
                    <a:lstStyle/>
                    <a:p>
                      <a:pPr marL="0" marR="0" algn="ctr">
                        <a:lnSpc>
                          <a:spcPct val="150000"/>
                        </a:lnSpc>
                        <a:spcBef>
                          <a:spcPts val="1200"/>
                        </a:spcBef>
                        <a:spcAft>
                          <a:spcPts val="1200"/>
                        </a:spcAft>
                      </a:pPr>
                      <a:r>
                        <a:rPr lang="en-US" sz="1000" b="1" kern="1200" dirty="0">
                          <a:solidFill>
                            <a:schemeClr val="bg1"/>
                          </a:solidFill>
                          <a:effectLst/>
                          <a:latin typeface="Century Gothic" panose="020B0502020202020204" pitchFamily="34" charset="0"/>
                          <a:ea typeface="+mn-ea"/>
                          <a:cs typeface="+mn-cs"/>
                        </a:rPr>
                        <a:t>Deep Freeze</a:t>
                      </a:r>
                    </a:p>
                  </a:txBody>
                  <a:tcPr marL="63305" marR="63305" marT="0" marB="0" anchor="ctr">
                    <a:solidFill>
                      <a:schemeClr val="tx1"/>
                    </a:solidFill>
                  </a:tcPr>
                </a:tc>
                <a:tc>
                  <a:txBody>
                    <a:bodyPr/>
                    <a:lstStyle/>
                    <a:p>
                      <a:pPr marL="0" marR="0" algn="ctr">
                        <a:lnSpc>
                          <a:spcPct val="150000"/>
                        </a:lnSpc>
                        <a:spcBef>
                          <a:spcPts val="1200"/>
                        </a:spcBef>
                        <a:spcAft>
                          <a:spcPts val="1200"/>
                        </a:spcAft>
                      </a:pPr>
                      <a:r>
                        <a:rPr lang="en-US" sz="1000" b="1" kern="1200" dirty="0">
                          <a:solidFill>
                            <a:srgbClr val="FF0000"/>
                          </a:solidFill>
                          <a:effectLst/>
                          <a:latin typeface="Century Gothic" panose="020B0502020202020204" pitchFamily="34" charset="0"/>
                          <a:ea typeface="+mn-ea"/>
                          <a:cs typeface="+mn-cs"/>
                        </a:rPr>
                        <a:t>Licensed</a:t>
                      </a:r>
                    </a:p>
                  </a:txBody>
                  <a:tcPr marL="63305" marR="63305" marT="0" marB="0" anchor="ctr">
                    <a:noFill/>
                  </a:tcPr>
                </a:tc>
                <a:tc>
                  <a:txBody>
                    <a:bodyPr/>
                    <a:lstStyle/>
                    <a:p>
                      <a:pPr marL="0" marR="0">
                        <a:lnSpc>
                          <a:spcPct val="150000"/>
                        </a:lnSpc>
                        <a:spcBef>
                          <a:spcPts val="1200"/>
                        </a:spcBef>
                        <a:spcAft>
                          <a:spcPts val="1200"/>
                        </a:spcAft>
                      </a:pPr>
                      <a:r>
                        <a:rPr lang="en-US" sz="1000" kern="1200" dirty="0">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rPr>
                        <a:t>It protects endpoints by Freezing a snapshot of a computer's desired configuration and settings defined by the IT Admin. With an instant reboot, any unwelcome or unwanted changes are removed from the system, restoring it to its pristine Frozen state.</a:t>
                      </a:r>
                    </a:p>
                  </a:txBody>
                  <a:tcPr marL="63305" marR="63305" marT="0" marB="0"/>
                </a:tc>
                <a:extLst>
                  <a:ext uri="{0D108BD9-81ED-4DB2-BD59-A6C34878D82A}">
                    <a16:rowId xmlns:a16="http://schemas.microsoft.com/office/drawing/2014/main" val="10003"/>
                  </a:ext>
                </a:extLst>
              </a:tr>
              <a:tr h="274320">
                <a:tc>
                  <a:txBody>
                    <a:bodyPr/>
                    <a:lstStyle/>
                    <a:p>
                      <a:pPr marL="0" marR="0" algn="ctr">
                        <a:lnSpc>
                          <a:spcPct val="150000"/>
                        </a:lnSpc>
                        <a:spcBef>
                          <a:spcPts val="1200"/>
                        </a:spcBef>
                        <a:spcAft>
                          <a:spcPts val="1200"/>
                        </a:spcAft>
                      </a:pPr>
                      <a:r>
                        <a:rPr lang="en-US" sz="1000" b="1" kern="1200" dirty="0">
                          <a:solidFill>
                            <a:schemeClr val="bg1"/>
                          </a:solidFill>
                          <a:effectLst/>
                          <a:latin typeface="Century Gothic" panose="020B0502020202020204" pitchFamily="34" charset="0"/>
                          <a:ea typeface="+mn-ea"/>
                          <a:cs typeface="+mn-cs"/>
                        </a:rPr>
                        <a:t>Win Audit</a:t>
                      </a:r>
                    </a:p>
                  </a:txBody>
                  <a:tcPr marL="63305" marR="63305" marT="0" marB="0" anchor="ctr">
                    <a:solidFill>
                      <a:schemeClr val="tx1"/>
                    </a:solidFill>
                  </a:tcPr>
                </a:tc>
                <a:tc>
                  <a:txBody>
                    <a:bodyPr/>
                    <a:lstStyle/>
                    <a:p>
                      <a:pPr marL="0" marR="0" algn="ctr">
                        <a:lnSpc>
                          <a:spcPct val="150000"/>
                        </a:lnSpc>
                        <a:spcBef>
                          <a:spcPts val="1200"/>
                        </a:spcBef>
                        <a:spcAft>
                          <a:spcPts val="1200"/>
                        </a:spcAft>
                      </a:pPr>
                      <a:r>
                        <a:rPr lang="en-US" sz="1000" b="1" kern="1200" dirty="0">
                          <a:solidFill>
                            <a:srgbClr val="00B050"/>
                          </a:solidFill>
                          <a:effectLst/>
                          <a:latin typeface="Century Gothic" panose="020B0502020202020204" pitchFamily="34" charset="0"/>
                          <a:ea typeface="+mn-ea"/>
                          <a:cs typeface="+mn-cs"/>
                        </a:rPr>
                        <a:t>Open Source</a:t>
                      </a:r>
                    </a:p>
                  </a:txBody>
                  <a:tcPr marL="63305" marR="63305" marT="0" marB="0" anchor="ctr">
                    <a:noFill/>
                  </a:tcPr>
                </a:tc>
                <a:tc>
                  <a:txBody>
                    <a:bodyPr/>
                    <a:lstStyle/>
                    <a:p>
                      <a:pPr marL="0" marR="0">
                        <a:lnSpc>
                          <a:spcPct val="150000"/>
                        </a:lnSpc>
                        <a:spcBef>
                          <a:spcPts val="1200"/>
                        </a:spcBef>
                        <a:spcAft>
                          <a:spcPts val="1200"/>
                        </a:spcAft>
                      </a:pPr>
                      <a:r>
                        <a:rPr lang="en-US" sz="1000" kern="1200" dirty="0">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rPr>
                        <a:t>Win Audit is an inventory utility for Windows computers. It creates a comprehensive report on a machine's configuration, hardware and software.</a:t>
                      </a:r>
                    </a:p>
                  </a:txBody>
                  <a:tcPr marL="63305" marR="63305" marT="0" marB="0"/>
                </a:tc>
                <a:extLst>
                  <a:ext uri="{0D108BD9-81ED-4DB2-BD59-A6C34878D82A}">
                    <a16:rowId xmlns:a16="http://schemas.microsoft.com/office/drawing/2014/main" val="10004"/>
                  </a:ext>
                </a:extLst>
              </a:tr>
              <a:tr h="274320">
                <a:tc>
                  <a:txBody>
                    <a:bodyPr/>
                    <a:lstStyle/>
                    <a:p>
                      <a:pPr marL="0" marR="0" algn="ctr">
                        <a:lnSpc>
                          <a:spcPct val="100000"/>
                        </a:lnSpc>
                        <a:spcBef>
                          <a:spcPts val="1200"/>
                        </a:spcBef>
                        <a:spcAft>
                          <a:spcPts val="1200"/>
                        </a:spcAft>
                      </a:pPr>
                      <a:r>
                        <a:rPr lang="en-US" sz="1000" b="1" kern="1200" dirty="0">
                          <a:solidFill>
                            <a:schemeClr val="bg1"/>
                          </a:solidFill>
                          <a:effectLst/>
                          <a:latin typeface="Century Gothic" panose="020B0502020202020204" pitchFamily="34" charset="0"/>
                          <a:ea typeface="+mn-ea"/>
                          <a:cs typeface="+mn-cs"/>
                        </a:rPr>
                        <a:t>TCP View</a:t>
                      </a:r>
                    </a:p>
                  </a:txBody>
                  <a:tcPr marL="63305" marR="63305" marT="0" marB="0" anchor="ctr">
                    <a:solidFill>
                      <a:schemeClr val="tx1"/>
                    </a:solidFill>
                  </a:tcPr>
                </a:tc>
                <a:tc>
                  <a:txBody>
                    <a:bodyPr/>
                    <a:lstStyle/>
                    <a:p>
                      <a:pPr marL="0" marR="0" algn="ctr">
                        <a:lnSpc>
                          <a:spcPct val="100000"/>
                        </a:lnSpc>
                        <a:spcBef>
                          <a:spcPts val="1200"/>
                        </a:spcBef>
                        <a:spcAft>
                          <a:spcPts val="1200"/>
                        </a:spcAft>
                      </a:pPr>
                      <a:r>
                        <a:rPr lang="en-US" sz="1000" b="1" kern="1200" dirty="0">
                          <a:solidFill>
                            <a:srgbClr val="00B050"/>
                          </a:solidFill>
                          <a:effectLst/>
                          <a:latin typeface="Century Gothic" panose="020B0502020202020204" pitchFamily="34" charset="0"/>
                          <a:ea typeface="+mn-ea"/>
                          <a:cs typeface="+mn-cs"/>
                        </a:rPr>
                        <a:t>Open</a:t>
                      </a:r>
                      <a:r>
                        <a:rPr lang="en-US" sz="1000" b="1" kern="1200" baseline="0" dirty="0">
                          <a:solidFill>
                            <a:srgbClr val="00B050"/>
                          </a:solidFill>
                          <a:effectLst/>
                          <a:latin typeface="Century Gothic" panose="020B0502020202020204" pitchFamily="34" charset="0"/>
                          <a:ea typeface="+mn-ea"/>
                          <a:cs typeface="+mn-cs"/>
                        </a:rPr>
                        <a:t> Source</a:t>
                      </a:r>
                      <a:endParaRPr lang="en-US" sz="1000" b="1" kern="1200" dirty="0">
                        <a:solidFill>
                          <a:srgbClr val="00B050"/>
                        </a:solidFill>
                        <a:effectLst/>
                        <a:latin typeface="Century Gothic" panose="020B0502020202020204" pitchFamily="34" charset="0"/>
                        <a:ea typeface="+mn-ea"/>
                        <a:cs typeface="+mn-cs"/>
                      </a:endParaRPr>
                    </a:p>
                  </a:txBody>
                  <a:tcPr marL="63305" marR="63305" marT="0" marB="0" anchor="ctr">
                    <a:noFill/>
                  </a:tcPr>
                </a:tc>
                <a:tc>
                  <a:txBody>
                    <a:bodyPr/>
                    <a:lstStyle/>
                    <a:p>
                      <a:pPr marL="0" marR="0">
                        <a:lnSpc>
                          <a:spcPct val="150000"/>
                        </a:lnSpc>
                        <a:spcBef>
                          <a:spcPts val="1200"/>
                        </a:spcBef>
                        <a:spcAft>
                          <a:spcPts val="1200"/>
                        </a:spcAft>
                      </a:pPr>
                      <a:r>
                        <a:rPr lang="en-US" sz="1000" kern="1200" dirty="0">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rPr>
                        <a:t>TCP View is a Windows program that will show you detailed listings of all TCP and UDP endpoints on your system, including the local and remote addresses and state of TCP connections</a:t>
                      </a:r>
                    </a:p>
                  </a:txBody>
                  <a:tcPr marL="63305" marR="63305" marT="0" marB="0"/>
                </a:tc>
                <a:extLst>
                  <a:ext uri="{0D108BD9-81ED-4DB2-BD59-A6C34878D82A}">
                    <a16:rowId xmlns:a16="http://schemas.microsoft.com/office/drawing/2014/main" val="10005"/>
                  </a:ext>
                </a:extLst>
              </a:tr>
              <a:tr h="274320">
                <a:tc>
                  <a:txBody>
                    <a:bodyPr/>
                    <a:lstStyle/>
                    <a:p>
                      <a:pPr marL="0" marR="0" algn="ctr">
                        <a:lnSpc>
                          <a:spcPct val="150000"/>
                        </a:lnSpc>
                        <a:spcBef>
                          <a:spcPts val="1200"/>
                        </a:spcBef>
                        <a:spcAft>
                          <a:spcPts val="1200"/>
                        </a:spcAft>
                      </a:pPr>
                      <a:r>
                        <a:rPr lang="en-US" sz="1000" b="1" kern="1200" dirty="0">
                          <a:solidFill>
                            <a:schemeClr val="bg1"/>
                          </a:solidFill>
                          <a:effectLst/>
                          <a:latin typeface="Century Gothic" panose="020B0502020202020204" pitchFamily="34" charset="0"/>
                          <a:ea typeface="+mn-ea"/>
                          <a:cs typeface="+mn-cs"/>
                        </a:rPr>
                        <a:t>Flow Matrix</a:t>
                      </a:r>
                    </a:p>
                  </a:txBody>
                  <a:tcPr marL="63305" marR="63305" marT="0" marB="0" anchor="ctr">
                    <a:solidFill>
                      <a:schemeClr val="tx1"/>
                    </a:solidFill>
                  </a:tcPr>
                </a:tc>
                <a:tc>
                  <a:txBody>
                    <a:bodyPr/>
                    <a:lstStyle/>
                    <a:p>
                      <a:pPr marL="0" marR="0" algn="ctr">
                        <a:lnSpc>
                          <a:spcPct val="150000"/>
                        </a:lnSpc>
                        <a:spcBef>
                          <a:spcPts val="1200"/>
                        </a:spcBef>
                        <a:spcAft>
                          <a:spcPts val="1200"/>
                        </a:spcAft>
                      </a:pPr>
                      <a:r>
                        <a:rPr lang="en-US" sz="1000" b="1" kern="1200" dirty="0">
                          <a:solidFill>
                            <a:srgbClr val="00B050"/>
                          </a:solidFill>
                          <a:effectLst/>
                          <a:latin typeface="Century Gothic" panose="020B0502020202020204" pitchFamily="34" charset="0"/>
                          <a:ea typeface="+mn-ea"/>
                          <a:cs typeface="+mn-cs"/>
                        </a:rPr>
                        <a:t>Open</a:t>
                      </a:r>
                      <a:r>
                        <a:rPr lang="en-US" sz="1000" b="1" kern="1200" baseline="0" dirty="0">
                          <a:solidFill>
                            <a:srgbClr val="00B050"/>
                          </a:solidFill>
                          <a:effectLst/>
                          <a:latin typeface="Century Gothic" panose="020B0502020202020204" pitchFamily="34" charset="0"/>
                          <a:ea typeface="+mn-ea"/>
                          <a:cs typeface="+mn-cs"/>
                        </a:rPr>
                        <a:t> Source</a:t>
                      </a:r>
                      <a:endParaRPr lang="en-US" sz="1000" b="1" kern="1200" dirty="0">
                        <a:solidFill>
                          <a:srgbClr val="00B050"/>
                        </a:solidFill>
                        <a:effectLst/>
                        <a:latin typeface="Century Gothic" panose="020B0502020202020204" pitchFamily="34" charset="0"/>
                        <a:ea typeface="+mn-ea"/>
                        <a:cs typeface="+mn-cs"/>
                      </a:endParaRPr>
                    </a:p>
                  </a:txBody>
                  <a:tcPr marL="63305" marR="63305" marT="0" marB="0" anchor="ctr">
                    <a:noFill/>
                  </a:tcPr>
                </a:tc>
                <a:tc>
                  <a:txBody>
                    <a:bodyPr/>
                    <a:lstStyle/>
                    <a:p>
                      <a:pPr marL="0" marR="0">
                        <a:lnSpc>
                          <a:spcPct val="150000"/>
                        </a:lnSpc>
                        <a:spcBef>
                          <a:spcPts val="1200"/>
                        </a:spcBef>
                        <a:spcAft>
                          <a:spcPts val="1200"/>
                        </a:spcAft>
                      </a:pPr>
                      <a:r>
                        <a:rPr lang="en-US" sz="1000" kern="1200" dirty="0" err="1">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rPr>
                        <a:t>FlowMatrix</a:t>
                      </a:r>
                      <a:r>
                        <a:rPr lang="en-US" sz="1000" kern="1200" dirty="0">
                          <a:solidFill>
                            <a:schemeClr val="tx1"/>
                          </a:solidFill>
                          <a:effectLst/>
                          <a:latin typeface="Century Gothic" panose="020B0502020202020204" pitchFamily="34" charset="0"/>
                          <a:ea typeface="Times New Roman" panose="02020603050405020304" pitchFamily="18" charset="0"/>
                          <a:cs typeface="Times New Roman" panose="02020603050405020304" pitchFamily="18" charset="0"/>
                        </a:rPr>
                        <a:t> is Network Anomaly Detection and Network Behavioral Analysis (NBA) System, which in fully automatic mode constantly monitors your network using Net Flow records from your routers and other network devices in order to identify relevant anomalous security and network events</a:t>
                      </a:r>
                    </a:p>
                  </a:txBody>
                  <a:tcPr marL="63305" marR="63305" marT="0" marB="0"/>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1832500958"/>
      </p:ext>
    </p:extLst>
  </p:cSld>
  <p:clrMapOvr>
    <a:masterClrMapping/>
  </p:clrMapOvr>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3420" y="2170932"/>
            <a:ext cx="9125989" cy="967123"/>
          </a:xfrm>
        </p:spPr>
        <p:txBody>
          <a:bodyPr/>
          <a:lstStyle/>
          <a:p>
            <a:r>
              <a:rPr lang="en-US" sz="4400" b="1" dirty="0"/>
              <a:t>Cyber Security Trainings </a:t>
            </a:r>
            <a:br>
              <a:rPr lang="en-US" sz="4400" b="1" dirty="0"/>
            </a:br>
            <a:r>
              <a:rPr lang="en-US" sz="4400" b="1" dirty="0"/>
              <a:t>for Corporate sectors</a:t>
            </a:r>
          </a:p>
        </p:txBody>
      </p:sp>
    </p:spTree>
    <p:extLst>
      <p:ext uri="{BB962C8B-B14F-4D97-AF65-F5344CB8AC3E}">
        <p14:creationId xmlns:p14="http://schemas.microsoft.com/office/powerpoint/2010/main" val="401205349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9770" y="0"/>
            <a:ext cx="9065730" cy="1524000"/>
          </a:xfrm>
        </p:spPr>
        <p:txBody>
          <a:bodyPr/>
          <a:lstStyle/>
          <a:p>
            <a:r>
              <a:rPr lang="en-US" b="1" dirty="0"/>
              <a:t>Cyber Security Training for Corporates</a:t>
            </a:r>
          </a:p>
        </p:txBody>
      </p:sp>
      <p:sp>
        <p:nvSpPr>
          <p:cNvPr id="3" name="Rectangle 2"/>
          <p:cNvSpPr/>
          <p:nvPr/>
        </p:nvSpPr>
        <p:spPr>
          <a:xfrm>
            <a:off x="732734" y="1266461"/>
            <a:ext cx="8848588" cy="5339923"/>
          </a:xfrm>
          <a:prstGeom prst="rect">
            <a:avLst/>
          </a:prstGeom>
        </p:spPr>
        <p:txBody>
          <a:bodyPr wrap="square">
            <a:spAutoFit/>
          </a:bodyPr>
          <a:lstStyle/>
          <a:p>
            <a:pPr algn="just"/>
            <a:r>
              <a:rPr lang="en-US" sz="1100" dirty="0">
                <a:latin typeface="Century Gothic" panose="020B0502020202020204" pitchFamily="34" charset="0"/>
              </a:rPr>
              <a:t>Virtual security has been conducting training for last 5 years in the field of Cyber &amp; Information Governance, our approach is based on our experience of carrying out similar engagements at various organizations including Banks, Financial sector organizations, FMCG, DFI’s etc. and our in-depth research on the internationally accepted best practices. This training has been extracted from international standards and best practices and is designed to provide a hands on lab oriented environment in order to get hands on knowledge to the individual. Moreover our training(s) contains the tools consist of automated, commercial and open source tools &amp; technologies and our customized scripts and tools for assessing the specific tasks.</a:t>
            </a:r>
          </a:p>
          <a:p>
            <a:pPr algn="just"/>
            <a:endParaRPr lang="en-US" sz="1100" dirty="0">
              <a:latin typeface="Century Gothic" panose="020B0502020202020204" pitchFamily="34" charset="0"/>
            </a:endParaRPr>
          </a:p>
          <a:p>
            <a:pPr algn="just"/>
            <a:r>
              <a:rPr lang="en-US" sz="1100" dirty="0">
                <a:latin typeface="Century Gothic" panose="020B0502020202020204" pitchFamily="34" charset="0"/>
              </a:rPr>
              <a:t>We are proud to be the first company in Pakistan who is currently transferring the knowledge though our hands on experience and practices, Our experience consultants provides in-depth knowledge about the course and its contents. Following are the list of training(s) which virtual security is currently providing:</a:t>
            </a:r>
          </a:p>
          <a:p>
            <a:pPr algn="just"/>
            <a:endParaRPr lang="en-US" sz="1100" dirty="0">
              <a:latin typeface="Century Gothic" panose="020B0502020202020204" pitchFamily="34" charset="0"/>
            </a:endParaRPr>
          </a:p>
          <a:p>
            <a:pPr marL="171450" indent="-171450" algn="just">
              <a:lnSpc>
                <a:spcPct val="150000"/>
              </a:lnSpc>
              <a:buFont typeface="Arial" panose="020B0604020202020204" pitchFamily="34" charset="0"/>
              <a:buChar char="•"/>
            </a:pPr>
            <a:r>
              <a:rPr lang="en-US" sz="1100" dirty="0">
                <a:latin typeface="Century Gothic" panose="020B0502020202020204" pitchFamily="34" charset="0"/>
              </a:rPr>
              <a:t>Security Controls &amp; Risk Assessment</a:t>
            </a:r>
          </a:p>
          <a:p>
            <a:pPr marL="171450" indent="-171450" algn="just">
              <a:lnSpc>
                <a:spcPct val="150000"/>
              </a:lnSpc>
              <a:buFont typeface="Arial" panose="020B0604020202020204" pitchFamily="34" charset="0"/>
              <a:buChar char="•"/>
            </a:pPr>
            <a:r>
              <a:rPr lang="en-US" sz="1100" dirty="0">
                <a:latin typeface="Century Gothic" panose="020B0502020202020204" pitchFamily="34" charset="0"/>
              </a:rPr>
              <a:t>Wireless Security Assessment</a:t>
            </a:r>
          </a:p>
          <a:p>
            <a:pPr marL="171450" indent="-171450" algn="just">
              <a:lnSpc>
                <a:spcPct val="150000"/>
              </a:lnSpc>
              <a:buFont typeface="Arial" panose="020B0604020202020204" pitchFamily="34" charset="0"/>
              <a:buChar char="•"/>
            </a:pPr>
            <a:r>
              <a:rPr lang="en-US" sz="1100" dirty="0">
                <a:latin typeface="Century Gothic" panose="020B0502020202020204" pitchFamily="34" charset="0"/>
              </a:rPr>
              <a:t>Security Assessment of 7 Layers</a:t>
            </a:r>
          </a:p>
          <a:p>
            <a:pPr marL="171450" indent="-171450" algn="just">
              <a:lnSpc>
                <a:spcPct val="150000"/>
              </a:lnSpc>
              <a:buFont typeface="Arial" panose="020B0604020202020204" pitchFamily="34" charset="0"/>
              <a:buChar char="•"/>
            </a:pPr>
            <a:r>
              <a:rPr lang="en-US" sz="1100" dirty="0">
                <a:latin typeface="Century Gothic" panose="020B0502020202020204" pitchFamily="34" charset="0"/>
              </a:rPr>
              <a:t>Mobile Security Assessment &amp; Secure Code Review</a:t>
            </a:r>
          </a:p>
          <a:p>
            <a:pPr marL="171450" indent="-171450" algn="just">
              <a:lnSpc>
                <a:spcPct val="150000"/>
              </a:lnSpc>
              <a:buFont typeface="Arial" panose="020B0604020202020204" pitchFamily="34" charset="0"/>
              <a:buChar char="•"/>
            </a:pPr>
            <a:r>
              <a:rPr lang="en-US" sz="1100" dirty="0">
                <a:latin typeface="Century Gothic" panose="020B0502020202020204" pitchFamily="34" charset="0"/>
              </a:rPr>
              <a:t>Malware Analysis &amp; threat Identification</a:t>
            </a:r>
          </a:p>
          <a:p>
            <a:pPr marL="171450" indent="-171450" algn="just">
              <a:lnSpc>
                <a:spcPct val="150000"/>
              </a:lnSpc>
              <a:buFont typeface="Arial" panose="020B0604020202020204" pitchFamily="34" charset="0"/>
              <a:buChar char="•"/>
            </a:pPr>
            <a:r>
              <a:rPr lang="en-US" sz="1100" dirty="0">
                <a:latin typeface="Century Gothic" panose="020B0502020202020204" pitchFamily="34" charset="0"/>
              </a:rPr>
              <a:t>Digital Forensic &amp; Incident Response</a:t>
            </a:r>
          </a:p>
          <a:p>
            <a:pPr marL="171450" indent="-171450" algn="just">
              <a:lnSpc>
                <a:spcPct val="150000"/>
              </a:lnSpc>
              <a:buFont typeface="Arial" panose="020B0604020202020204" pitchFamily="34" charset="0"/>
              <a:buChar char="•"/>
            </a:pPr>
            <a:r>
              <a:rPr lang="en-US" sz="1100" dirty="0">
                <a:latin typeface="Century Gothic" panose="020B0502020202020204" pitchFamily="34" charset="0"/>
              </a:rPr>
              <a:t>Network &amp; Infrastructure Assessment</a:t>
            </a:r>
          </a:p>
          <a:p>
            <a:pPr marL="171450" indent="-171450" algn="just">
              <a:lnSpc>
                <a:spcPct val="150000"/>
              </a:lnSpc>
              <a:buFont typeface="Arial" panose="020B0604020202020204" pitchFamily="34" charset="0"/>
              <a:buChar char="•"/>
            </a:pPr>
            <a:r>
              <a:rPr lang="en-US" sz="1100" dirty="0">
                <a:latin typeface="Century Gothic" panose="020B0502020202020204" pitchFamily="34" charset="0"/>
              </a:rPr>
              <a:t>Business Continuity &amp; disaster recovery</a:t>
            </a:r>
          </a:p>
          <a:p>
            <a:pPr marL="171450" indent="-171450" algn="just">
              <a:lnSpc>
                <a:spcPct val="150000"/>
              </a:lnSpc>
              <a:buFont typeface="Arial" panose="020B0604020202020204" pitchFamily="34" charset="0"/>
              <a:buChar char="•"/>
            </a:pPr>
            <a:r>
              <a:rPr lang="en-US" sz="1100" dirty="0">
                <a:latin typeface="Century Gothic" panose="020B0502020202020204" pitchFamily="34" charset="0"/>
              </a:rPr>
              <a:t>Security Transformation &amp; Operations</a:t>
            </a:r>
          </a:p>
          <a:p>
            <a:pPr marL="171450" indent="-171450" algn="just">
              <a:lnSpc>
                <a:spcPct val="150000"/>
              </a:lnSpc>
              <a:buFont typeface="Arial" panose="020B0604020202020204" pitchFamily="34" charset="0"/>
              <a:buChar char="•"/>
            </a:pPr>
            <a:r>
              <a:rPr lang="en-US" sz="1100" dirty="0">
                <a:latin typeface="Century Gothic" panose="020B0502020202020204" pitchFamily="34" charset="0"/>
              </a:rPr>
              <a:t>Security Advisory &amp; Secure Configuration Audit</a:t>
            </a:r>
          </a:p>
          <a:p>
            <a:pPr algn="just"/>
            <a:endParaRPr lang="en-US" sz="1100" dirty="0">
              <a:latin typeface="Century Gothic" panose="020B0502020202020204" pitchFamily="34" charset="0"/>
            </a:endParaRPr>
          </a:p>
          <a:p>
            <a:pPr algn="just"/>
            <a:endParaRPr lang="en-US" sz="1100" dirty="0">
              <a:latin typeface="Century Gothic" panose="020B0502020202020204" pitchFamily="34" charset="0"/>
            </a:endParaRPr>
          </a:p>
          <a:p>
            <a:pPr algn="just"/>
            <a:endParaRPr lang="en-US" sz="1100" dirty="0">
              <a:latin typeface="Century Gothic" panose="020B0502020202020204" pitchFamily="34" charset="0"/>
            </a:endParaRPr>
          </a:p>
          <a:p>
            <a:pPr algn="just"/>
            <a:endParaRPr lang="en-US" sz="1100" dirty="0">
              <a:latin typeface="Century Gothic" panose="020B0502020202020204" pitchFamily="34" charset="0"/>
            </a:endParaRPr>
          </a:p>
          <a:p>
            <a:pPr algn="just"/>
            <a:endParaRPr lang="en-US" sz="1100" dirty="0">
              <a:latin typeface="Century Gothic" panose="020B0502020202020204" pitchFamily="34" charset="0"/>
            </a:endParaRPr>
          </a:p>
        </p:txBody>
      </p:sp>
    </p:spTree>
    <p:extLst>
      <p:ext uri="{BB962C8B-B14F-4D97-AF65-F5344CB8AC3E}">
        <p14:creationId xmlns:p14="http://schemas.microsoft.com/office/powerpoint/2010/main" val="219892238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3421" y="2170932"/>
            <a:ext cx="6559434" cy="967123"/>
          </a:xfrm>
        </p:spPr>
        <p:txBody>
          <a:bodyPr/>
          <a:lstStyle/>
          <a:p>
            <a:r>
              <a:rPr lang="en-US" sz="4400" b="1" dirty="0"/>
              <a:t>Information Security Awareness </a:t>
            </a:r>
          </a:p>
        </p:txBody>
      </p:sp>
    </p:spTree>
    <p:extLst>
      <p:ext uri="{BB962C8B-B14F-4D97-AF65-F5344CB8AC3E}">
        <p14:creationId xmlns:p14="http://schemas.microsoft.com/office/powerpoint/2010/main" val="231709719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9770" y="0"/>
            <a:ext cx="8523496" cy="1524000"/>
          </a:xfrm>
        </p:spPr>
        <p:txBody>
          <a:bodyPr/>
          <a:lstStyle/>
          <a:p>
            <a:r>
              <a:rPr lang="en-US" b="1" dirty="0"/>
              <a:t>Information Security Awareness Week</a:t>
            </a:r>
          </a:p>
        </p:txBody>
      </p:sp>
      <p:sp>
        <p:nvSpPr>
          <p:cNvPr id="5" name="TextBox 4">
            <a:extLst>
              <a:ext uri="{FF2B5EF4-FFF2-40B4-BE49-F238E27FC236}">
                <a16:creationId xmlns:a16="http://schemas.microsoft.com/office/drawing/2014/main" id="{83096FDD-FB0E-C674-0B53-C14D666E8D12}"/>
              </a:ext>
            </a:extLst>
          </p:cNvPr>
          <p:cNvSpPr txBox="1"/>
          <p:nvPr/>
        </p:nvSpPr>
        <p:spPr>
          <a:xfrm>
            <a:off x="732735" y="1179443"/>
            <a:ext cx="4422362" cy="5262979"/>
          </a:xfrm>
          <a:prstGeom prst="rect">
            <a:avLst/>
          </a:prstGeom>
          <a:noFill/>
        </p:spPr>
        <p:txBody>
          <a:bodyPr wrap="square" rtlCol="0">
            <a:spAutoFit/>
          </a:bodyPr>
          <a:lstStyle/>
          <a:p>
            <a:pPr algn="just"/>
            <a:r>
              <a:rPr lang="en-US" sz="1400" b="0" i="0" dirty="0">
                <a:solidFill>
                  <a:srgbClr val="0D0D0D"/>
                </a:solidFill>
                <a:effectLst/>
              </a:rPr>
              <a:t>Information Security Awareness Week presents a valuable opportunity to educate, engage, and empower individuals within an organization or community about the importance of safeguarding sensitive information and maintaining cybersecurity best practices. </a:t>
            </a:r>
          </a:p>
          <a:p>
            <a:pPr algn="just"/>
            <a:endParaRPr lang="en-US" sz="1400" dirty="0">
              <a:solidFill>
                <a:srgbClr val="0D0D0D"/>
              </a:solidFill>
            </a:endParaRPr>
          </a:p>
          <a:p>
            <a:pPr algn="just"/>
            <a:r>
              <a:rPr lang="en-US" sz="1400" b="0" i="0" dirty="0">
                <a:solidFill>
                  <a:srgbClr val="0D0D0D"/>
                </a:solidFill>
                <a:effectLst/>
              </a:rPr>
              <a:t>It typically involves a range of activities such as workshops, training sessions, interactive games, and awareness campaigns aimed at educating individuals about the importance of safeguarding sensitive information and adopting secure behaviors. These initiatives are designed to empower participants with the knowledge and skills needed to recognize and mitigate common cyber threats, including phishing attacks, data breaches, and malware infections. </a:t>
            </a:r>
          </a:p>
          <a:p>
            <a:pPr algn="just"/>
            <a:endParaRPr lang="en-US" sz="1400" dirty="0">
              <a:solidFill>
                <a:srgbClr val="0D0D0D"/>
              </a:solidFill>
            </a:endParaRPr>
          </a:p>
          <a:p>
            <a:pPr algn="just"/>
            <a:r>
              <a:rPr lang="en-US" sz="1400" b="0" i="0" dirty="0">
                <a:solidFill>
                  <a:srgbClr val="0D0D0D"/>
                </a:solidFill>
                <a:effectLst/>
              </a:rPr>
              <a:t>By fostering a culture of vigilance and accountability, Information Security Awareness Week helps to strengthen overall cybersecurity posture and mitigate risks posed by increasingly sophisticated cyber threats.</a:t>
            </a:r>
          </a:p>
          <a:p>
            <a:endParaRPr lang="en-US" sz="1400" dirty="0"/>
          </a:p>
        </p:txBody>
      </p:sp>
      <p:pic>
        <p:nvPicPr>
          <p:cNvPr id="8" name="Picture 7" descr="A group of people in a meeting&#10;&#10;Description automatically generated">
            <a:extLst>
              <a:ext uri="{FF2B5EF4-FFF2-40B4-BE49-F238E27FC236}">
                <a16:creationId xmlns:a16="http://schemas.microsoft.com/office/drawing/2014/main" id="{4150575D-92A5-5F0B-A111-12032C312A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22292" y="1524000"/>
            <a:ext cx="3810000" cy="3810000"/>
          </a:xfrm>
          <a:prstGeom prst="rect">
            <a:avLst/>
          </a:prstGeom>
          <a:ln>
            <a:solidFill>
              <a:schemeClr val="tx1"/>
            </a:solidFill>
          </a:ln>
        </p:spPr>
      </p:pic>
    </p:spTree>
    <p:extLst>
      <p:ext uri="{BB962C8B-B14F-4D97-AF65-F5344CB8AC3E}">
        <p14:creationId xmlns:p14="http://schemas.microsoft.com/office/powerpoint/2010/main" val="388868659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9770" y="0"/>
            <a:ext cx="8523496" cy="1524000"/>
          </a:xfrm>
        </p:spPr>
        <p:txBody>
          <a:bodyPr/>
          <a:lstStyle/>
          <a:p>
            <a:r>
              <a:rPr lang="en-US" b="1" dirty="0"/>
              <a:t>Information Security Awareness Week</a:t>
            </a:r>
          </a:p>
        </p:txBody>
      </p:sp>
      <p:sp>
        <p:nvSpPr>
          <p:cNvPr id="5" name="TextBox 4">
            <a:extLst>
              <a:ext uri="{FF2B5EF4-FFF2-40B4-BE49-F238E27FC236}">
                <a16:creationId xmlns:a16="http://schemas.microsoft.com/office/drawing/2014/main" id="{83096FDD-FB0E-C674-0B53-C14D666E8D12}"/>
              </a:ext>
            </a:extLst>
          </p:cNvPr>
          <p:cNvSpPr txBox="1"/>
          <p:nvPr/>
        </p:nvSpPr>
        <p:spPr>
          <a:xfrm>
            <a:off x="732735" y="1325217"/>
            <a:ext cx="8440531" cy="4401205"/>
          </a:xfrm>
          <a:prstGeom prst="rect">
            <a:avLst/>
          </a:prstGeom>
          <a:noFill/>
        </p:spPr>
        <p:txBody>
          <a:bodyPr wrap="square" rtlCol="0">
            <a:spAutoFit/>
          </a:bodyPr>
          <a:lstStyle/>
          <a:p>
            <a:pPr algn="just"/>
            <a:r>
              <a:rPr lang="en-US" sz="1400" b="0" i="0" dirty="0">
                <a:solidFill>
                  <a:srgbClr val="0D0D0D"/>
                </a:solidFill>
                <a:effectLst/>
              </a:rPr>
              <a:t>Organizing an Information Security Awareness Week presents an excellent opportunity to educate employees or individuals about cybersecurity best practices and foster a security-conscious culture within your organization.</a:t>
            </a:r>
          </a:p>
          <a:p>
            <a:pPr algn="just"/>
            <a:endParaRPr lang="en-US" sz="1400" b="0" i="0" dirty="0">
              <a:solidFill>
                <a:srgbClr val="0D0D0D"/>
              </a:solidFill>
              <a:effectLst/>
            </a:endParaRPr>
          </a:p>
          <a:p>
            <a:pPr marL="285750" indent="-285750" algn="just">
              <a:buFont typeface="Arial" panose="020B0604020202020204" pitchFamily="34" charset="0"/>
              <a:buChar char="•"/>
            </a:pPr>
            <a:r>
              <a:rPr lang="en-US" sz="1400" b="1" i="0" dirty="0">
                <a:solidFill>
                  <a:srgbClr val="0D0D0D"/>
                </a:solidFill>
                <a:effectLst/>
              </a:rPr>
              <a:t>Training Sessions:</a:t>
            </a:r>
            <a:r>
              <a:rPr lang="en-US" sz="1400" b="0" i="0" dirty="0">
                <a:solidFill>
                  <a:srgbClr val="0D0D0D"/>
                </a:solidFill>
                <a:effectLst/>
              </a:rPr>
              <a:t> We offer interactive training sessions covering various information security topics, including password management, phishing awareness, data protection, and safe internet usage.</a:t>
            </a:r>
          </a:p>
          <a:p>
            <a:pPr marL="285750" indent="-285750" algn="just">
              <a:buFont typeface="Arial" panose="020B0604020202020204" pitchFamily="34" charset="0"/>
              <a:buChar char="•"/>
            </a:pPr>
            <a:endParaRPr lang="en-US" sz="1400" b="0" i="0" dirty="0">
              <a:solidFill>
                <a:srgbClr val="0D0D0D"/>
              </a:solidFill>
              <a:effectLst/>
            </a:endParaRPr>
          </a:p>
          <a:p>
            <a:pPr marL="285750" indent="-285750" algn="just">
              <a:buFont typeface="Arial" panose="020B0604020202020204" pitchFamily="34" charset="0"/>
              <a:buChar char="•"/>
            </a:pPr>
            <a:r>
              <a:rPr lang="en-US" sz="1400" b="1" i="0" dirty="0">
                <a:solidFill>
                  <a:srgbClr val="0D0D0D"/>
                </a:solidFill>
                <a:effectLst/>
              </a:rPr>
              <a:t>Workshops:</a:t>
            </a:r>
            <a:r>
              <a:rPr lang="en-US" sz="1400" b="0" i="0" dirty="0">
                <a:solidFill>
                  <a:srgbClr val="0D0D0D"/>
                </a:solidFill>
                <a:effectLst/>
              </a:rPr>
              <a:t> We arrange hands-on workshops where participants can acquire practical skills, such as creating secure passwords, identifying phishing attempts, and configuring privacy settings on their devices and accounts.</a:t>
            </a:r>
          </a:p>
          <a:p>
            <a:pPr marL="285750" indent="-285750" algn="just">
              <a:buFont typeface="Arial" panose="020B0604020202020204" pitchFamily="34" charset="0"/>
              <a:buChar char="•"/>
            </a:pPr>
            <a:endParaRPr lang="en-US" sz="1400" b="0" i="0" dirty="0">
              <a:solidFill>
                <a:srgbClr val="0D0D0D"/>
              </a:solidFill>
              <a:effectLst/>
            </a:endParaRPr>
          </a:p>
          <a:p>
            <a:pPr marL="285750" indent="-285750" algn="just">
              <a:buFont typeface="Arial" panose="020B0604020202020204" pitchFamily="34" charset="0"/>
              <a:buChar char="•"/>
            </a:pPr>
            <a:r>
              <a:rPr lang="en-US" sz="1400" b="1" i="0" dirty="0">
                <a:solidFill>
                  <a:srgbClr val="0D0D0D"/>
                </a:solidFill>
                <a:effectLst/>
              </a:rPr>
              <a:t>Guest Speakers:</a:t>
            </a:r>
            <a:r>
              <a:rPr lang="en-US" sz="1400" dirty="0">
                <a:solidFill>
                  <a:srgbClr val="0D0D0D"/>
                </a:solidFill>
              </a:rPr>
              <a:t> We i</a:t>
            </a:r>
            <a:r>
              <a:rPr lang="en-US" sz="1400" b="0" i="0" dirty="0">
                <a:solidFill>
                  <a:srgbClr val="0D0D0D"/>
                </a:solidFill>
                <a:effectLst/>
              </a:rPr>
              <a:t>nvite cybersecurity experts or industry professionals to deliver talks or presentations on pertinent subjects, sharing insights into current cyber threats, trends, and offering practical security advice.</a:t>
            </a:r>
          </a:p>
          <a:p>
            <a:pPr marL="285750" indent="-285750" algn="just">
              <a:buFont typeface="Arial" panose="020B0604020202020204" pitchFamily="34" charset="0"/>
              <a:buChar char="•"/>
            </a:pPr>
            <a:endParaRPr lang="en-US" sz="1400" b="0" i="0" dirty="0">
              <a:solidFill>
                <a:srgbClr val="0D0D0D"/>
              </a:solidFill>
              <a:effectLst/>
            </a:endParaRPr>
          </a:p>
          <a:p>
            <a:pPr marL="285750" indent="-285750" algn="just">
              <a:buFont typeface="Arial" panose="020B0604020202020204" pitchFamily="34" charset="0"/>
              <a:buChar char="•"/>
            </a:pPr>
            <a:r>
              <a:rPr lang="en-US" sz="1400" b="1" i="0" dirty="0">
                <a:solidFill>
                  <a:srgbClr val="0D0D0D"/>
                </a:solidFill>
                <a:effectLst/>
              </a:rPr>
              <a:t>Interactive Games and Quizzes:</a:t>
            </a:r>
            <a:r>
              <a:rPr lang="en-US" sz="1400" b="0" i="0" dirty="0">
                <a:solidFill>
                  <a:srgbClr val="0D0D0D"/>
                </a:solidFill>
                <a:effectLst/>
              </a:rPr>
              <a:t> Develop engaging games or quizzes to test participants' knowledge of cybersecurity concepts. Reward correct answers with prizes or incentives to encourage participation.</a:t>
            </a:r>
          </a:p>
          <a:p>
            <a:endParaRPr lang="en-US" sz="1400" dirty="0"/>
          </a:p>
        </p:txBody>
      </p:sp>
    </p:spTree>
    <p:extLst>
      <p:ext uri="{BB962C8B-B14F-4D97-AF65-F5344CB8AC3E}">
        <p14:creationId xmlns:p14="http://schemas.microsoft.com/office/powerpoint/2010/main" val="3219735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9770" y="0"/>
            <a:ext cx="8523496" cy="1524000"/>
          </a:xfrm>
        </p:spPr>
        <p:txBody>
          <a:bodyPr/>
          <a:lstStyle/>
          <a:p>
            <a:r>
              <a:rPr lang="en-US" b="1" dirty="0"/>
              <a:t>Information Security Awareness Week</a:t>
            </a:r>
          </a:p>
        </p:txBody>
      </p:sp>
      <p:sp>
        <p:nvSpPr>
          <p:cNvPr id="5" name="TextBox 4">
            <a:extLst>
              <a:ext uri="{FF2B5EF4-FFF2-40B4-BE49-F238E27FC236}">
                <a16:creationId xmlns:a16="http://schemas.microsoft.com/office/drawing/2014/main" id="{83096FDD-FB0E-C674-0B53-C14D666E8D12}"/>
              </a:ext>
            </a:extLst>
          </p:cNvPr>
          <p:cNvSpPr txBox="1"/>
          <p:nvPr/>
        </p:nvSpPr>
        <p:spPr>
          <a:xfrm>
            <a:off x="732735" y="1524000"/>
            <a:ext cx="8440531" cy="3539430"/>
          </a:xfrm>
          <a:prstGeom prst="rect">
            <a:avLst/>
          </a:prstGeom>
          <a:noFill/>
        </p:spPr>
        <p:txBody>
          <a:bodyPr wrap="square" rtlCol="0">
            <a:spAutoFit/>
          </a:bodyPr>
          <a:lstStyle/>
          <a:p>
            <a:pPr marL="285750" indent="-285750" algn="just">
              <a:buFont typeface="Arial" panose="020B0604020202020204" pitchFamily="34" charset="0"/>
              <a:buChar char="•"/>
            </a:pPr>
            <a:r>
              <a:rPr lang="en-US" sz="1400" b="1" i="0" dirty="0">
                <a:solidFill>
                  <a:srgbClr val="0D0D0D"/>
                </a:solidFill>
                <a:effectLst/>
              </a:rPr>
              <a:t>Simulation Exercises:</a:t>
            </a:r>
            <a:r>
              <a:rPr lang="en-US" sz="1400" b="0" i="0" dirty="0">
                <a:solidFill>
                  <a:srgbClr val="0D0D0D"/>
                </a:solidFill>
                <a:effectLst/>
              </a:rPr>
              <a:t> We conduct simulated cyber attack scenarios, such as phishing simulations or ransomware attacks, to help participants understand potential risks and practice appropriate responses to security incidents.</a:t>
            </a:r>
          </a:p>
          <a:p>
            <a:pPr marL="285750" indent="-285750" algn="just">
              <a:buFont typeface="Arial" panose="020B0604020202020204" pitchFamily="34" charset="0"/>
              <a:buChar char="•"/>
            </a:pPr>
            <a:endParaRPr lang="en-US" sz="1400" b="0" i="0" dirty="0">
              <a:solidFill>
                <a:srgbClr val="0D0D0D"/>
              </a:solidFill>
              <a:effectLst/>
            </a:endParaRPr>
          </a:p>
          <a:p>
            <a:pPr marL="285750" indent="-285750" algn="just">
              <a:buFont typeface="Arial" panose="020B0604020202020204" pitchFamily="34" charset="0"/>
              <a:buChar char="•"/>
            </a:pPr>
            <a:r>
              <a:rPr lang="en-US" sz="1400" b="1" i="0" dirty="0">
                <a:solidFill>
                  <a:srgbClr val="0D0D0D"/>
                </a:solidFill>
                <a:effectLst/>
              </a:rPr>
              <a:t>Awareness Materials:</a:t>
            </a:r>
            <a:r>
              <a:rPr lang="en-US" sz="1400" b="0" i="0" dirty="0">
                <a:solidFill>
                  <a:srgbClr val="0D0D0D"/>
                </a:solidFill>
                <a:effectLst/>
              </a:rPr>
              <a:t> We distribute informative resources like brochures, posters, infographics, or tip sheets that emphasize essential information security practices and provide tips for safeguarding sensitive data.</a:t>
            </a:r>
          </a:p>
          <a:p>
            <a:pPr marL="285750" indent="-285750" algn="just">
              <a:buFont typeface="Arial" panose="020B0604020202020204" pitchFamily="34" charset="0"/>
              <a:buChar char="•"/>
            </a:pPr>
            <a:endParaRPr lang="en-US" sz="1400" b="0" i="0" dirty="0">
              <a:solidFill>
                <a:srgbClr val="0D0D0D"/>
              </a:solidFill>
              <a:effectLst/>
            </a:endParaRPr>
          </a:p>
          <a:p>
            <a:pPr marL="285750" indent="-285750" algn="just">
              <a:buFont typeface="Arial" panose="020B0604020202020204" pitchFamily="34" charset="0"/>
              <a:buChar char="•"/>
            </a:pPr>
            <a:r>
              <a:rPr lang="en-US" sz="1400" b="1" i="0" dirty="0">
                <a:solidFill>
                  <a:srgbClr val="0D0D0D"/>
                </a:solidFill>
                <a:effectLst/>
              </a:rPr>
              <a:t>Security Challenges:</a:t>
            </a:r>
            <a:r>
              <a:rPr lang="en-US" sz="1400" b="0" i="0" dirty="0">
                <a:solidFill>
                  <a:srgbClr val="0D0D0D"/>
                </a:solidFill>
                <a:effectLst/>
              </a:rPr>
              <a:t> We organize security-themed challenges or competitions, such as "capture the flag" cybersecurity challenges or scavenger hunts focusing on identifying and remedying security vulnerabilities in simulated environments.</a:t>
            </a:r>
          </a:p>
          <a:p>
            <a:pPr marL="285750" indent="-285750" algn="just">
              <a:buFont typeface="Arial" panose="020B0604020202020204" pitchFamily="34" charset="0"/>
              <a:buChar char="•"/>
            </a:pPr>
            <a:endParaRPr lang="en-US" sz="1400" b="0" i="0" dirty="0">
              <a:solidFill>
                <a:srgbClr val="0D0D0D"/>
              </a:solidFill>
              <a:effectLst/>
            </a:endParaRPr>
          </a:p>
          <a:p>
            <a:pPr marL="285750" indent="-285750" algn="just">
              <a:buFont typeface="Arial" panose="020B0604020202020204" pitchFamily="34" charset="0"/>
              <a:buChar char="•"/>
            </a:pPr>
            <a:r>
              <a:rPr lang="en-US" sz="1400" b="1" i="0" dirty="0">
                <a:solidFill>
                  <a:srgbClr val="0D0D0D"/>
                </a:solidFill>
                <a:effectLst/>
              </a:rPr>
              <a:t>Policy Review Sessions:</a:t>
            </a:r>
            <a:r>
              <a:rPr lang="en-US" sz="1400" dirty="0">
                <a:solidFill>
                  <a:srgbClr val="0D0D0D"/>
                </a:solidFill>
              </a:rPr>
              <a:t> We r</a:t>
            </a:r>
            <a:r>
              <a:rPr lang="en-US" sz="1400" b="0" i="0" dirty="0">
                <a:solidFill>
                  <a:srgbClr val="0D0D0D"/>
                </a:solidFill>
                <a:effectLst/>
              </a:rPr>
              <a:t>eview company policies and procedures related to information security, such as acceptable use policies, data handling guidelines, and incident response protocols, encouraging discussion and clarifying any questions.</a:t>
            </a:r>
          </a:p>
          <a:p>
            <a:endParaRPr lang="en-US" sz="1400" dirty="0"/>
          </a:p>
        </p:txBody>
      </p:sp>
    </p:spTree>
    <p:extLst>
      <p:ext uri="{BB962C8B-B14F-4D97-AF65-F5344CB8AC3E}">
        <p14:creationId xmlns:p14="http://schemas.microsoft.com/office/powerpoint/2010/main" val="153181121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9770" y="0"/>
            <a:ext cx="8523496" cy="1524000"/>
          </a:xfrm>
        </p:spPr>
        <p:txBody>
          <a:bodyPr/>
          <a:lstStyle/>
          <a:p>
            <a:r>
              <a:rPr lang="en-US" b="1" dirty="0"/>
              <a:t>Information Security Awareness Week</a:t>
            </a:r>
          </a:p>
        </p:txBody>
      </p:sp>
      <p:sp>
        <p:nvSpPr>
          <p:cNvPr id="5" name="TextBox 4">
            <a:extLst>
              <a:ext uri="{FF2B5EF4-FFF2-40B4-BE49-F238E27FC236}">
                <a16:creationId xmlns:a16="http://schemas.microsoft.com/office/drawing/2014/main" id="{83096FDD-FB0E-C674-0B53-C14D666E8D12}"/>
              </a:ext>
            </a:extLst>
          </p:cNvPr>
          <p:cNvSpPr txBox="1"/>
          <p:nvPr/>
        </p:nvSpPr>
        <p:spPr>
          <a:xfrm>
            <a:off x="732735" y="1524000"/>
            <a:ext cx="8440531" cy="2677656"/>
          </a:xfrm>
          <a:prstGeom prst="rect">
            <a:avLst/>
          </a:prstGeom>
          <a:noFill/>
        </p:spPr>
        <p:txBody>
          <a:bodyPr wrap="square" rtlCol="0">
            <a:spAutoFit/>
          </a:bodyPr>
          <a:lstStyle/>
          <a:p>
            <a:pPr marL="285750" indent="-285750" algn="just">
              <a:buFont typeface="Arial" panose="020B0604020202020204" pitchFamily="34" charset="0"/>
              <a:buChar char="•"/>
            </a:pPr>
            <a:r>
              <a:rPr lang="en-US" sz="1400" b="1" i="0" dirty="0">
                <a:solidFill>
                  <a:srgbClr val="0D0D0D"/>
                </a:solidFill>
                <a:effectLst/>
              </a:rPr>
              <a:t>Cybersecurity Awareness Campaigns:</a:t>
            </a:r>
            <a:r>
              <a:rPr lang="en-US" sz="1400" b="0" i="0" dirty="0">
                <a:solidFill>
                  <a:srgbClr val="0D0D0D"/>
                </a:solidFill>
                <a:effectLst/>
              </a:rPr>
              <a:t> We launch a targeted awareness campaign throughout the week, utilizing email reminders, intranet announcements, and social media posts to reinforce key messages and promote engagement in security-related activities.</a:t>
            </a:r>
          </a:p>
          <a:p>
            <a:pPr marL="285750" indent="-285750" algn="just">
              <a:buFont typeface="Arial" panose="020B0604020202020204" pitchFamily="34" charset="0"/>
              <a:buChar char="•"/>
            </a:pPr>
            <a:endParaRPr lang="en-US" sz="1400" b="0" i="0" dirty="0">
              <a:solidFill>
                <a:srgbClr val="0D0D0D"/>
              </a:solidFill>
              <a:effectLst/>
            </a:endParaRPr>
          </a:p>
          <a:p>
            <a:pPr marL="285750" indent="-285750" algn="just">
              <a:buFont typeface="Arial" panose="020B0604020202020204" pitchFamily="34" charset="0"/>
              <a:buChar char="•"/>
            </a:pPr>
            <a:r>
              <a:rPr lang="en-US" sz="1400" b="1" i="0" dirty="0">
                <a:solidFill>
                  <a:srgbClr val="0D0D0D"/>
                </a:solidFill>
                <a:effectLst/>
              </a:rPr>
              <a:t>Q&amp;A Sessions:</a:t>
            </a:r>
            <a:r>
              <a:rPr lang="en-US" sz="1400" b="0" i="0" dirty="0">
                <a:solidFill>
                  <a:srgbClr val="0D0D0D"/>
                </a:solidFill>
                <a:effectLst/>
              </a:rPr>
              <a:t> We host open question and answer sessions where participants can seek clarification on security-related topics, receive personalized advice from security experts or IT professionals, and share insights and concerns.</a:t>
            </a:r>
          </a:p>
          <a:p>
            <a:pPr marL="285750" indent="-285750" algn="just">
              <a:buFont typeface="Arial" panose="020B0604020202020204" pitchFamily="34" charset="0"/>
              <a:buChar char="•"/>
            </a:pPr>
            <a:endParaRPr lang="en-US" sz="1400" b="0" i="0" dirty="0">
              <a:solidFill>
                <a:srgbClr val="0D0D0D"/>
              </a:solidFill>
              <a:effectLst/>
            </a:endParaRPr>
          </a:p>
          <a:p>
            <a:pPr marL="285750" indent="-285750" algn="just">
              <a:buFont typeface="Arial" panose="020B0604020202020204" pitchFamily="34" charset="0"/>
              <a:buChar char="•"/>
            </a:pPr>
            <a:r>
              <a:rPr lang="en-US" sz="1400" b="1" i="0" dirty="0">
                <a:solidFill>
                  <a:srgbClr val="0D0D0D"/>
                </a:solidFill>
                <a:effectLst/>
              </a:rPr>
              <a:t>Feedback and Evaluation:</a:t>
            </a:r>
            <a:r>
              <a:rPr lang="en-US" sz="1400" b="0" i="0" dirty="0">
                <a:solidFill>
                  <a:srgbClr val="0D0D0D"/>
                </a:solidFill>
                <a:effectLst/>
              </a:rPr>
              <a:t> We gather feedback from participants at the conclusion of the week to assess the effectiveness of the activities and gather suggestions for improvement. Utilize this feedback to enhance future information security awareness initiatives.</a:t>
            </a:r>
          </a:p>
          <a:p>
            <a:endParaRPr lang="en-US" sz="1400" dirty="0"/>
          </a:p>
        </p:txBody>
      </p:sp>
    </p:spTree>
    <p:extLst>
      <p:ext uri="{BB962C8B-B14F-4D97-AF65-F5344CB8AC3E}">
        <p14:creationId xmlns:p14="http://schemas.microsoft.com/office/powerpoint/2010/main" val="259236193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3421" y="2170932"/>
            <a:ext cx="6559434" cy="967123"/>
          </a:xfrm>
        </p:spPr>
        <p:txBody>
          <a:bodyPr/>
          <a:lstStyle/>
          <a:p>
            <a:r>
              <a:rPr lang="en-US" sz="4400" b="1" dirty="0"/>
              <a:t>Virtual Security </a:t>
            </a:r>
            <a:br>
              <a:rPr lang="en-US" sz="4400" b="1" dirty="0"/>
            </a:br>
            <a:r>
              <a:rPr lang="en-US" sz="4400" b="1" dirty="0"/>
              <a:t>Cyber LAB &amp; </a:t>
            </a:r>
            <a:r>
              <a:rPr lang="en-US" sz="4400" b="1" dirty="0" err="1"/>
              <a:t>iLAB</a:t>
            </a:r>
            <a:r>
              <a:rPr lang="en-US" sz="4400" b="1" dirty="0"/>
              <a:t> Setup</a:t>
            </a:r>
          </a:p>
        </p:txBody>
      </p:sp>
    </p:spTree>
    <p:extLst>
      <p:ext uri="{BB962C8B-B14F-4D97-AF65-F5344CB8AC3E}">
        <p14:creationId xmlns:p14="http://schemas.microsoft.com/office/powerpoint/2010/main" val="184010754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Virtual Security Cyber Lab</a:t>
            </a:r>
          </a:p>
        </p:txBody>
      </p:sp>
      <p:sp>
        <p:nvSpPr>
          <p:cNvPr id="3" name="Rectangle 2"/>
          <p:cNvSpPr/>
          <p:nvPr/>
        </p:nvSpPr>
        <p:spPr>
          <a:xfrm>
            <a:off x="732734" y="1266461"/>
            <a:ext cx="8848588" cy="1446550"/>
          </a:xfrm>
          <a:prstGeom prst="rect">
            <a:avLst/>
          </a:prstGeom>
        </p:spPr>
        <p:txBody>
          <a:bodyPr wrap="square">
            <a:spAutoFit/>
          </a:bodyPr>
          <a:lstStyle/>
          <a:p>
            <a:pPr algn="just"/>
            <a:r>
              <a:rPr lang="en-US" sz="1100" dirty="0">
                <a:latin typeface="Century Gothic" panose="020B0502020202020204" pitchFamily="34" charset="0"/>
              </a:rPr>
              <a:t>Virtual security has dedicated lab environment design and developed for those individuals who wants to enhance there skills in the field of cyber security, we help to provide hands on learning to the candidates who can understand the risk, analyze its impact &amp; apply the remediation(s).</a:t>
            </a:r>
          </a:p>
          <a:p>
            <a:pPr algn="just"/>
            <a:endParaRPr lang="en-US" sz="1100" dirty="0">
              <a:latin typeface="Century Gothic" panose="020B0502020202020204" pitchFamily="34" charset="0"/>
            </a:endParaRPr>
          </a:p>
          <a:p>
            <a:pPr algn="just"/>
            <a:r>
              <a:rPr lang="en-US" sz="1100" dirty="0">
                <a:latin typeface="Century Gothic" panose="020B0502020202020204" pitchFamily="34" charset="0"/>
              </a:rPr>
              <a:t>Our Physical lab is situated at our Karachi - Pakistan office. We can accommodate 10 -15 candidates at a time with the fully integrated digital client/server and cloud based environment, Moreover at the end of each course Virtual Security takes an internal assessment examination of all the candidates extracted from the content of the course. </a:t>
            </a:r>
          </a:p>
          <a:p>
            <a:pPr algn="just"/>
            <a:endParaRPr lang="en-US" sz="1100" dirty="0">
              <a:latin typeface="Century Gothic" panose="020B0502020202020204" pitchFamily="34" charset="0"/>
            </a:endParaRPr>
          </a:p>
        </p:txBody>
      </p:sp>
    </p:spTree>
    <p:extLst>
      <p:ext uri="{BB962C8B-B14F-4D97-AF65-F5344CB8AC3E}">
        <p14:creationId xmlns:p14="http://schemas.microsoft.com/office/powerpoint/2010/main" val="338187646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9770" y="0"/>
            <a:ext cx="9065730" cy="1524000"/>
          </a:xfrm>
        </p:spPr>
        <p:txBody>
          <a:bodyPr/>
          <a:lstStyle/>
          <a:p>
            <a:r>
              <a:rPr lang="en-US" b="1" dirty="0"/>
              <a:t>Virtual Security Cyber Lab – Equipment</a:t>
            </a:r>
          </a:p>
        </p:txBody>
      </p:sp>
      <p:pic>
        <p:nvPicPr>
          <p:cNvPr id="6" name="Picture 5">
            <a:extLst>
              <a:ext uri="{FF2B5EF4-FFF2-40B4-BE49-F238E27FC236}">
                <a16:creationId xmlns:a16="http://schemas.microsoft.com/office/drawing/2014/main" id="{61C51CF3-E944-43BB-A3D8-97957A95C1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8164" y="1234726"/>
            <a:ext cx="8649671" cy="4666628"/>
          </a:xfrm>
          <a:prstGeom prst="rect">
            <a:avLst/>
          </a:prstGeom>
        </p:spPr>
      </p:pic>
    </p:spTree>
    <p:extLst>
      <p:ext uri="{BB962C8B-B14F-4D97-AF65-F5344CB8AC3E}">
        <p14:creationId xmlns:p14="http://schemas.microsoft.com/office/powerpoint/2010/main" val="8530315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5499" y="372194"/>
            <a:ext cx="8993910" cy="430887"/>
          </a:xfrm>
        </p:spPr>
        <p:txBody>
          <a:bodyPr>
            <a:normAutofit fontScale="90000"/>
          </a:bodyPr>
          <a:lstStyle/>
          <a:p>
            <a:r>
              <a:rPr lang="en-US" b="1" dirty="0"/>
              <a:t>Virtual Security Cyber Lab – Equipment (Cont’d…)</a:t>
            </a:r>
          </a:p>
        </p:txBody>
      </p:sp>
      <p:pic>
        <p:nvPicPr>
          <p:cNvPr id="4" name="Picture 3">
            <a:extLst>
              <a:ext uri="{FF2B5EF4-FFF2-40B4-BE49-F238E27FC236}">
                <a16:creationId xmlns:a16="http://schemas.microsoft.com/office/drawing/2014/main" id="{E30BAB8E-67CA-4505-96B0-79E66FBEDB04}"/>
              </a:ext>
            </a:extLst>
          </p:cNvPr>
          <p:cNvPicPr>
            <a:picLocks noChangeAspect="1"/>
          </p:cNvPicPr>
          <p:nvPr/>
        </p:nvPicPr>
        <p:blipFill>
          <a:blip r:embed="rId2"/>
          <a:stretch>
            <a:fillRect/>
          </a:stretch>
        </p:blipFill>
        <p:spPr>
          <a:xfrm>
            <a:off x="817124" y="1518819"/>
            <a:ext cx="4224271" cy="3897821"/>
          </a:xfrm>
          <a:prstGeom prst="rect">
            <a:avLst/>
          </a:prstGeom>
        </p:spPr>
      </p:pic>
      <p:pic>
        <p:nvPicPr>
          <p:cNvPr id="5" name="Picture 4">
            <a:extLst>
              <a:ext uri="{FF2B5EF4-FFF2-40B4-BE49-F238E27FC236}">
                <a16:creationId xmlns:a16="http://schemas.microsoft.com/office/drawing/2014/main" id="{7538B30A-31C1-427E-BE6A-A087CFAB1239}"/>
              </a:ext>
            </a:extLst>
          </p:cNvPr>
          <p:cNvPicPr>
            <a:picLocks noChangeAspect="1"/>
          </p:cNvPicPr>
          <p:nvPr/>
        </p:nvPicPr>
        <p:blipFill>
          <a:blip r:embed="rId3"/>
          <a:stretch>
            <a:fillRect/>
          </a:stretch>
        </p:blipFill>
        <p:spPr>
          <a:xfrm>
            <a:off x="5383369" y="1529182"/>
            <a:ext cx="3361386" cy="3887458"/>
          </a:xfrm>
          <a:prstGeom prst="rect">
            <a:avLst/>
          </a:prstGeom>
        </p:spPr>
      </p:pic>
    </p:spTree>
    <p:extLst>
      <p:ext uri="{BB962C8B-B14F-4D97-AF65-F5344CB8AC3E}">
        <p14:creationId xmlns:p14="http://schemas.microsoft.com/office/powerpoint/2010/main" val="130350909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5499" y="372194"/>
            <a:ext cx="8983519" cy="430887"/>
          </a:xfrm>
        </p:spPr>
        <p:txBody>
          <a:bodyPr>
            <a:normAutofit fontScale="90000"/>
          </a:bodyPr>
          <a:lstStyle/>
          <a:p>
            <a:r>
              <a:rPr lang="en-US" b="1" dirty="0"/>
              <a:t>Virtual Security Cyber Lab – Equipment (Cont’d…)</a:t>
            </a:r>
          </a:p>
        </p:txBody>
      </p:sp>
      <p:pic>
        <p:nvPicPr>
          <p:cNvPr id="7" name="Picture 6">
            <a:extLst>
              <a:ext uri="{FF2B5EF4-FFF2-40B4-BE49-F238E27FC236}">
                <a16:creationId xmlns:a16="http://schemas.microsoft.com/office/drawing/2014/main" id="{611FE855-403C-4F81-8EC1-7F1B69D2A8D6}"/>
              </a:ext>
            </a:extLst>
          </p:cNvPr>
          <p:cNvPicPr>
            <a:picLocks noChangeAspect="1"/>
          </p:cNvPicPr>
          <p:nvPr/>
        </p:nvPicPr>
        <p:blipFill>
          <a:blip r:embed="rId2"/>
          <a:stretch>
            <a:fillRect/>
          </a:stretch>
        </p:blipFill>
        <p:spPr>
          <a:xfrm>
            <a:off x="2763982" y="1052946"/>
            <a:ext cx="4378036" cy="5292436"/>
          </a:xfrm>
          <a:prstGeom prst="rect">
            <a:avLst/>
          </a:prstGeom>
        </p:spPr>
      </p:pic>
    </p:spTree>
    <p:extLst>
      <p:ext uri="{BB962C8B-B14F-4D97-AF65-F5344CB8AC3E}">
        <p14:creationId xmlns:p14="http://schemas.microsoft.com/office/powerpoint/2010/main" val="43409353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Virtual Security </a:t>
            </a:r>
            <a:r>
              <a:rPr lang="en-US" b="1" dirty="0" err="1"/>
              <a:t>iLab</a:t>
            </a:r>
            <a:endParaRPr lang="en-US" b="1" dirty="0"/>
          </a:p>
        </p:txBody>
      </p:sp>
      <p:sp>
        <p:nvSpPr>
          <p:cNvPr id="3" name="Rectangle 2"/>
          <p:cNvSpPr/>
          <p:nvPr/>
        </p:nvSpPr>
        <p:spPr>
          <a:xfrm>
            <a:off x="732734" y="1266461"/>
            <a:ext cx="8848588" cy="2292935"/>
          </a:xfrm>
          <a:prstGeom prst="rect">
            <a:avLst/>
          </a:prstGeom>
        </p:spPr>
        <p:txBody>
          <a:bodyPr wrap="square">
            <a:spAutoFit/>
          </a:bodyPr>
          <a:lstStyle/>
          <a:p>
            <a:pPr algn="just"/>
            <a:r>
              <a:rPr lang="en-US" sz="1100" dirty="0">
                <a:latin typeface="Century Gothic" panose="020B0502020202020204" pitchFamily="34" charset="0"/>
              </a:rPr>
              <a:t>The </a:t>
            </a:r>
            <a:r>
              <a:rPr lang="en-US" sz="1100" dirty="0" err="1">
                <a:latin typeface="Century Gothic" panose="020B0502020202020204" pitchFamily="34" charset="0"/>
              </a:rPr>
              <a:t>iLab</a:t>
            </a:r>
            <a:r>
              <a:rPr lang="en-US" sz="1100" dirty="0">
                <a:latin typeface="Century Gothic" panose="020B0502020202020204" pitchFamily="34" charset="0"/>
              </a:rPr>
              <a:t> is accessible to those candidates who are working and joining us remotely, the purpose of this </a:t>
            </a:r>
            <a:r>
              <a:rPr lang="en-US" sz="1100" dirty="0" err="1">
                <a:latin typeface="Century Gothic" panose="020B0502020202020204" pitchFamily="34" charset="0"/>
              </a:rPr>
              <a:t>iLab</a:t>
            </a:r>
            <a:r>
              <a:rPr lang="en-US" sz="1100" dirty="0">
                <a:latin typeface="Century Gothic" panose="020B0502020202020204" pitchFamily="34" charset="0"/>
              </a:rPr>
              <a:t> is to provide a virtual environment to the candidates alone with the list of task to be completed with the help of guidelines and examples. We have made a comprehensive hands on technical guide which is self explanatory and easy to access remotely. Our dedicated IP Addresses are on the forum of virtual security which we assign to the candidate after creating their ID’s and accessible time </a:t>
            </a:r>
            <a:r>
              <a:rPr lang="en-US" sz="1100" b="1" dirty="0">
                <a:latin typeface="Century Gothic" panose="020B0502020202020204" pitchFamily="34" charset="0"/>
              </a:rPr>
              <a:t>to and from</a:t>
            </a:r>
            <a:r>
              <a:rPr lang="en-US" sz="1100" dirty="0">
                <a:latin typeface="Century Gothic" panose="020B0502020202020204" pitchFamily="34" charset="0"/>
              </a:rPr>
              <a:t>.</a:t>
            </a:r>
          </a:p>
          <a:p>
            <a:pPr algn="just"/>
            <a:r>
              <a:rPr lang="en-US" sz="1100" dirty="0">
                <a:latin typeface="Century Gothic" panose="020B0502020202020204" pitchFamily="34" charset="0"/>
              </a:rPr>
              <a:t> </a:t>
            </a:r>
          </a:p>
          <a:p>
            <a:pPr algn="just"/>
            <a:r>
              <a:rPr lang="en-US" sz="1100" dirty="0">
                <a:latin typeface="Century Gothic" panose="020B0502020202020204" pitchFamily="34" charset="0"/>
              </a:rPr>
              <a:t>Our </a:t>
            </a:r>
            <a:r>
              <a:rPr lang="en-US" sz="1100" dirty="0" err="1">
                <a:latin typeface="Century Gothic" panose="020B0502020202020204" pitchFamily="34" charset="0"/>
              </a:rPr>
              <a:t>iLab</a:t>
            </a:r>
            <a:r>
              <a:rPr lang="en-US" sz="1100" dirty="0">
                <a:latin typeface="Century Gothic" panose="020B0502020202020204" pitchFamily="34" charset="0"/>
              </a:rPr>
              <a:t> demonstration contains actual and authentic commands and there description, for each command a candidate will find the description in depth and the reason for issuing the command with examples can be seen in our hands on guide. </a:t>
            </a:r>
          </a:p>
          <a:p>
            <a:pPr algn="just"/>
            <a:endParaRPr lang="en-US" sz="1100" dirty="0">
              <a:latin typeface="Century Gothic" panose="020B0502020202020204" pitchFamily="34" charset="0"/>
            </a:endParaRPr>
          </a:p>
          <a:p>
            <a:pPr algn="just"/>
            <a:r>
              <a:rPr lang="en-US" sz="1100" dirty="0">
                <a:latin typeface="Century Gothic" panose="020B0502020202020204" pitchFamily="34" charset="0"/>
              </a:rPr>
              <a:t>Our Dedicated IP Ranges allows virtual connectivity with our Virtual server(s), an easy approach for accessing the </a:t>
            </a:r>
            <a:r>
              <a:rPr lang="en-US" sz="1100" dirty="0" err="1">
                <a:latin typeface="Century Gothic" panose="020B0502020202020204" pitchFamily="34" charset="0"/>
              </a:rPr>
              <a:t>iLab</a:t>
            </a:r>
            <a:r>
              <a:rPr lang="en-US" sz="1100" dirty="0">
                <a:latin typeface="Century Gothic" panose="020B0502020202020204" pitchFamily="34" charset="0"/>
              </a:rPr>
              <a:t> is whenever a candidate fills online subscription and pays charges for it there username actives and the timeslot has been allocated to them.</a:t>
            </a:r>
          </a:p>
          <a:p>
            <a:pPr algn="just"/>
            <a:endParaRPr lang="en-US" sz="1100" dirty="0">
              <a:latin typeface="Century Gothic" panose="020B0502020202020204" pitchFamily="34" charset="0"/>
            </a:endParaRPr>
          </a:p>
        </p:txBody>
      </p:sp>
    </p:spTree>
    <p:extLst>
      <p:ext uri="{BB962C8B-B14F-4D97-AF65-F5344CB8AC3E}">
        <p14:creationId xmlns:p14="http://schemas.microsoft.com/office/powerpoint/2010/main" val="290823864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9770" y="0"/>
            <a:ext cx="8820712" cy="1524000"/>
          </a:xfrm>
        </p:spPr>
        <p:txBody>
          <a:bodyPr/>
          <a:lstStyle/>
          <a:p>
            <a:r>
              <a:rPr lang="en-US" b="1" dirty="0"/>
              <a:t>Virtual Security </a:t>
            </a:r>
            <a:r>
              <a:rPr lang="en-US" b="1" dirty="0" err="1"/>
              <a:t>iLab</a:t>
            </a:r>
            <a:r>
              <a:rPr lang="en-US" b="1" dirty="0"/>
              <a:t> – Hands on Guide (Cont’d…)</a:t>
            </a:r>
          </a:p>
        </p:txBody>
      </p:sp>
      <p:pic>
        <p:nvPicPr>
          <p:cNvPr id="8" name="Picture 7"/>
          <p:cNvPicPr>
            <a:picLocks noChangeAspect="1"/>
          </p:cNvPicPr>
          <p:nvPr/>
        </p:nvPicPr>
        <p:blipFill>
          <a:blip r:embed="rId2"/>
          <a:stretch>
            <a:fillRect/>
          </a:stretch>
        </p:blipFill>
        <p:spPr>
          <a:xfrm>
            <a:off x="825498" y="1335366"/>
            <a:ext cx="4577773" cy="2488487"/>
          </a:xfrm>
          <a:prstGeom prst="rect">
            <a:avLst/>
          </a:prstGeom>
        </p:spPr>
      </p:pic>
      <p:pic>
        <p:nvPicPr>
          <p:cNvPr id="11" name="Picture 10"/>
          <p:cNvPicPr>
            <a:picLocks noChangeAspect="1"/>
          </p:cNvPicPr>
          <p:nvPr/>
        </p:nvPicPr>
        <p:blipFill>
          <a:blip r:embed="rId3"/>
          <a:stretch>
            <a:fillRect/>
          </a:stretch>
        </p:blipFill>
        <p:spPr>
          <a:xfrm>
            <a:off x="5496791" y="1335366"/>
            <a:ext cx="4067209" cy="2488489"/>
          </a:xfrm>
          <a:prstGeom prst="rect">
            <a:avLst/>
          </a:prstGeom>
        </p:spPr>
      </p:pic>
      <p:pic>
        <p:nvPicPr>
          <p:cNvPr id="4" name="Picture 3"/>
          <p:cNvPicPr>
            <a:picLocks noChangeAspect="1"/>
          </p:cNvPicPr>
          <p:nvPr/>
        </p:nvPicPr>
        <p:blipFill>
          <a:blip r:embed="rId4"/>
          <a:stretch>
            <a:fillRect/>
          </a:stretch>
        </p:blipFill>
        <p:spPr>
          <a:xfrm>
            <a:off x="5496790" y="3868879"/>
            <a:ext cx="4067209" cy="2254827"/>
          </a:xfrm>
          <a:prstGeom prst="rect">
            <a:avLst/>
          </a:prstGeom>
        </p:spPr>
      </p:pic>
      <p:pic>
        <p:nvPicPr>
          <p:cNvPr id="3" name="Picture 2"/>
          <p:cNvPicPr>
            <a:picLocks noChangeAspect="1"/>
          </p:cNvPicPr>
          <p:nvPr/>
        </p:nvPicPr>
        <p:blipFill>
          <a:blip r:embed="rId5" cstate="print"/>
          <a:stretch>
            <a:fillRect/>
          </a:stretch>
        </p:blipFill>
        <p:spPr>
          <a:xfrm>
            <a:off x="825497" y="3868879"/>
            <a:ext cx="4577773" cy="2254827"/>
          </a:xfrm>
          <a:prstGeom prst="rect">
            <a:avLst/>
          </a:prstGeom>
        </p:spPr>
      </p:pic>
    </p:spTree>
    <p:extLst>
      <p:ext uri="{BB962C8B-B14F-4D97-AF65-F5344CB8AC3E}">
        <p14:creationId xmlns:p14="http://schemas.microsoft.com/office/powerpoint/2010/main" val="198940529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3421" y="2170932"/>
            <a:ext cx="8211588" cy="967123"/>
          </a:xfrm>
        </p:spPr>
        <p:txBody>
          <a:bodyPr/>
          <a:lstStyle/>
          <a:p>
            <a:r>
              <a:rPr lang="en-US" sz="4400" b="1" dirty="0"/>
              <a:t>Final Year Project Ideas</a:t>
            </a:r>
          </a:p>
        </p:txBody>
      </p:sp>
    </p:spTree>
    <p:extLst>
      <p:ext uri="{BB962C8B-B14F-4D97-AF65-F5344CB8AC3E}">
        <p14:creationId xmlns:p14="http://schemas.microsoft.com/office/powerpoint/2010/main" val="45730509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Final Year Project Ideas</a:t>
            </a:r>
          </a:p>
        </p:txBody>
      </p:sp>
      <p:sp>
        <p:nvSpPr>
          <p:cNvPr id="3" name="Rectangle 2"/>
          <p:cNvSpPr/>
          <p:nvPr/>
        </p:nvSpPr>
        <p:spPr>
          <a:xfrm>
            <a:off x="732734" y="1266461"/>
            <a:ext cx="8848588" cy="3139321"/>
          </a:xfrm>
          <a:prstGeom prst="rect">
            <a:avLst/>
          </a:prstGeom>
        </p:spPr>
        <p:txBody>
          <a:bodyPr wrap="square">
            <a:spAutoFit/>
          </a:bodyPr>
          <a:lstStyle/>
          <a:p>
            <a:pPr algn="just"/>
            <a:r>
              <a:rPr lang="en-US" sz="1100" dirty="0">
                <a:latin typeface="Century Gothic" panose="020B0502020202020204" pitchFamily="34" charset="0"/>
              </a:rPr>
              <a:t>Our senior Advisors who belongs to different industries and organizations playing a vital role in providing Final year Project Ideas which currently the market required.</a:t>
            </a:r>
          </a:p>
          <a:p>
            <a:pPr algn="just"/>
            <a:endParaRPr lang="en-US" sz="1100" dirty="0">
              <a:latin typeface="Century Gothic" panose="020B0502020202020204" pitchFamily="34" charset="0"/>
            </a:endParaRPr>
          </a:p>
          <a:p>
            <a:pPr algn="just"/>
            <a:r>
              <a:rPr lang="en-US" sz="1100" dirty="0">
                <a:latin typeface="Century Gothic" panose="020B0502020202020204" pitchFamily="34" charset="0"/>
              </a:rPr>
              <a:t>We help candidates to Design, Develop and Present a project which can further use as a product in the market. The ideas for the projects helpful for (Researchers, Bachelors Students, Masters Students, and PHD Candidates) only;</a:t>
            </a:r>
          </a:p>
          <a:p>
            <a:pPr algn="just"/>
            <a:endParaRPr lang="en-US" sz="1100" dirty="0">
              <a:latin typeface="Century Gothic" panose="020B0502020202020204" pitchFamily="34" charset="0"/>
            </a:endParaRPr>
          </a:p>
          <a:p>
            <a:pPr algn="just"/>
            <a:r>
              <a:rPr lang="en-US" sz="1100" dirty="0">
                <a:latin typeface="Century Gothic" panose="020B0502020202020204" pitchFamily="34" charset="0"/>
              </a:rPr>
              <a:t>If you are looking for our final year project help service. You will get the awesome quality custom project according to your requirement. The projects are completely guided and assist by the professional instructors along all the related material required for research and educational purposes.</a:t>
            </a:r>
          </a:p>
          <a:p>
            <a:pPr algn="just"/>
            <a:endParaRPr lang="en-US" sz="1100" dirty="0">
              <a:latin typeface="Century Gothic" panose="020B0502020202020204" pitchFamily="34" charset="0"/>
            </a:endParaRPr>
          </a:p>
          <a:p>
            <a:pPr algn="just"/>
            <a:r>
              <a:rPr lang="en-US" sz="1100" dirty="0">
                <a:latin typeface="Century Gothic" panose="020B0502020202020204" pitchFamily="34" charset="0"/>
              </a:rPr>
              <a:t>We assist Candidates related to the field mentioned below in creating a real world final year projects:</a:t>
            </a:r>
          </a:p>
          <a:p>
            <a:pPr algn="just"/>
            <a:endParaRPr lang="en-US" sz="1100" dirty="0">
              <a:latin typeface="Century Gothic" panose="020B0502020202020204" pitchFamily="34" charset="0"/>
            </a:endParaRPr>
          </a:p>
          <a:p>
            <a:pPr marL="228600" indent="-228600" algn="just">
              <a:lnSpc>
                <a:spcPct val="150000"/>
              </a:lnSpc>
              <a:buFont typeface="+mj-lt"/>
              <a:buAutoNum type="arabicPeriod"/>
            </a:pPr>
            <a:r>
              <a:rPr lang="en-US" sz="1100" dirty="0">
                <a:latin typeface="Century Gothic" panose="020B0502020202020204" pitchFamily="34" charset="0"/>
              </a:rPr>
              <a:t>Computer Science / Computer Engineering;</a:t>
            </a:r>
          </a:p>
          <a:p>
            <a:pPr marL="228600" indent="-228600" algn="just">
              <a:lnSpc>
                <a:spcPct val="150000"/>
              </a:lnSpc>
              <a:buFont typeface="+mj-lt"/>
              <a:buAutoNum type="arabicPeriod"/>
            </a:pPr>
            <a:r>
              <a:rPr lang="en-US" sz="1100" dirty="0">
                <a:latin typeface="Century Gothic" panose="020B0502020202020204" pitchFamily="34" charset="0"/>
              </a:rPr>
              <a:t>Telecommunication &amp; Networks;</a:t>
            </a:r>
          </a:p>
          <a:p>
            <a:pPr marL="228600" indent="-228600" algn="just">
              <a:lnSpc>
                <a:spcPct val="150000"/>
              </a:lnSpc>
              <a:buFont typeface="+mj-lt"/>
              <a:buAutoNum type="arabicPeriod"/>
            </a:pPr>
            <a:r>
              <a:rPr lang="en-US" sz="1100" dirty="0">
                <a:latin typeface="Century Gothic" panose="020B0502020202020204" pitchFamily="34" charset="0"/>
              </a:rPr>
              <a:t>Information Security / Cyber Security;</a:t>
            </a:r>
          </a:p>
          <a:p>
            <a:pPr marL="228600" indent="-228600" algn="just">
              <a:lnSpc>
                <a:spcPct val="150000"/>
              </a:lnSpc>
              <a:buFont typeface="+mj-lt"/>
              <a:buAutoNum type="arabicPeriod"/>
            </a:pPr>
            <a:r>
              <a:rPr lang="en-US" sz="1100" dirty="0">
                <a:latin typeface="Century Gothic" panose="020B0502020202020204" pitchFamily="34" charset="0"/>
              </a:rPr>
              <a:t>ERP / BSc </a:t>
            </a:r>
            <a:r>
              <a:rPr lang="en-US" sz="1100" dirty="0" err="1">
                <a:latin typeface="Century Gothic" panose="020B0502020202020204" pitchFamily="34" charset="0"/>
              </a:rPr>
              <a:t>Hons</a:t>
            </a:r>
            <a:r>
              <a:rPr lang="en-US" sz="1100" dirty="0">
                <a:latin typeface="Century Gothic" panose="020B0502020202020204" pitchFamily="34" charset="0"/>
              </a:rPr>
              <a:t>;</a:t>
            </a:r>
          </a:p>
        </p:txBody>
      </p:sp>
    </p:spTree>
    <p:extLst>
      <p:ext uri="{BB962C8B-B14F-4D97-AF65-F5344CB8AC3E}">
        <p14:creationId xmlns:p14="http://schemas.microsoft.com/office/powerpoint/2010/main" val="281136191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3421" y="2170932"/>
            <a:ext cx="6559434" cy="967123"/>
          </a:xfrm>
        </p:spPr>
        <p:txBody>
          <a:bodyPr/>
          <a:lstStyle/>
          <a:p>
            <a:r>
              <a:rPr lang="en-US" sz="4400" b="1" dirty="0"/>
              <a:t>Team Profiles</a:t>
            </a:r>
          </a:p>
        </p:txBody>
      </p:sp>
    </p:spTree>
    <p:extLst>
      <p:ext uri="{BB962C8B-B14F-4D97-AF65-F5344CB8AC3E}">
        <p14:creationId xmlns:p14="http://schemas.microsoft.com/office/powerpoint/2010/main" val="84800916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Team Profiles</a:t>
            </a:r>
          </a:p>
        </p:txBody>
      </p:sp>
      <p:sp>
        <p:nvSpPr>
          <p:cNvPr id="3" name="Rectangle 2"/>
          <p:cNvSpPr/>
          <p:nvPr/>
        </p:nvSpPr>
        <p:spPr>
          <a:xfrm>
            <a:off x="882628" y="1108663"/>
            <a:ext cx="5116390" cy="276999"/>
          </a:xfrm>
          <a:prstGeom prst="rect">
            <a:avLst/>
          </a:prstGeom>
        </p:spPr>
        <p:txBody>
          <a:bodyPr wrap="square">
            <a:spAutoFit/>
          </a:bodyPr>
          <a:lstStyle/>
          <a:p>
            <a:pPr algn="just">
              <a:spcBef>
                <a:spcPts val="600"/>
              </a:spcBef>
              <a:spcAft>
                <a:spcPts val="600"/>
              </a:spcAft>
            </a:pPr>
            <a:r>
              <a:rPr lang="en-US" sz="1200" b="1" dirty="0">
                <a:latin typeface="Century Gothic" panose="020B0502020202020204" pitchFamily="34" charset="0"/>
              </a:rPr>
              <a:t>Professional Experience of Staff</a:t>
            </a:r>
          </a:p>
        </p:txBody>
      </p:sp>
      <p:cxnSp>
        <p:nvCxnSpPr>
          <p:cNvPr id="14" name="Straight Connector 13"/>
          <p:cNvCxnSpPr/>
          <p:nvPr/>
        </p:nvCxnSpPr>
        <p:spPr>
          <a:xfrm flipH="1">
            <a:off x="983890" y="1358060"/>
            <a:ext cx="7211436" cy="0"/>
          </a:xfrm>
          <a:prstGeom prst="line">
            <a:avLst/>
          </a:prstGeom>
        </p:spPr>
        <p:style>
          <a:lnRef idx="3">
            <a:schemeClr val="accent2"/>
          </a:lnRef>
          <a:fillRef idx="0">
            <a:schemeClr val="accent2"/>
          </a:fillRef>
          <a:effectRef idx="2">
            <a:schemeClr val="accent2"/>
          </a:effectRef>
          <a:fontRef idx="minor">
            <a:schemeClr val="tx1"/>
          </a:fontRef>
        </p:style>
      </p:cxnSp>
      <p:graphicFrame>
        <p:nvGraphicFramePr>
          <p:cNvPr id="7" name="Table 6"/>
          <p:cNvGraphicFramePr>
            <a:graphicFrameLocks noGrp="1"/>
          </p:cNvGraphicFramePr>
          <p:nvPr>
            <p:extLst>
              <p:ext uri="{D42A27DB-BD31-4B8C-83A1-F6EECF244321}">
                <p14:modId xmlns:p14="http://schemas.microsoft.com/office/powerpoint/2010/main" val="2002377029"/>
              </p:ext>
            </p:extLst>
          </p:nvPr>
        </p:nvGraphicFramePr>
        <p:xfrm>
          <a:off x="649770" y="1540210"/>
          <a:ext cx="8891156" cy="4718900"/>
        </p:xfrm>
        <a:graphic>
          <a:graphicData uri="http://schemas.openxmlformats.org/drawingml/2006/table">
            <a:tbl>
              <a:tblPr firstRow="1" bandRow="1">
                <a:tableStyleId>{7E9639D4-E3E2-4D34-9284-5A2195B3D0D7}</a:tableStyleId>
              </a:tblPr>
              <a:tblGrid>
                <a:gridCol w="1663939">
                  <a:extLst>
                    <a:ext uri="{9D8B030D-6E8A-4147-A177-3AD203B41FA5}">
                      <a16:colId xmlns:a16="http://schemas.microsoft.com/office/drawing/2014/main" val="20000"/>
                    </a:ext>
                  </a:extLst>
                </a:gridCol>
                <a:gridCol w="2078182">
                  <a:extLst>
                    <a:ext uri="{9D8B030D-6E8A-4147-A177-3AD203B41FA5}">
                      <a16:colId xmlns:a16="http://schemas.microsoft.com/office/drawing/2014/main" val="20001"/>
                    </a:ext>
                  </a:extLst>
                </a:gridCol>
                <a:gridCol w="1954480">
                  <a:extLst>
                    <a:ext uri="{9D8B030D-6E8A-4147-A177-3AD203B41FA5}">
                      <a16:colId xmlns:a16="http://schemas.microsoft.com/office/drawing/2014/main" val="20002"/>
                    </a:ext>
                  </a:extLst>
                </a:gridCol>
                <a:gridCol w="1186543">
                  <a:extLst>
                    <a:ext uri="{9D8B030D-6E8A-4147-A177-3AD203B41FA5}">
                      <a16:colId xmlns:a16="http://schemas.microsoft.com/office/drawing/2014/main" val="20003"/>
                    </a:ext>
                  </a:extLst>
                </a:gridCol>
                <a:gridCol w="2008012">
                  <a:extLst>
                    <a:ext uri="{9D8B030D-6E8A-4147-A177-3AD203B41FA5}">
                      <a16:colId xmlns:a16="http://schemas.microsoft.com/office/drawing/2014/main" val="20004"/>
                    </a:ext>
                  </a:extLst>
                </a:gridCol>
              </a:tblGrid>
              <a:tr h="393895">
                <a:tc>
                  <a:txBody>
                    <a:bodyPr/>
                    <a:lstStyle>
                      <a:lvl1pPr marL="0">
                        <a:defRPr b="1">
                          <a:solidFill>
                            <a:schemeClr val="lt1"/>
                          </a:solidFill>
                          <a:latin typeface="Arial"/>
                        </a:defRPr>
                      </a:lvl1pPr>
                      <a:lvl2pPr marL="457200">
                        <a:defRPr b="1">
                          <a:solidFill>
                            <a:schemeClr val="lt1"/>
                          </a:solidFill>
                          <a:latin typeface="Arial"/>
                        </a:defRPr>
                      </a:lvl2pPr>
                      <a:lvl3pPr marL="914400">
                        <a:defRPr b="1">
                          <a:solidFill>
                            <a:schemeClr val="lt1"/>
                          </a:solidFill>
                          <a:latin typeface="Arial"/>
                        </a:defRPr>
                      </a:lvl3pPr>
                      <a:lvl4pPr marL="1371600">
                        <a:defRPr b="1">
                          <a:solidFill>
                            <a:schemeClr val="lt1"/>
                          </a:solidFill>
                          <a:latin typeface="Arial"/>
                        </a:defRPr>
                      </a:lvl4pPr>
                      <a:lvl5pPr marL="1828800">
                        <a:defRPr b="1">
                          <a:solidFill>
                            <a:schemeClr val="lt1"/>
                          </a:solidFill>
                          <a:latin typeface="Arial"/>
                        </a:defRPr>
                      </a:lvl5pPr>
                      <a:lvl6pPr marL="2286000">
                        <a:defRPr b="1">
                          <a:solidFill>
                            <a:schemeClr val="lt1"/>
                          </a:solidFill>
                          <a:latin typeface="Arial"/>
                        </a:defRPr>
                      </a:lvl6pPr>
                      <a:lvl7pPr marL="2743200">
                        <a:defRPr b="1">
                          <a:solidFill>
                            <a:schemeClr val="lt1"/>
                          </a:solidFill>
                          <a:latin typeface="Arial"/>
                        </a:defRPr>
                      </a:lvl7pPr>
                      <a:lvl8pPr marL="3200400">
                        <a:defRPr b="1">
                          <a:solidFill>
                            <a:schemeClr val="lt1"/>
                          </a:solidFill>
                          <a:latin typeface="Arial"/>
                        </a:defRPr>
                      </a:lvl8pPr>
                      <a:lvl9pPr marL="3657600">
                        <a:defRPr b="1">
                          <a:solidFill>
                            <a:schemeClr val="lt1"/>
                          </a:solidFill>
                          <a:latin typeface="Arial"/>
                        </a:defRPr>
                      </a:lvl9pPr>
                    </a:lstStyle>
                    <a:p>
                      <a:pPr algn="ctr"/>
                      <a:r>
                        <a:rPr lang="en-US" sz="1000" dirty="0">
                          <a:solidFill>
                            <a:schemeClr val="bg1"/>
                          </a:solidFill>
                        </a:rPr>
                        <a:t>Employee Name</a:t>
                      </a:r>
                      <a:endParaRPr lang="en-US" sz="1000" dirty="0">
                        <a:solidFill>
                          <a:schemeClr val="bg1"/>
                        </a:solidFill>
                        <a:latin typeface="Century Gothic" panose="020B0502020202020204" pitchFamily="34" charset="0"/>
                      </a:endParaRPr>
                    </a:p>
                  </a:txBody>
                  <a:tcPr marL="84406" marR="84406" marT="42203" marB="42203" anchor="ctr">
                    <a:solidFill>
                      <a:schemeClr val="tx1"/>
                    </a:solidFill>
                  </a:tcPr>
                </a:tc>
                <a:tc>
                  <a:txBody>
                    <a:bodyPr/>
                    <a:lstStyle/>
                    <a:p>
                      <a:pPr algn="ctr"/>
                      <a:r>
                        <a:rPr lang="en-US" sz="1000" b="1" kern="1200" dirty="0">
                          <a:solidFill>
                            <a:schemeClr val="bg1"/>
                          </a:solidFill>
                          <a:latin typeface="Arial"/>
                          <a:ea typeface="+mn-ea"/>
                          <a:cs typeface="+mn-cs"/>
                        </a:rPr>
                        <a:t>Email Address</a:t>
                      </a:r>
                    </a:p>
                  </a:txBody>
                  <a:tcPr marL="84406" marR="84406" marT="42203" marB="42203" anchor="ctr">
                    <a:solidFill>
                      <a:schemeClr val="tx1"/>
                    </a:solidFill>
                  </a:tcPr>
                </a:tc>
                <a:tc>
                  <a:txBody>
                    <a:bodyPr/>
                    <a:lstStyle>
                      <a:lvl1pPr marL="0">
                        <a:defRPr b="1">
                          <a:solidFill>
                            <a:schemeClr val="lt1"/>
                          </a:solidFill>
                          <a:latin typeface="Arial"/>
                        </a:defRPr>
                      </a:lvl1pPr>
                      <a:lvl2pPr marL="457200">
                        <a:defRPr b="1">
                          <a:solidFill>
                            <a:schemeClr val="lt1"/>
                          </a:solidFill>
                          <a:latin typeface="Arial"/>
                        </a:defRPr>
                      </a:lvl2pPr>
                      <a:lvl3pPr marL="914400">
                        <a:defRPr b="1">
                          <a:solidFill>
                            <a:schemeClr val="lt1"/>
                          </a:solidFill>
                          <a:latin typeface="Arial"/>
                        </a:defRPr>
                      </a:lvl3pPr>
                      <a:lvl4pPr marL="1371600">
                        <a:defRPr b="1">
                          <a:solidFill>
                            <a:schemeClr val="lt1"/>
                          </a:solidFill>
                          <a:latin typeface="Arial"/>
                        </a:defRPr>
                      </a:lvl4pPr>
                      <a:lvl5pPr marL="1828800">
                        <a:defRPr b="1">
                          <a:solidFill>
                            <a:schemeClr val="lt1"/>
                          </a:solidFill>
                          <a:latin typeface="Arial"/>
                        </a:defRPr>
                      </a:lvl5pPr>
                      <a:lvl6pPr marL="2286000">
                        <a:defRPr b="1">
                          <a:solidFill>
                            <a:schemeClr val="lt1"/>
                          </a:solidFill>
                          <a:latin typeface="Arial"/>
                        </a:defRPr>
                      </a:lvl6pPr>
                      <a:lvl7pPr marL="2743200">
                        <a:defRPr b="1">
                          <a:solidFill>
                            <a:schemeClr val="lt1"/>
                          </a:solidFill>
                          <a:latin typeface="Arial"/>
                        </a:defRPr>
                      </a:lvl7pPr>
                      <a:lvl8pPr marL="3200400">
                        <a:defRPr b="1">
                          <a:solidFill>
                            <a:schemeClr val="lt1"/>
                          </a:solidFill>
                          <a:latin typeface="Arial"/>
                        </a:defRPr>
                      </a:lvl8pPr>
                      <a:lvl9pPr marL="3657600">
                        <a:defRPr b="1">
                          <a:solidFill>
                            <a:schemeClr val="lt1"/>
                          </a:solidFill>
                          <a:latin typeface="Arial"/>
                        </a:defRPr>
                      </a:lvl9pPr>
                    </a:lstStyle>
                    <a:p>
                      <a:pPr algn="ctr"/>
                      <a:r>
                        <a:rPr lang="en-US" sz="1000" dirty="0">
                          <a:solidFill>
                            <a:schemeClr val="bg1"/>
                          </a:solidFill>
                        </a:rPr>
                        <a:t>Designation</a:t>
                      </a:r>
                      <a:endParaRPr lang="en-US" sz="1000" dirty="0">
                        <a:solidFill>
                          <a:schemeClr val="bg1"/>
                        </a:solidFill>
                        <a:latin typeface="Century Gothic" panose="020B0502020202020204" pitchFamily="34" charset="0"/>
                      </a:endParaRPr>
                    </a:p>
                  </a:txBody>
                  <a:tcPr marL="84406" marR="84406" marT="42203" marB="42203" anchor="ctr">
                    <a:solidFill>
                      <a:schemeClr val="tx1"/>
                    </a:solidFill>
                  </a:tcPr>
                </a:tc>
                <a:tc>
                  <a:txBody>
                    <a:bodyPr/>
                    <a:lstStyle>
                      <a:lvl1pPr marL="0">
                        <a:defRPr b="1">
                          <a:solidFill>
                            <a:schemeClr val="lt1"/>
                          </a:solidFill>
                          <a:latin typeface="Arial"/>
                        </a:defRPr>
                      </a:lvl1pPr>
                      <a:lvl2pPr marL="457200">
                        <a:defRPr b="1">
                          <a:solidFill>
                            <a:schemeClr val="lt1"/>
                          </a:solidFill>
                          <a:latin typeface="Arial"/>
                        </a:defRPr>
                      </a:lvl2pPr>
                      <a:lvl3pPr marL="914400">
                        <a:defRPr b="1">
                          <a:solidFill>
                            <a:schemeClr val="lt1"/>
                          </a:solidFill>
                          <a:latin typeface="Arial"/>
                        </a:defRPr>
                      </a:lvl3pPr>
                      <a:lvl4pPr marL="1371600">
                        <a:defRPr b="1">
                          <a:solidFill>
                            <a:schemeClr val="lt1"/>
                          </a:solidFill>
                          <a:latin typeface="Arial"/>
                        </a:defRPr>
                      </a:lvl4pPr>
                      <a:lvl5pPr marL="1828800">
                        <a:defRPr b="1">
                          <a:solidFill>
                            <a:schemeClr val="lt1"/>
                          </a:solidFill>
                          <a:latin typeface="Arial"/>
                        </a:defRPr>
                      </a:lvl5pPr>
                      <a:lvl6pPr marL="2286000">
                        <a:defRPr b="1">
                          <a:solidFill>
                            <a:schemeClr val="lt1"/>
                          </a:solidFill>
                          <a:latin typeface="Arial"/>
                        </a:defRPr>
                      </a:lvl6pPr>
                      <a:lvl7pPr marL="2743200">
                        <a:defRPr b="1">
                          <a:solidFill>
                            <a:schemeClr val="lt1"/>
                          </a:solidFill>
                          <a:latin typeface="Arial"/>
                        </a:defRPr>
                      </a:lvl7pPr>
                      <a:lvl8pPr marL="3200400">
                        <a:defRPr b="1">
                          <a:solidFill>
                            <a:schemeClr val="lt1"/>
                          </a:solidFill>
                          <a:latin typeface="Arial"/>
                        </a:defRPr>
                      </a:lvl8pPr>
                      <a:lvl9pPr marL="3657600">
                        <a:defRPr b="1">
                          <a:solidFill>
                            <a:schemeClr val="lt1"/>
                          </a:solidFill>
                          <a:latin typeface="Arial"/>
                        </a:defRPr>
                      </a:lvl9pPr>
                    </a:lstStyle>
                    <a:p>
                      <a:pPr algn="ctr"/>
                      <a:r>
                        <a:rPr lang="en-US" sz="1000" dirty="0">
                          <a:solidFill>
                            <a:schemeClr val="bg1"/>
                          </a:solidFill>
                        </a:rPr>
                        <a:t>Experience # of Years</a:t>
                      </a:r>
                      <a:endParaRPr lang="en-US" sz="1000" dirty="0">
                        <a:solidFill>
                          <a:schemeClr val="bg1"/>
                        </a:solidFill>
                        <a:latin typeface="Century Gothic" panose="020B0502020202020204" pitchFamily="34" charset="0"/>
                      </a:endParaRPr>
                    </a:p>
                  </a:txBody>
                  <a:tcPr marL="84406" marR="84406" marT="42203" marB="42203" anchor="ctr">
                    <a:solidFill>
                      <a:schemeClr val="tx1"/>
                    </a:solidFill>
                  </a:tcPr>
                </a:tc>
                <a:tc>
                  <a:txBody>
                    <a:bodyPr/>
                    <a:lstStyle>
                      <a:lvl1pPr marL="0">
                        <a:defRPr b="1">
                          <a:solidFill>
                            <a:schemeClr val="lt1"/>
                          </a:solidFill>
                          <a:latin typeface="Arial"/>
                        </a:defRPr>
                      </a:lvl1pPr>
                      <a:lvl2pPr marL="457200">
                        <a:defRPr b="1">
                          <a:solidFill>
                            <a:schemeClr val="lt1"/>
                          </a:solidFill>
                          <a:latin typeface="Arial"/>
                        </a:defRPr>
                      </a:lvl2pPr>
                      <a:lvl3pPr marL="914400">
                        <a:defRPr b="1">
                          <a:solidFill>
                            <a:schemeClr val="lt1"/>
                          </a:solidFill>
                          <a:latin typeface="Arial"/>
                        </a:defRPr>
                      </a:lvl3pPr>
                      <a:lvl4pPr marL="1371600">
                        <a:defRPr b="1">
                          <a:solidFill>
                            <a:schemeClr val="lt1"/>
                          </a:solidFill>
                          <a:latin typeface="Arial"/>
                        </a:defRPr>
                      </a:lvl4pPr>
                      <a:lvl5pPr marL="1828800">
                        <a:defRPr b="1">
                          <a:solidFill>
                            <a:schemeClr val="lt1"/>
                          </a:solidFill>
                          <a:latin typeface="Arial"/>
                        </a:defRPr>
                      </a:lvl5pPr>
                      <a:lvl6pPr marL="2286000">
                        <a:defRPr b="1">
                          <a:solidFill>
                            <a:schemeClr val="lt1"/>
                          </a:solidFill>
                          <a:latin typeface="Arial"/>
                        </a:defRPr>
                      </a:lvl6pPr>
                      <a:lvl7pPr marL="2743200">
                        <a:defRPr b="1">
                          <a:solidFill>
                            <a:schemeClr val="lt1"/>
                          </a:solidFill>
                          <a:latin typeface="Arial"/>
                        </a:defRPr>
                      </a:lvl7pPr>
                      <a:lvl8pPr marL="3200400">
                        <a:defRPr b="1">
                          <a:solidFill>
                            <a:schemeClr val="lt1"/>
                          </a:solidFill>
                          <a:latin typeface="Arial"/>
                        </a:defRPr>
                      </a:lvl8pPr>
                      <a:lvl9pPr marL="3657600">
                        <a:defRPr b="1">
                          <a:solidFill>
                            <a:schemeClr val="lt1"/>
                          </a:solidFill>
                          <a:latin typeface="Arial"/>
                        </a:defRPr>
                      </a:lvl9pPr>
                    </a:lstStyle>
                    <a:p>
                      <a:pPr algn="ctr"/>
                      <a:r>
                        <a:rPr lang="en-US" sz="1000" dirty="0">
                          <a:solidFill>
                            <a:schemeClr val="bg1"/>
                          </a:solidFill>
                        </a:rPr>
                        <a:t>Certifications /</a:t>
                      </a:r>
                      <a:r>
                        <a:rPr lang="en-US" sz="1000" baseline="0" dirty="0">
                          <a:solidFill>
                            <a:schemeClr val="bg1"/>
                          </a:solidFill>
                        </a:rPr>
                        <a:t> Education</a:t>
                      </a:r>
                      <a:endParaRPr lang="en-US" sz="1000" dirty="0">
                        <a:solidFill>
                          <a:schemeClr val="bg1"/>
                        </a:solidFill>
                        <a:latin typeface="Century Gothic" panose="020B0502020202020204" pitchFamily="34" charset="0"/>
                      </a:endParaRPr>
                    </a:p>
                  </a:txBody>
                  <a:tcPr marL="84406" marR="84406" marT="42203" marB="42203" anchor="ctr">
                    <a:solidFill>
                      <a:schemeClr val="tx1"/>
                    </a:solidFill>
                  </a:tcPr>
                </a:tc>
                <a:extLst>
                  <a:ext uri="{0D108BD9-81ED-4DB2-BD59-A6C34878D82A}">
                    <a16:rowId xmlns:a16="http://schemas.microsoft.com/office/drawing/2014/main" val="10000"/>
                  </a:ext>
                </a:extLst>
              </a:tr>
              <a:tr h="216668">
                <a:tc>
                  <a:txBody>
                    <a:bodyPr/>
                    <a:lstStyle/>
                    <a:p>
                      <a:pPr algn="l"/>
                      <a:r>
                        <a:rPr lang="en-US" sz="900" b="1" kern="1200" dirty="0" err="1">
                          <a:solidFill>
                            <a:schemeClr val="tx1"/>
                          </a:solidFill>
                          <a:latin typeface="+mn-lt"/>
                          <a:ea typeface="+mn-ea"/>
                          <a:cs typeface="+mn-cs"/>
                        </a:rPr>
                        <a:t>Ambreen</a:t>
                      </a:r>
                      <a:r>
                        <a:rPr lang="en-US" sz="900" b="1" kern="1200" dirty="0">
                          <a:solidFill>
                            <a:schemeClr val="tx1"/>
                          </a:solidFill>
                          <a:latin typeface="+mn-lt"/>
                          <a:ea typeface="+mn-ea"/>
                          <a:cs typeface="+mn-cs"/>
                        </a:rPr>
                        <a:t> Siddiqui</a:t>
                      </a:r>
                    </a:p>
                  </a:txBody>
                  <a:tcPr marL="84406" marR="84406" marT="42203" marB="42203"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dirty="0">
                          <a:latin typeface="Century Gothic" panose="020B0502020202020204" pitchFamily="34" charset="0"/>
                        </a:rPr>
                        <a:t>Ambreen@virtualsec.org</a:t>
                      </a:r>
                    </a:p>
                  </a:txBody>
                  <a:tcPr marL="84406" marR="84406" marT="42203" marB="42203"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1" dirty="0"/>
                        <a:t>Managing Partner</a:t>
                      </a:r>
                      <a:endParaRPr lang="en-US" sz="900" b="1" dirty="0">
                        <a:latin typeface="Century Gothic" panose="020B0502020202020204" pitchFamily="34" charset="0"/>
                      </a:endParaRPr>
                    </a:p>
                  </a:txBody>
                  <a:tcPr marL="84406" marR="84406" marT="42203" marB="42203" anchor="ctr"/>
                </a:tc>
                <a:tc>
                  <a:txBody>
                    <a:bodyPr/>
                    <a:lstStyle/>
                    <a:p>
                      <a:pPr algn="ctr"/>
                      <a:r>
                        <a:rPr lang="en-US" sz="900" b="0" dirty="0">
                          <a:latin typeface="Century Gothic" panose="020B0502020202020204" pitchFamily="34" charset="0"/>
                        </a:rPr>
                        <a:t>7</a:t>
                      </a:r>
                    </a:p>
                  </a:txBody>
                  <a:tcPr marL="84406" marR="84406" marT="42203" marB="42203"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900" dirty="0"/>
                        <a:t>Graduate, ITILv3, ISFS, CCS</a:t>
                      </a:r>
                      <a:endParaRPr lang="en-US" sz="900" b="0" dirty="0">
                        <a:latin typeface="Century Gothic" panose="020B0502020202020204" pitchFamily="34" charset="0"/>
                      </a:endParaRPr>
                    </a:p>
                  </a:txBody>
                  <a:tcPr marL="84406" marR="84406" marT="42203" marB="42203" anchor="ctr"/>
                </a:tc>
                <a:extLst>
                  <a:ext uri="{0D108BD9-81ED-4DB2-BD59-A6C34878D82A}">
                    <a16:rowId xmlns:a16="http://schemas.microsoft.com/office/drawing/2014/main" val="10001"/>
                  </a:ext>
                </a:extLst>
              </a:tr>
              <a:tr h="278438">
                <a:tc>
                  <a:txBody>
                    <a:bodyPr/>
                    <a:lstStyle>
                      <a:lvl1pPr marL="0">
                        <a:defRPr>
                          <a:solidFill>
                            <a:schemeClr val="dk1"/>
                          </a:solidFill>
                          <a:latin typeface="Arial"/>
                        </a:defRPr>
                      </a:lvl1pPr>
                      <a:lvl2pPr marL="457200">
                        <a:defRPr>
                          <a:solidFill>
                            <a:schemeClr val="dk1"/>
                          </a:solidFill>
                          <a:latin typeface="Arial"/>
                        </a:defRPr>
                      </a:lvl2pPr>
                      <a:lvl3pPr marL="914400">
                        <a:defRPr>
                          <a:solidFill>
                            <a:schemeClr val="dk1"/>
                          </a:solidFill>
                          <a:latin typeface="Arial"/>
                        </a:defRPr>
                      </a:lvl3pPr>
                      <a:lvl4pPr marL="1371600">
                        <a:defRPr>
                          <a:solidFill>
                            <a:schemeClr val="dk1"/>
                          </a:solidFill>
                          <a:latin typeface="Arial"/>
                        </a:defRPr>
                      </a:lvl4pPr>
                      <a:lvl5pPr marL="1828800">
                        <a:defRPr>
                          <a:solidFill>
                            <a:schemeClr val="dk1"/>
                          </a:solidFill>
                          <a:latin typeface="Arial"/>
                        </a:defRPr>
                      </a:lvl5pPr>
                      <a:lvl6pPr marL="2286000">
                        <a:defRPr>
                          <a:solidFill>
                            <a:schemeClr val="dk1"/>
                          </a:solidFill>
                          <a:latin typeface="Arial"/>
                        </a:defRPr>
                      </a:lvl6pPr>
                      <a:lvl7pPr marL="2743200">
                        <a:defRPr>
                          <a:solidFill>
                            <a:schemeClr val="dk1"/>
                          </a:solidFill>
                          <a:latin typeface="Arial"/>
                        </a:defRPr>
                      </a:lvl7pPr>
                      <a:lvl8pPr marL="3200400">
                        <a:defRPr>
                          <a:solidFill>
                            <a:schemeClr val="dk1"/>
                          </a:solidFill>
                          <a:latin typeface="Arial"/>
                        </a:defRPr>
                      </a:lvl8pPr>
                      <a:lvl9pPr marL="3657600">
                        <a:defRPr>
                          <a:solidFill>
                            <a:schemeClr val="dk1"/>
                          </a:solidFill>
                          <a:latin typeface="Arial"/>
                        </a:defRPr>
                      </a:lvl9pPr>
                    </a:lstStyle>
                    <a:p>
                      <a:pPr algn="l"/>
                      <a:r>
                        <a:rPr lang="en-US" sz="900" b="1" kern="1200" dirty="0" err="1">
                          <a:solidFill>
                            <a:schemeClr val="tx1"/>
                          </a:solidFill>
                          <a:latin typeface="+mn-lt"/>
                          <a:ea typeface="+mn-ea"/>
                          <a:cs typeface="+mn-cs"/>
                        </a:rPr>
                        <a:t>Shujaat</a:t>
                      </a:r>
                      <a:r>
                        <a:rPr lang="en-US" sz="900" b="1" kern="1200" dirty="0">
                          <a:solidFill>
                            <a:schemeClr val="tx1"/>
                          </a:solidFill>
                          <a:latin typeface="+mn-lt"/>
                          <a:ea typeface="+mn-ea"/>
                          <a:cs typeface="+mn-cs"/>
                        </a:rPr>
                        <a:t>  </a:t>
                      </a:r>
                      <a:r>
                        <a:rPr lang="en-US" sz="900" b="1" kern="1200" dirty="0" err="1">
                          <a:solidFill>
                            <a:schemeClr val="tx1"/>
                          </a:solidFill>
                          <a:latin typeface="+mn-lt"/>
                          <a:ea typeface="+mn-ea"/>
                          <a:cs typeface="+mn-cs"/>
                        </a:rPr>
                        <a:t>Hussain</a:t>
                      </a:r>
                      <a:endParaRPr lang="en-US" sz="900" b="1" kern="1200" dirty="0">
                        <a:solidFill>
                          <a:schemeClr val="tx1"/>
                        </a:solidFill>
                        <a:latin typeface="+mn-lt"/>
                        <a:ea typeface="+mn-ea"/>
                        <a:cs typeface="+mn-cs"/>
                      </a:endParaRPr>
                    </a:p>
                  </a:txBody>
                  <a:tcPr marL="84406" marR="84406" marT="42203" marB="42203" anchor="ctr"/>
                </a:tc>
                <a:tc>
                  <a:txBody>
                    <a:bodyPr/>
                    <a:lstStyle/>
                    <a:p>
                      <a:pPr algn="ctr"/>
                      <a:r>
                        <a:rPr lang="en-US" sz="900" b="0" dirty="0">
                          <a:solidFill>
                            <a:schemeClr val="tx1"/>
                          </a:solidFill>
                          <a:latin typeface="Century Gothic" panose="020B0502020202020204" pitchFamily="34" charset="0"/>
                        </a:rPr>
                        <a:t>shujaat@virtualsec.org</a:t>
                      </a:r>
                    </a:p>
                  </a:txBody>
                  <a:tcPr marL="84406" marR="84406" marT="42203" marB="42203" anchor="ctr"/>
                </a:tc>
                <a:tc>
                  <a:txBody>
                    <a:bodyPr/>
                    <a:lstStyle>
                      <a:lvl1pPr marL="0">
                        <a:defRPr>
                          <a:solidFill>
                            <a:schemeClr val="dk1"/>
                          </a:solidFill>
                          <a:latin typeface="Arial"/>
                        </a:defRPr>
                      </a:lvl1pPr>
                      <a:lvl2pPr marL="457200">
                        <a:defRPr>
                          <a:solidFill>
                            <a:schemeClr val="dk1"/>
                          </a:solidFill>
                          <a:latin typeface="Arial"/>
                        </a:defRPr>
                      </a:lvl2pPr>
                      <a:lvl3pPr marL="914400">
                        <a:defRPr>
                          <a:solidFill>
                            <a:schemeClr val="dk1"/>
                          </a:solidFill>
                          <a:latin typeface="Arial"/>
                        </a:defRPr>
                      </a:lvl3pPr>
                      <a:lvl4pPr marL="1371600">
                        <a:defRPr>
                          <a:solidFill>
                            <a:schemeClr val="dk1"/>
                          </a:solidFill>
                          <a:latin typeface="Arial"/>
                        </a:defRPr>
                      </a:lvl4pPr>
                      <a:lvl5pPr marL="1828800">
                        <a:defRPr>
                          <a:solidFill>
                            <a:schemeClr val="dk1"/>
                          </a:solidFill>
                          <a:latin typeface="Arial"/>
                        </a:defRPr>
                      </a:lvl5pPr>
                      <a:lvl6pPr marL="2286000">
                        <a:defRPr>
                          <a:solidFill>
                            <a:schemeClr val="dk1"/>
                          </a:solidFill>
                          <a:latin typeface="Arial"/>
                        </a:defRPr>
                      </a:lvl6pPr>
                      <a:lvl7pPr marL="2743200">
                        <a:defRPr>
                          <a:solidFill>
                            <a:schemeClr val="dk1"/>
                          </a:solidFill>
                          <a:latin typeface="Arial"/>
                        </a:defRPr>
                      </a:lvl7pPr>
                      <a:lvl8pPr marL="3200400">
                        <a:defRPr>
                          <a:solidFill>
                            <a:schemeClr val="dk1"/>
                          </a:solidFill>
                          <a:latin typeface="Arial"/>
                        </a:defRPr>
                      </a:lvl8pPr>
                      <a:lvl9pPr marL="3657600">
                        <a:defRPr>
                          <a:solidFill>
                            <a:schemeClr val="dk1"/>
                          </a:solidFill>
                          <a:latin typeface="Arial"/>
                        </a:defRPr>
                      </a:lvl9pPr>
                    </a:lstStyle>
                    <a:p>
                      <a:pPr algn="ctr"/>
                      <a:r>
                        <a:rPr lang="en-US" sz="900" b="1" dirty="0">
                          <a:solidFill>
                            <a:schemeClr val="tx1"/>
                          </a:solidFill>
                        </a:rPr>
                        <a:t>Project Manager</a:t>
                      </a:r>
                      <a:endParaRPr lang="en-US" sz="900" b="1" dirty="0">
                        <a:solidFill>
                          <a:schemeClr val="tx1"/>
                        </a:solidFill>
                        <a:latin typeface="Century Gothic" panose="020B0502020202020204" pitchFamily="34" charset="0"/>
                      </a:endParaRPr>
                    </a:p>
                  </a:txBody>
                  <a:tcPr marL="84406" marR="84406" marT="42203" marB="42203" anchor="ctr"/>
                </a:tc>
                <a:tc>
                  <a:txBody>
                    <a:bodyPr/>
                    <a:lstStyle/>
                    <a:p>
                      <a:pPr algn="ctr"/>
                      <a:r>
                        <a:rPr lang="en-US" sz="900" dirty="0">
                          <a:solidFill>
                            <a:schemeClr val="tx1"/>
                          </a:solidFill>
                        </a:rPr>
                        <a:t>5</a:t>
                      </a:r>
                      <a:endParaRPr lang="en-US" sz="900" b="0" dirty="0">
                        <a:solidFill>
                          <a:schemeClr val="tx1"/>
                        </a:solidFill>
                        <a:latin typeface="Century Gothic" panose="020B0502020202020204" pitchFamily="34" charset="0"/>
                      </a:endParaRPr>
                    </a:p>
                  </a:txBody>
                  <a:tcPr marL="84406" marR="84406" marT="42203" marB="42203" anchor="ctr"/>
                </a:tc>
                <a:tc>
                  <a:txBody>
                    <a:bodyPr/>
                    <a:lstStyle/>
                    <a:p>
                      <a:pPr algn="ctr"/>
                      <a:r>
                        <a:rPr lang="en-US" sz="900" dirty="0"/>
                        <a:t>Bachelors</a:t>
                      </a:r>
                      <a:r>
                        <a:rPr lang="en-US" sz="900" baseline="0" dirty="0"/>
                        <a:t> in Engineering, ITIL v3, ISFS</a:t>
                      </a:r>
                      <a:endParaRPr lang="en-US" sz="900" b="0" dirty="0">
                        <a:latin typeface="Century Gothic" panose="020B0502020202020204" pitchFamily="34" charset="0"/>
                      </a:endParaRPr>
                    </a:p>
                  </a:txBody>
                  <a:tcPr marL="84406" marR="84406" marT="42203" marB="42203" anchor="ctr"/>
                </a:tc>
                <a:extLst>
                  <a:ext uri="{0D108BD9-81ED-4DB2-BD59-A6C34878D82A}">
                    <a16:rowId xmlns:a16="http://schemas.microsoft.com/office/drawing/2014/main" val="10003"/>
                  </a:ext>
                </a:extLst>
              </a:tr>
              <a:tr h="190168">
                <a:tc>
                  <a:txBody>
                    <a:bodyPr/>
                    <a:lstStyle/>
                    <a:p>
                      <a:pPr algn="l"/>
                      <a:r>
                        <a:rPr lang="en-US" sz="900" b="1" kern="1200" dirty="0">
                          <a:solidFill>
                            <a:schemeClr val="tx1"/>
                          </a:solidFill>
                          <a:latin typeface="+mn-lt"/>
                          <a:ea typeface="+mn-ea"/>
                          <a:cs typeface="+mn-cs"/>
                        </a:rPr>
                        <a:t>Muhammad Adnan</a:t>
                      </a:r>
                    </a:p>
                  </a:txBody>
                  <a:tcPr marL="84406" marR="84406" marT="42203" marB="42203" anchor="ctr"/>
                </a:tc>
                <a:tc>
                  <a:txBody>
                    <a:bodyPr/>
                    <a:lstStyle/>
                    <a:p>
                      <a:pPr algn="ctr"/>
                      <a:r>
                        <a:rPr lang="en-US" sz="900" b="0" dirty="0">
                          <a:latin typeface="Century Gothic" panose="020B0502020202020204" pitchFamily="34" charset="0"/>
                        </a:rPr>
                        <a:t>madnan@virtualsec.org</a:t>
                      </a:r>
                    </a:p>
                  </a:txBody>
                  <a:tcPr marL="84406" marR="84406" marT="42203" marB="42203" anchor="ctr"/>
                </a:tc>
                <a:tc>
                  <a:txBody>
                    <a:bodyPr/>
                    <a:lstStyle/>
                    <a:p>
                      <a:pPr algn="ctr"/>
                      <a:r>
                        <a:rPr lang="en-US" sz="900" b="1" dirty="0"/>
                        <a:t>Team Lead</a:t>
                      </a:r>
                      <a:endParaRPr lang="en-US" sz="900" b="1" dirty="0">
                        <a:latin typeface="Century Gothic" panose="020B0502020202020204" pitchFamily="34" charset="0"/>
                      </a:endParaRPr>
                    </a:p>
                  </a:txBody>
                  <a:tcPr marL="84406" marR="84406" marT="42203" marB="42203" anchor="ctr"/>
                </a:tc>
                <a:tc>
                  <a:txBody>
                    <a:bodyPr/>
                    <a:lstStyle/>
                    <a:p>
                      <a:pPr algn="ctr"/>
                      <a:r>
                        <a:rPr lang="en-US" sz="900" b="0" dirty="0">
                          <a:latin typeface="+mn-lt"/>
                        </a:rPr>
                        <a:t>3</a:t>
                      </a:r>
                      <a:endParaRPr lang="en-US" sz="900" b="0" dirty="0">
                        <a:latin typeface="Century Gothic" panose="020B0502020202020204" pitchFamily="34" charset="0"/>
                      </a:endParaRPr>
                    </a:p>
                  </a:txBody>
                  <a:tcPr marL="84406" marR="84406" marT="42203" marB="42203" anchor="ctr"/>
                </a:tc>
                <a:tc>
                  <a:txBody>
                    <a:bodyPr/>
                    <a:lstStyle/>
                    <a:p>
                      <a:pPr algn="ctr"/>
                      <a:r>
                        <a:rPr lang="en-US" sz="900" dirty="0"/>
                        <a:t>Bachelors in Computer Science</a:t>
                      </a:r>
                      <a:endParaRPr lang="en-US" sz="900" b="0" dirty="0">
                        <a:latin typeface="Century Gothic" panose="020B0502020202020204" pitchFamily="34" charset="0"/>
                      </a:endParaRPr>
                    </a:p>
                  </a:txBody>
                  <a:tcPr marL="84406" marR="84406" marT="42203" marB="42203" anchor="ctr"/>
                </a:tc>
                <a:extLst>
                  <a:ext uri="{0D108BD9-81ED-4DB2-BD59-A6C34878D82A}">
                    <a16:rowId xmlns:a16="http://schemas.microsoft.com/office/drawing/2014/main" val="10005"/>
                  </a:ext>
                </a:extLst>
              </a:tr>
              <a:tr h="264816">
                <a:tc>
                  <a:txBody>
                    <a:bodyPr/>
                    <a:lstStyle/>
                    <a:p>
                      <a:pPr algn="l"/>
                      <a:r>
                        <a:rPr lang="en-US" sz="900" b="1" kern="1200" dirty="0" err="1">
                          <a:solidFill>
                            <a:schemeClr val="tx1"/>
                          </a:solidFill>
                          <a:latin typeface="+mn-lt"/>
                          <a:ea typeface="+mn-ea"/>
                          <a:cs typeface="+mn-cs"/>
                        </a:rPr>
                        <a:t>Mashal</a:t>
                      </a:r>
                      <a:r>
                        <a:rPr lang="en-US" sz="900" b="1" kern="1200" dirty="0">
                          <a:solidFill>
                            <a:schemeClr val="tx1"/>
                          </a:solidFill>
                          <a:latin typeface="+mn-lt"/>
                          <a:ea typeface="+mn-ea"/>
                          <a:cs typeface="+mn-cs"/>
                        </a:rPr>
                        <a:t> </a:t>
                      </a:r>
                      <a:r>
                        <a:rPr lang="en-US" sz="900" b="1" kern="1200" dirty="0" err="1">
                          <a:solidFill>
                            <a:schemeClr val="tx1"/>
                          </a:solidFill>
                          <a:latin typeface="+mn-lt"/>
                          <a:ea typeface="+mn-ea"/>
                          <a:cs typeface="+mn-cs"/>
                        </a:rPr>
                        <a:t>Naz</a:t>
                      </a:r>
                      <a:r>
                        <a:rPr lang="en-US" sz="900" b="1" kern="1200" dirty="0">
                          <a:solidFill>
                            <a:schemeClr val="tx1"/>
                          </a:solidFill>
                          <a:latin typeface="+mn-lt"/>
                          <a:ea typeface="+mn-ea"/>
                          <a:cs typeface="+mn-cs"/>
                        </a:rPr>
                        <a:t> Malik</a:t>
                      </a:r>
                    </a:p>
                  </a:txBody>
                  <a:tcPr marL="84406" marR="84406" marT="42203" marB="42203" anchor="ctr"/>
                </a:tc>
                <a:tc>
                  <a:txBody>
                    <a:bodyPr/>
                    <a:lstStyle/>
                    <a:p>
                      <a:pPr algn="ctr"/>
                      <a:r>
                        <a:rPr lang="en-US" sz="900" b="0" dirty="0">
                          <a:latin typeface="Century Gothic" panose="020B0502020202020204" pitchFamily="34" charset="0"/>
                        </a:rPr>
                        <a:t>mashal@virtualsec.org</a:t>
                      </a:r>
                    </a:p>
                  </a:txBody>
                  <a:tcPr marL="84406" marR="84406" marT="42203" marB="42203" anchor="ctr"/>
                </a:tc>
                <a:tc>
                  <a:txBody>
                    <a:bodyPr/>
                    <a:lstStyle/>
                    <a:p>
                      <a:pPr algn="ctr"/>
                      <a:r>
                        <a:rPr lang="en-US" sz="900" b="1" dirty="0">
                          <a:latin typeface="Century Gothic" panose="020B0502020202020204" pitchFamily="34" charset="0"/>
                        </a:rPr>
                        <a:t>Assistant Manager</a:t>
                      </a:r>
                    </a:p>
                  </a:txBody>
                  <a:tcPr marL="84406" marR="84406" marT="42203" marB="42203" anchor="ctr"/>
                </a:tc>
                <a:tc>
                  <a:txBody>
                    <a:bodyPr/>
                    <a:lstStyle/>
                    <a:p>
                      <a:pPr algn="ctr"/>
                      <a:r>
                        <a:rPr lang="en-US" sz="900" b="0" dirty="0">
                          <a:latin typeface="Century Gothic" panose="020B0502020202020204" pitchFamily="34" charset="0"/>
                        </a:rPr>
                        <a:t>3</a:t>
                      </a:r>
                    </a:p>
                  </a:txBody>
                  <a:tcPr marL="84406" marR="84406" marT="42203" marB="42203" anchor="ctr"/>
                </a:tc>
                <a:tc>
                  <a:txBody>
                    <a:bodyPr/>
                    <a:lstStyle/>
                    <a:p>
                      <a:pPr algn="ctr"/>
                      <a:r>
                        <a:rPr lang="en-US" sz="900" b="0" dirty="0">
                          <a:latin typeface="Century Gothic" panose="020B0502020202020204" pitchFamily="34" charset="0"/>
                        </a:rPr>
                        <a:t>Masters in</a:t>
                      </a:r>
                      <a:r>
                        <a:rPr lang="en-US" sz="900" b="0" baseline="0" dirty="0">
                          <a:latin typeface="Century Gothic" panose="020B0502020202020204" pitchFamily="34" charset="0"/>
                        </a:rPr>
                        <a:t> Information Security (MS-IS)</a:t>
                      </a:r>
                      <a:endParaRPr lang="en-US" sz="900" b="0" dirty="0">
                        <a:latin typeface="Century Gothic" panose="020B0502020202020204" pitchFamily="34" charset="0"/>
                      </a:endParaRPr>
                    </a:p>
                  </a:txBody>
                  <a:tcPr marL="84406" marR="84406" marT="42203" marB="42203" anchor="ctr"/>
                </a:tc>
                <a:extLst>
                  <a:ext uri="{0D108BD9-81ED-4DB2-BD59-A6C34878D82A}">
                    <a16:rowId xmlns:a16="http://schemas.microsoft.com/office/drawing/2014/main" val="10012"/>
                  </a:ext>
                </a:extLst>
              </a:tr>
              <a:tr h="240941">
                <a:tc>
                  <a:txBody>
                    <a:bodyPr/>
                    <a:lstStyle/>
                    <a:p>
                      <a:pPr algn="l"/>
                      <a:r>
                        <a:rPr lang="en-US" sz="900" b="1" kern="1200" dirty="0">
                          <a:solidFill>
                            <a:schemeClr val="tx1"/>
                          </a:solidFill>
                          <a:latin typeface="+mn-lt"/>
                          <a:ea typeface="+mn-ea"/>
                          <a:cs typeface="+mn-cs"/>
                        </a:rPr>
                        <a:t>Syed Hassan Alam</a:t>
                      </a:r>
                    </a:p>
                  </a:txBody>
                  <a:tcPr marL="84406" marR="84406" marT="42203" marB="42203" anchor="ctr"/>
                </a:tc>
                <a:tc>
                  <a:txBody>
                    <a:bodyPr/>
                    <a:lstStyle/>
                    <a:p>
                      <a:pPr algn="ctr"/>
                      <a:r>
                        <a:rPr lang="en-US" sz="900" b="0" dirty="0">
                          <a:latin typeface="Century Gothic" panose="020B0502020202020204" pitchFamily="34" charset="0"/>
                        </a:rPr>
                        <a:t>Hassan@virtualsec.org</a:t>
                      </a:r>
                    </a:p>
                  </a:txBody>
                  <a:tcPr marL="84406" marR="84406" marT="42203" marB="42203" anchor="ctr"/>
                </a:tc>
                <a:tc>
                  <a:txBody>
                    <a:bodyPr/>
                    <a:lstStyle/>
                    <a:p>
                      <a:pPr algn="ctr"/>
                      <a:r>
                        <a:rPr lang="en-US" sz="900" b="1" dirty="0"/>
                        <a:t>Client Relationship Manager</a:t>
                      </a:r>
                      <a:endParaRPr lang="en-US" sz="900" b="1" dirty="0">
                        <a:latin typeface="Century Gothic" panose="020B0502020202020204" pitchFamily="34" charset="0"/>
                      </a:endParaRPr>
                    </a:p>
                  </a:txBody>
                  <a:tcPr marL="84406" marR="84406" marT="42203" marB="42203" anchor="ctr"/>
                </a:tc>
                <a:tc>
                  <a:txBody>
                    <a:bodyPr/>
                    <a:lstStyle/>
                    <a:p>
                      <a:pPr algn="ctr"/>
                      <a:r>
                        <a:rPr lang="en-US" sz="900" b="0" dirty="0">
                          <a:latin typeface="+mn-lt"/>
                        </a:rPr>
                        <a:t>5</a:t>
                      </a:r>
                      <a:endParaRPr lang="en-US" sz="900" b="0" dirty="0">
                        <a:latin typeface="Century Gothic" panose="020B0502020202020204" pitchFamily="34" charset="0"/>
                      </a:endParaRPr>
                    </a:p>
                  </a:txBody>
                  <a:tcPr marL="84406" marR="84406" marT="42203" marB="42203" anchor="ctr"/>
                </a:tc>
                <a:tc>
                  <a:txBody>
                    <a:bodyPr/>
                    <a:lstStyle/>
                    <a:p>
                      <a:pPr algn="ctr"/>
                      <a:r>
                        <a:rPr lang="en-US" sz="900" dirty="0"/>
                        <a:t>BS (Computer</a:t>
                      </a:r>
                      <a:r>
                        <a:rPr lang="en-US" sz="900" baseline="0" dirty="0"/>
                        <a:t> Science), ITIL v3</a:t>
                      </a:r>
                      <a:endParaRPr lang="en-US" sz="900" b="0" dirty="0">
                        <a:latin typeface="Century Gothic" panose="020B0502020202020204" pitchFamily="34" charset="0"/>
                      </a:endParaRPr>
                    </a:p>
                  </a:txBody>
                  <a:tcPr marL="84406" marR="84406" marT="42203" marB="42203" anchor="ctr"/>
                </a:tc>
                <a:extLst>
                  <a:ext uri="{0D108BD9-81ED-4DB2-BD59-A6C34878D82A}">
                    <a16:rowId xmlns:a16="http://schemas.microsoft.com/office/drawing/2014/main" val="10006"/>
                  </a:ext>
                </a:extLst>
              </a:tr>
              <a:tr h="321972">
                <a:tc>
                  <a:txBody>
                    <a:bodyPr/>
                    <a:lstStyle/>
                    <a:p>
                      <a:pPr algn="l"/>
                      <a:r>
                        <a:rPr lang="en-US" sz="900" b="1" kern="1200" dirty="0" err="1">
                          <a:solidFill>
                            <a:schemeClr val="tx1"/>
                          </a:solidFill>
                          <a:latin typeface="+mn-lt"/>
                          <a:ea typeface="+mn-ea"/>
                          <a:cs typeface="+mn-cs"/>
                        </a:rPr>
                        <a:t>Junaid</a:t>
                      </a:r>
                      <a:r>
                        <a:rPr lang="en-US" sz="900" b="1" kern="1200" dirty="0">
                          <a:solidFill>
                            <a:schemeClr val="tx1"/>
                          </a:solidFill>
                          <a:latin typeface="+mn-lt"/>
                          <a:ea typeface="+mn-ea"/>
                          <a:cs typeface="+mn-cs"/>
                        </a:rPr>
                        <a:t> Aziz </a:t>
                      </a:r>
                      <a:r>
                        <a:rPr lang="en-US" sz="900" b="1" kern="1200" dirty="0" err="1">
                          <a:solidFill>
                            <a:schemeClr val="tx1"/>
                          </a:solidFill>
                          <a:latin typeface="+mn-lt"/>
                          <a:ea typeface="+mn-ea"/>
                          <a:cs typeface="+mn-cs"/>
                        </a:rPr>
                        <a:t>Khokhar</a:t>
                      </a:r>
                      <a:endParaRPr lang="en-US" sz="900" b="1" kern="1200" dirty="0">
                        <a:solidFill>
                          <a:schemeClr val="tx1"/>
                        </a:solidFill>
                        <a:latin typeface="+mn-lt"/>
                        <a:ea typeface="+mn-ea"/>
                        <a:cs typeface="+mn-cs"/>
                      </a:endParaRPr>
                    </a:p>
                  </a:txBody>
                  <a:tcPr marL="84406" marR="84406" marT="42203" marB="42203"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kern="1200" dirty="0">
                          <a:solidFill>
                            <a:schemeClr val="tx1"/>
                          </a:solidFill>
                          <a:latin typeface="Century Gothic" panose="020B0502020202020204" pitchFamily="34" charset="0"/>
                          <a:ea typeface="+mn-ea"/>
                          <a:cs typeface="+mn-cs"/>
                        </a:rPr>
                        <a:t>junaid@virtualsec.org</a:t>
                      </a:r>
                    </a:p>
                  </a:txBody>
                  <a:tcPr marL="84406" marR="84406" marT="42203" marB="42203"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1" dirty="0"/>
                        <a:t>VMware Professional</a:t>
                      </a:r>
                      <a:endParaRPr lang="en-US" sz="900" b="1" dirty="0">
                        <a:latin typeface="Century Gothic" panose="020B0502020202020204" pitchFamily="34" charset="0"/>
                      </a:endParaRPr>
                    </a:p>
                  </a:txBody>
                  <a:tcPr marL="84406" marR="84406" marT="42203" marB="42203" anchor="ctr"/>
                </a:tc>
                <a:tc>
                  <a:txBody>
                    <a:bodyPr/>
                    <a:lstStyle/>
                    <a:p>
                      <a:pPr algn="ctr"/>
                      <a:r>
                        <a:rPr lang="en-US" sz="900" b="0" dirty="0">
                          <a:latin typeface="+mn-lt"/>
                        </a:rPr>
                        <a:t>6</a:t>
                      </a:r>
                      <a:endParaRPr lang="en-US" sz="900" b="0" dirty="0">
                        <a:latin typeface="Century Gothic" panose="020B0502020202020204" pitchFamily="34" charset="0"/>
                      </a:endParaRPr>
                    </a:p>
                  </a:txBody>
                  <a:tcPr marL="84406" marR="84406" marT="42203" marB="42203" anchor="ctr"/>
                </a:tc>
                <a:tc>
                  <a:txBody>
                    <a:bodyPr/>
                    <a:lstStyle/>
                    <a:p>
                      <a:pPr algn="ctr"/>
                      <a:r>
                        <a:rPr lang="en-US" sz="900" dirty="0"/>
                        <a:t>Bachelors in Telecommunication &amp; networks</a:t>
                      </a:r>
                      <a:endParaRPr lang="en-US" sz="900" b="0" dirty="0">
                        <a:latin typeface="Century Gothic" panose="020B0502020202020204" pitchFamily="34" charset="0"/>
                      </a:endParaRPr>
                    </a:p>
                  </a:txBody>
                  <a:tcPr marL="84406" marR="84406" marT="42203" marB="42203" anchor="ctr"/>
                </a:tc>
                <a:extLst>
                  <a:ext uri="{0D108BD9-81ED-4DB2-BD59-A6C34878D82A}">
                    <a16:rowId xmlns:a16="http://schemas.microsoft.com/office/drawing/2014/main" val="10007"/>
                  </a:ext>
                </a:extLst>
              </a:tr>
              <a:tr h="272338">
                <a:tc>
                  <a:txBody>
                    <a:bodyPr/>
                    <a:lstStyle/>
                    <a:p>
                      <a:pPr algn="l"/>
                      <a:r>
                        <a:rPr lang="en-US" sz="900" b="1" dirty="0">
                          <a:latin typeface="Century Gothic" panose="020B0502020202020204" pitchFamily="34" charset="0"/>
                        </a:rPr>
                        <a:t>Muhammad Danish </a:t>
                      </a:r>
                      <a:r>
                        <a:rPr lang="en-US" sz="900" b="1" dirty="0" err="1">
                          <a:latin typeface="Century Gothic" panose="020B0502020202020204" pitchFamily="34" charset="0"/>
                        </a:rPr>
                        <a:t>Sajjad</a:t>
                      </a:r>
                      <a:endParaRPr lang="en-US" sz="900" b="1" dirty="0">
                        <a:latin typeface="Century Gothic" panose="020B0502020202020204" pitchFamily="34" charset="0"/>
                      </a:endParaRPr>
                    </a:p>
                  </a:txBody>
                  <a:tcPr marL="84406" marR="84406" marT="42203" marB="42203"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kern="1200" dirty="0">
                          <a:solidFill>
                            <a:schemeClr val="tx1"/>
                          </a:solidFill>
                          <a:latin typeface="Century Gothic" panose="020B0502020202020204" pitchFamily="34" charset="0"/>
                          <a:ea typeface="+mn-ea"/>
                          <a:cs typeface="+mn-cs"/>
                        </a:rPr>
                        <a:t>Consultant_Danish@virtualsec.org</a:t>
                      </a:r>
                    </a:p>
                  </a:txBody>
                  <a:tcPr marL="84406" marR="84406" marT="42203" marB="42203"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1" dirty="0">
                          <a:latin typeface="Century Gothic" panose="020B0502020202020204" pitchFamily="34" charset="0"/>
                        </a:rPr>
                        <a:t>Information Security Consultant</a:t>
                      </a:r>
                    </a:p>
                  </a:txBody>
                  <a:tcPr marL="84406" marR="84406" marT="42203" marB="42203" anchor="ctr"/>
                </a:tc>
                <a:tc>
                  <a:txBody>
                    <a:bodyPr/>
                    <a:lstStyle/>
                    <a:p>
                      <a:pPr algn="ctr"/>
                      <a:r>
                        <a:rPr lang="en-US" sz="900" b="0" dirty="0">
                          <a:latin typeface="Century Gothic" panose="020B0502020202020204" pitchFamily="34" charset="0"/>
                        </a:rPr>
                        <a:t>6</a:t>
                      </a:r>
                    </a:p>
                  </a:txBody>
                  <a:tcPr marL="84406" marR="84406" marT="42203" marB="42203" anchor="ctr"/>
                </a:tc>
                <a:tc>
                  <a:txBody>
                    <a:bodyPr/>
                    <a:lstStyle/>
                    <a:p>
                      <a:pPr algn="ctr"/>
                      <a:r>
                        <a:rPr lang="en-US" sz="900" b="0" dirty="0">
                          <a:latin typeface="Century Gothic" panose="020B0502020202020204" pitchFamily="34" charset="0"/>
                        </a:rPr>
                        <a:t>Bachelors (CS), CCNA, CEH, </a:t>
                      </a:r>
                    </a:p>
                  </a:txBody>
                  <a:tcPr marL="84406" marR="84406" marT="42203" marB="42203" anchor="ctr"/>
                </a:tc>
                <a:extLst>
                  <a:ext uri="{0D108BD9-81ED-4DB2-BD59-A6C34878D82A}">
                    <a16:rowId xmlns:a16="http://schemas.microsoft.com/office/drawing/2014/main" val="10009"/>
                  </a:ext>
                </a:extLst>
              </a:tr>
              <a:tr h="244699">
                <a:tc>
                  <a:txBody>
                    <a:bodyPr/>
                    <a:lstStyle/>
                    <a:p>
                      <a:pPr algn="l"/>
                      <a:r>
                        <a:rPr lang="en-US" sz="900" b="1" dirty="0" err="1">
                          <a:latin typeface="Century Gothic" panose="020B0502020202020204" pitchFamily="34" charset="0"/>
                        </a:rPr>
                        <a:t>Manal</a:t>
                      </a:r>
                      <a:r>
                        <a:rPr lang="en-US" sz="900" b="1" dirty="0">
                          <a:latin typeface="Century Gothic" panose="020B0502020202020204" pitchFamily="34" charset="0"/>
                        </a:rPr>
                        <a:t> </a:t>
                      </a:r>
                      <a:r>
                        <a:rPr lang="en-US" sz="900" b="1" dirty="0" err="1">
                          <a:latin typeface="Century Gothic" panose="020B0502020202020204" pitchFamily="34" charset="0"/>
                        </a:rPr>
                        <a:t>Shahid</a:t>
                      </a:r>
                      <a:endParaRPr lang="en-US" sz="900" b="1" dirty="0">
                        <a:latin typeface="Century Gothic" panose="020B0502020202020204" pitchFamily="34" charset="0"/>
                      </a:endParaRPr>
                    </a:p>
                  </a:txBody>
                  <a:tcPr marL="84406" marR="84406" marT="42203" marB="42203"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kern="1200" dirty="0">
                          <a:solidFill>
                            <a:schemeClr val="tx1"/>
                          </a:solidFill>
                          <a:latin typeface="Century Gothic" panose="020B0502020202020204" pitchFamily="34" charset="0"/>
                          <a:ea typeface="+mn-ea"/>
                          <a:cs typeface="+mn-cs"/>
                        </a:rPr>
                        <a:t>manal@virtualsec.org</a:t>
                      </a:r>
                    </a:p>
                  </a:txBody>
                  <a:tcPr marL="84406" marR="84406" marT="42203" marB="42203"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1" dirty="0">
                          <a:latin typeface="Century Gothic" panose="020B0502020202020204" pitchFamily="34" charset="0"/>
                        </a:rPr>
                        <a:t>Assistant Manager Business Development</a:t>
                      </a:r>
                    </a:p>
                  </a:txBody>
                  <a:tcPr marL="84406" marR="84406" marT="42203" marB="42203" anchor="ctr"/>
                </a:tc>
                <a:tc>
                  <a:txBody>
                    <a:bodyPr/>
                    <a:lstStyle/>
                    <a:p>
                      <a:pPr algn="ctr"/>
                      <a:r>
                        <a:rPr lang="en-US" sz="900" b="0" dirty="0">
                          <a:latin typeface="Century Gothic" panose="020B0502020202020204" pitchFamily="34" charset="0"/>
                        </a:rPr>
                        <a:t>2</a:t>
                      </a:r>
                    </a:p>
                  </a:txBody>
                  <a:tcPr marL="84406" marR="84406" marT="42203" marB="42203" anchor="ctr"/>
                </a:tc>
                <a:tc>
                  <a:txBody>
                    <a:bodyPr/>
                    <a:lstStyle/>
                    <a:p>
                      <a:pPr algn="ctr"/>
                      <a:r>
                        <a:rPr lang="en-US" sz="900" b="0" dirty="0">
                          <a:latin typeface="Century Gothic" panose="020B0502020202020204" pitchFamily="34" charset="0"/>
                        </a:rPr>
                        <a:t>Bachelors (BS)</a:t>
                      </a:r>
                    </a:p>
                  </a:txBody>
                  <a:tcPr marL="84406" marR="84406" marT="42203" marB="42203" anchor="ctr"/>
                </a:tc>
                <a:extLst>
                  <a:ext uri="{0D108BD9-81ED-4DB2-BD59-A6C34878D82A}">
                    <a16:rowId xmlns:a16="http://schemas.microsoft.com/office/drawing/2014/main" val="10010"/>
                  </a:ext>
                </a:extLst>
              </a:tr>
              <a:tr h="310976">
                <a:tc>
                  <a:txBody>
                    <a:bodyPr/>
                    <a:lstStyle/>
                    <a:p>
                      <a:pPr algn="l"/>
                      <a:r>
                        <a:rPr lang="en-US" sz="900" b="1" dirty="0">
                          <a:latin typeface="Century Gothic" panose="020B0502020202020204" pitchFamily="34" charset="0"/>
                        </a:rPr>
                        <a:t>Saif</a:t>
                      </a:r>
                      <a:r>
                        <a:rPr lang="en-US" sz="900" b="1" baseline="0" dirty="0">
                          <a:latin typeface="Century Gothic" panose="020B0502020202020204" pitchFamily="34" charset="0"/>
                        </a:rPr>
                        <a:t> Hussain</a:t>
                      </a:r>
                      <a:endParaRPr lang="en-US" sz="900" b="1" dirty="0">
                        <a:latin typeface="Century Gothic" panose="020B0502020202020204" pitchFamily="34" charset="0"/>
                      </a:endParaRPr>
                    </a:p>
                  </a:txBody>
                  <a:tcPr marL="84406" marR="84406" marT="42203" marB="42203"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kern="1200" dirty="0">
                          <a:solidFill>
                            <a:schemeClr val="tx1"/>
                          </a:solidFill>
                          <a:latin typeface="Century Gothic" panose="020B0502020202020204" pitchFamily="34" charset="0"/>
                          <a:ea typeface="+mn-ea"/>
                          <a:cs typeface="+mn-cs"/>
                        </a:rPr>
                        <a:t>saif@virtualsec.org</a:t>
                      </a:r>
                    </a:p>
                  </a:txBody>
                  <a:tcPr marL="84406" marR="84406" marT="42203" marB="42203"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1" dirty="0">
                          <a:latin typeface="Century Gothic" panose="020B0502020202020204" pitchFamily="34" charset="0"/>
                        </a:rPr>
                        <a:t>Information Security Analyst</a:t>
                      </a:r>
                    </a:p>
                  </a:txBody>
                  <a:tcPr marL="84406" marR="84406" marT="42203" marB="42203" anchor="ctr"/>
                </a:tc>
                <a:tc>
                  <a:txBody>
                    <a:bodyPr/>
                    <a:lstStyle/>
                    <a:p>
                      <a:pPr algn="ctr"/>
                      <a:r>
                        <a:rPr lang="en-US" sz="900" b="0" dirty="0">
                          <a:latin typeface="Century Gothic" panose="020B0502020202020204" pitchFamily="34" charset="0"/>
                        </a:rPr>
                        <a:t>2</a:t>
                      </a:r>
                    </a:p>
                  </a:txBody>
                  <a:tcPr marL="84406" marR="84406" marT="42203" marB="42203" anchor="ctr"/>
                </a:tc>
                <a:tc>
                  <a:txBody>
                    <a:bodyPr/>
                    <a:lstStyle/>
                    <a:p>
                      <a:pPr algn="ctr"/>
                      <a:r>
                        <a:rPr lang="en-US" sz="900" b="0" dirty="0">
                          <a:latin typeface="Century Gothic" panose="020B0502020202020204" pitchFamily="34" charset="0"/>
                        </a:rPr>
                        <a:t>Bachelors</a:t>
                      </a:r>
                      <a:r>
                        <a:rPr lang="en-US" sz="900" b="0" baseline="0" dirty="0">
                          <a:latin typeface="Century Gothic" panose="020B0502020202020204" pitchFamily="34" charset="0"/>
                        </a:rPr>
                        <a:t> (BEE), CCNA, DFCS, CTI, CSA, UEH</a:t>
                      </a:r>
                      <a:endParaRPr lang="en-US" sz="900" b="0" dirty="0">
                        <a:latin typeface="Century Gothic" panose="020B0502020202020204" pitchFamily="34" charset="0"/>
                      </a:endParaRPr>
                    </a:p>
                  </a:txBody>
                  <a:tcPr marL="84406" marR="84406" marT="42203" marB="42203" anchor="ctr"/>
                </a:tc>
                <a:extLst>
                  <a:ext uri="{0D108BD9-81ED-4DB2-BD59-A6C34878D82A}">
                    <a16:rowId xmlns:a16="http://schemas.microsoft.com/office/drawing/2014/main" val="3477998266"/>
                  </a:ext>
                </a:extLst>
              </a:tr>
              <a:tr h="310976">
                <a:tc>
                  <a:txBody>
                    <a:bodyPr/>
                    <a:lstStyle/>
                    <a:p>
                      <a:pPr algn="l"/>
                      <a:r>
                        <a:rPr lang="en-US" sz="900" b="1" kern="1200" dirty="0">
                          <a:solidFill>
                            <a:schemeClr val="tx1"/>
                          </a:solidFill>
                          <a:latin typeface="+mn-lt"/>
                          <a:ea typeface="+mn-ea"/>
                          <a:cs typeface="+mn-cs"/>
                        </a:rPr>
                        <a:t>Ayesha Ali</a:t>
                      </a:r>
                    </a:p>
                  </a:txBody>
                  <a:tcPr marL="84406" marR="84406" marT="42203" marB="42203"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dirty="0">
                          <a:latin typeface="Century Gothic" panose="020B0502020202020204" pitchFamily="34" charset="0"/>
                        </a:rPr>
                        <a:t>ayesha@virtualsec.org</a:t>
                      </a:r>
                    </a:p>
                  </a:txBody>
                  <a:tcPr marL="84406" marR="84406" marT="42203" marB="42203"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1" dirty="0">
                          <a:latin typeface="Century Gothic" panose="020B0502020202020204" pitchFamily="34" charset="0"/>
                          <a:cs typeface="Times New Roman" pitchFamily="18" charset="0"/>
                        </a:rPr>
                        <a:t>Digital Forensics &amp; Incident Response Analyst</a:t>
                      </a:r>
                    </a:p>
                  </a:txBody>
                  <a:tcPr marL="84406" marR="84406" marT="42203" marB="42203" anchor="ctr"/>
                </a:tc>
                <a:tc>
                  <a:txBody>
                    <a:bodyPr/>
                    <a:lstStyle/>
                    <a:p>
                      <a:pPr algn="ctr"/>
                      <a:r>
                        <a:rPr lang="en-US" sz="900" b="0" dirty="0">
                          <a:latin typeface="Century Gothic" panose="020B0502020202020204" pitchFamily="34" charset="0"/>
                        </a:rPr>
                        <a:t>1</a:t>
                      </a:r>
                    </a:p>
                  </a:txBody>
                  <a:tcPr marL="84406" marR="84406" marT="42203" marB="42203"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900" b="0" dirty="0">
                          <a:latin typeface="Century Gothic" panose="020B0502020202020204" pitchFamily="34" charset="0"/>
                        </a:rPr>
                        <a:t>Masters in</a:t>
                      </a:r>
                      <a:r>
                        <a:rPr lang="en-US" sz="900" b="0" baseline="0" dirty="0">
                          <a:latin typeface="Century Gothic" panose="020B0502020202020204" pitchFamily="34" charset="0"/>
                        </a:rPr>
                        <a:t> Information Security (MS-IS)</a:t>
                      </a:r>
                      <a:endParaRPr lang="en-US" sz="900" b="0" dirty="0">
                        <a:latin typeface="Century Gothic" panose="020B0502020202020204" pitchFamily="34" charset="0"/>
                      </a:endParaRPr>
                    </a:p>
                  </a:txBody>
                  <a:tcPr marL="84406" marR="84406" marT="42203" marB="42203" anchor="ctr"/>
                </a:tc>
                <a:extLst>
                  <a:ext uri="{0D108BD9-81ED-4DB2-BD59-A6C34878D82A}">
                    <a16:rowId xmlns:a16="http://schemas.microsoft.com/office/drawing/2014/main" val="10011"/>
                  </a:ext>
                </a:extLst>
              </a:tr>
              <a:tr h="299979">
                <a:tc>
                  <a:txBody>
                    <a:bodyPr/>
                    <a:lstStyle/>
                    <a:p>
                      <a:pPr algn="l"/>
                      <a:r>
                        <a:rPr lang="en-US" sz="900" b="1" kern="1200" dirty="0">
                          <a:solidFill>
                            <a:schemeClr val="tx1"/>
                          </a:solidFill>
                          <a:latin typeface="+mn-lt"/>
                          <a:ea typeface="+mn-ea"/>
                          <a:cs typeface="+mn-cs"/>
                        </a:rPr>
                        <a:t>Syed Muhammad Abdul Basit Ashrafi</a:t>
                      </a:r>
                    </a:p>
                  </a:txBody>
                  <a:tcPr marL="84406" marR="84406" marT="42203" marB="42203"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dirty="0">
                          <a:latin typeface="Century Gothic" panose="020B0502020202020204" pitchFamily="34" charset="0"/>
                        </a:rPr>
                        <a:t>basit@virtualsec.org</a:t>
                      </a:r>
                    </a:p>
                  </a:txBody>
                  <a:tcPr marL="84406" marR="84406" marT="42203" marB="42203"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1" dirty="0">
                          <a:solidFill>
                            <a:schemeClr val="tx1"/>
                          </a:solidFill>
                          <a:latin typeface="Century Gothic" panose="020B0502020202020204" pitchFamily="34" charset="0"/>
                        </a:rPr>
                        <a:t>Information Security Analyst</a:t>
                      </a:r>
                      <a:endParaRPr lang="en-US" sz="900" b="1" dirty="0">
                        <a:latin typeface="Century Gothic" panose="020B0502020202020204" pitchFamily="34" charset="0"/>
                      </a:endParaRPr>
                    </a:p>
                  </a:txBody>
                  <a:tcPr marL="84406" marR="84406" marT="42203" marB="42203" anchor="ctr"/>
                </a:tc>
                <a:tc>
                  <a:txBody>
                    <a:bodyPr/>
                    <a:lstStyle/>
                    <a:p>
                      <a:pPr algn="ctr"/>
                      <a:r>
                        <a:rPr lang="en-US" sz="900" b="0" dirty="0">
                          <a:latin typeface="Century Gothic" panose="020B0502020202020204" pitchFamily="34" charset="0"/>
                        </a:rPr>
                        <a:t>1</a:t>
                      </a:r>
                    </a:p>
                  </a:txBody>
                  <a:tcPr marL="84406" marR="84406" marT="42203" marB="42203"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900" b="0" dirty="0">
                          <a:latin typeface="+mn-lt"/>
                        </a:rPr>
                        <a:t>Bachelors</a:t>
                      </a:r>
                      <a:r>
                        <a:rPr lang="en-US" sz="900" b="0" baseline="0" dirty="0">
                          <a:latin typeface="+mn-lt"/>
                        </a:rPr>
                        <a:t> in Computer System Engineering</a:t>
                      </a:r>
                      <a:endParaRPr lang="en-US" sz="900" b="0" dirty="0">
                        <a:latin typeface="Century Gothic" panose="020B0502020202020204" pitchFamily="34" charset="0"/>
                      </a:endParaRPr>
                    </a:p>
                  </a:txBody>
                  <a:tcPr marL="84406" marR="84406" marT="42203" marB="42203" anchor="ctr"/>
                </a:tc>
                <a:extLst>
                  <a:ext uri="{0D108BD9-81ED-4DB2-BD59-A6C34878D82A}">
                    <a16:rowId xmlns:a16="http://schemas.microsoft.com/office/drawing/2014/main" val="1805647368"/>
                  </a:ext>
                </a:extLst>
              </a:tr>
              <a:tr h="321972">
                <a:tc>
                  <a:txBody>
                    <a:bodyPr/>
                    <a:lstStyle/>
                    <a:p>
                      <a:pPr algn="l"/>
                      <a:r>
                        <a:rPr lang="en-US" sz="900" b="1" kern="1200" dirty="0" err="1">
                          <a:solidFill>
                            <a:schemeClr val="tx1"/>
                          </a:solidFill>
                          <a:latin typeface="+mn-lt"/>
                          <a:ea typeface="+mn-ea"/>
                          <a:cs typeface="+mn-cs"/>
                        </a:rPr>
                        <a:t>Sarib</a:t>
                      </a:r>
                      <a:r>
                        <a:rPr lang="en-US" sz="900" b="1" kern="1200" baseline="0" dirty="0">
                          <a:solidFill>
                            <a:schemeClr val="tx1"/>
                          </a:solidFill>
                          <a:latin typeface="+mn-lt"/>
                          <a:ea typeface="+mn-ea"/>
                          <a:cs typeface="+mn-cs"/>
                        </a:rPr>
                        <a:t> </a:t>
                      </a:r>
                      <a:r>
                        <a:rPr lang="en-US" sz="900" b="1" kern="1200" baseline="0" dirty="0" err="1">
                          <a:solidFill>
                            <a:schemeClr val="tx1"/>
                          </a:solidFill>
                          <a:latin typeface="+mn-lt"/>
                          <a:ea typeface="+mn-ea"/>
                          <a:cs typeface="+mn-cs"/>
                        </a:rPr>
                        <a:t>ul</a:t>
                      </a:r>
                      <a:r>
                        <a:rPr lang="en-US" sz="900" b="1" kern="1200" baseline="0" dirty="0">
                          <a:solidFill>
                            <a:schemeClr val="tx1"/>
                          </a:solidFill>
                          <a:latin typeface="+mn-lt"/>
                          <a:ea typeface="+mn-ea"/>
                          <a:cs typeface="+mn-cs"/>
                        </a:rPr>
                        <a:t> </a:t>
                      </a:r>
                      <a:r>
                        <a:rPr lang="en-US" sz="900" b="1" kern="1200" baseline="0" dirty="0" err="1">
                          <a:solidFill>
                            <a:schemeClr val="tx1"/>
                          </a:solidFill>
                          <a:latin typeface="+mn-lt"/>
                          <a:ea typeface="+mn-ea"/>
                          <a:cs typeface="+mn-cs"/>
                        </a:rPr>
                        <a:t>Haq</a:t>
                      </a:r>
                      <a:endParaRPr lang="en-US" sz="900" b="1" kern="1200" dirty="0">
                        <a:solidFill>
                          <a:schemeClr val="tx1"/>
                        </a:solidFill>
                        <a:latin typeface="+mn-lt"/>
                        <a:ea typeface="+mn-ea"/>
                        <a:cs typeface="+mn-cs"/>
                      </a:endParaRPr>
                    </a:p>
                  </a:txBody>
                  <a:tcPr marL="84406" marR="84406" marT="42203" marB="42203"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dirty="0">
                          <a:latin typeface="Century Gothic" panose="020B0502020202020204" pitchFamily="34" charset="0"/>
                        </a:rPr>
                        <a:t>sarib@virtualsec.org</a:t>
                      </a:r>
                    </a:p>
                  </a:txBody>
                  <a:tcPr marL="84406" marR="84406" marT="42203" marB="42203"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1" dirty="0">
                          <a:latin typeface="Century Gothic" panose="020B0502020202020204" pitchFamily="34" charset="0"/>
                        </a:rPr>
                        <a:t>Information security Analyst</a:t>
                      </a:r>
                    </a:p>
                  </a:txBody>
                  <a:tcPr marL="84406" marR="84406" marT="42203" marB="42203" anchor="ctr"/>
                </a:tc>
                <a:tc>
                  <a:txBody>
                    <a:bodyPr/>
                    <a:lstStyle/>
                    <a:p>
                      <a:pPr algn="ctr"/>
                      <a:r>
                        <a:rPr lang="en-US" sz="900" b="0" dirty="0">
                          <a:latin typeface="Century Gothic" panose="020B0502020202020204" pitchFamily="34" charset="0"/>
                        </a:rPr>
                        <a:t>1</a:t>
                      </a:r>
                    </a:p>
                  </a:txBody>
                  <a:tcPr marL="84406" marR="84406" marT="42203" marB="42203"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900" b="0" dirty="0">
                          <a:latin typeface="Century Gothic" panose="020B0502020202020204" pitchFamily="34" charset="0"/>
                        </a:rPr>
                        <a:t>Masters</a:t>
                      </a:r>
                      <a:r>
                        <a:rPr lang="en-US" sz="900" b="0" baseline="0" dirty="0">
                          <a:latin typeface="Century Gothic" panose="020B0502020202020204" pitchFamily="34" charset="0"/>
                        </a:rPr>
                        <a:t> in Information Security</a:t>
                      </a:r>
                      <a:endParaRPr lang="en-US" sz="900" b="0" dirty="0">
                        <a:latin typeface="Century Gothic" panose="020B0502020202020204" pitchFamily="34" charset="0"/>
                      </a:endParaRPr>
                    </a:p>
                  </a:txBody>
                  <a:tcPr marL="84406" marR="84406" marT="42203" marB="42203" anchor="ctr"/>
                </a:tc>
                <a:extLst>
                  <a:ext uri="{0D108BD9-81ED-4DB2-BD59-A6C34878D82A}">
                    <a16:rowId xmlns:a16="http://schemas.microsoft.com/office/drawing/2014/main" val="10013"/>
                  </a:ext>
                </a:extLst>
              </a:tr>
              <a:tr h="302467">
                <a:tc>
                  <a:txBody>
                    <a:bodyPr/>
                    <a:lstStyle>
                      <a:lvl1pPr marL="0">
                        <a:defRPr>
                          <a:solidFill>
                            <a:schemeClr val="dk1"/>
                          </a:solidFill>
                          <a:latin typeface="Arial"/>
                        </a:defRPr>
                      </a:lvl1pPr>
                      <a:lvl2pPr marL="457200">
                        <a:defRPr>
                          <a:solidFill>
                            <a:schemeClr val="dk1"/>
                          </a:solidFill>
                          <a:latin typeface="Arial"/>
                        </a:defRPr>
                      </a:lvl2pPr>
                      <a:lvl3pPr marL="914400">
                        <a:defRPr>
                          <a:solidFill>
                            <a:schemeClr val="dk1"/>
                          </a:solidFill>
                          <a:latin typeface="Arial"/>
                        </a:defRPr>
                      </a:lvl3pPr>
                      <a:lvl4pPr marL="1371600">
                        <a:defRPr>
                          <a:solidFill>
                            <a:schemeClr val="dk1"/>
                          </a:solidFill>
                          <a:latin typeface="Arial"/>
                        </a:defRPr>
                      </a:lvl4pPr>
                      <a:lvl5pPr marL="1828800">
                        <a:defRPr>
                          <a:solidFill>
                            <a:schemeClr val="dk1"/>
                          </a:solidFill>
                          <a:latin typeface="Arial"/>
                        </a:defRPr>
                      </a:lvl5pPr>
                      <a:lvl6pPr marL="2286000">
                        <a:defRPr>
                          <a:solidFill>
                            <a:schemeClr val="dk1"/>
                          </a:solidFill>
                          <a:latin typeface="Arial"/>
                        </a:defRPr>
                      </a:lvl6pPr>
                      <a:lvl7pPr marL="2743200">
                        <a:defRPr>
                          <a:solidFill>
                            <a:schemeClr val="dk1"/>
                          </a:solidFill>
                          <a:latin typeface="Arial"/>
                        </a:defRPr>
                      </a:lvl7pPr>
                      <a:lvl8pPr marL="3200400">
                        <a:defRPr>
                          <a:solidFill>
                            <a:schemeClr val="dk1"/>
                          </a:solidFill>
                          <a:latin typeface="Arial"/>
                        </a:defRPr>
                      </a:lvl8pPr>
                      <a:lvl9pPr marL="3657600">
                        <a:defRPr>
                          <a:solidFill>
                            <a:schemeClr val="dk1"/>
                          </a:solidFill>
                          <a:latin typeface="Arial"/>
                        </a:defRPr>
                      </a:lvl9pPr>
                    </a:lstStyle>
                    <a:p>
                      <a:pPr algn="l"/>
                      <a:r>
                        <a:rPr lang="en-US" sz="900" b="1" kern="1200" dirty="0" err="1">
                          <a:solidFill>
                            <a:schemeClr val="tx1"/>
                          </a:solidFill>
                          <a:latin typeface="+mn-lt"/>
                          <a:ea typeface="+mn-ea"/>
                          <a:cs typeface="+mn-cs"/>
                        </a:rPr>
                        <a:t>Fazeel</a:t>
                      </a:r>
                      <a:r>
                        <a:rPr lang="en-US" sz="900" b="1" kern="1200" baseline="0" dirty="0">
                          <a:solidFill>
                            <a:schemeClr val="tx1"/>
                          </a:solidFill>
                          <a:latin typeface="+mn-lt"/>
                          <a:ea typeface="+mn-ea"/>
                          <a:cs typeface="+mn-cs"/>
                        </a:rPr>
                        <a:t> Ul Haq</a:t>
                      </a:r>
                      <a:endParaRPr lang="en-US" sz="900" b="1" kern="1200" dirty="0">
                        <a:solidFill>
                          <a:schemeClr val="tx1"/>
                        </a:solidFill>
                        <a:latin typeface="+mn-lt"/>
                        <a:ea typeface="+mn-ea"/>
                        <a:cs typeface="+mn-cs"/>
                      </a:endParaRPr>
                    </a:p>
                  </a:txBody>
                  <a:tcPr marL="84406" marR="84406" marT="42203" marB="42203" anchor="ctr"/>
                </a:tc>
                <a:tc>
                  <a:txBody>
                    <a:bodyPr/>
                    <a:lstStyle/>
                    <a:p>
                      <a:pPr algn="ctr"/>
                      <a:r>
                        <a:rPr lang="en-US" sz="900" b="0" dirty="0">
                          <a:solidFill>
                            <a:schemeClr val="tx1"/>
                          </a:solidFill>
                          <a:latin typeface="Century Gothic" panose="020B0502020202020204" pitchFamily="34" charset="0"/>
                        </a:rPr>
                        <a:t>fazeel@virtualsec.org</a:t>
                      </a:r>
                    </a:p>
                  </a:txBody>
                  <a:tcPr marL="84406" marR="84406" marT="42203" marB="42203" anchor="ctr"/>
                </a:tc>
                <a:tc>
                  <a:txBody>
                    <a:bodyPr/>
                    <a:lstStyle>
                      <a:lvl1pPr marL="0">
                        <a:defRPr>
                          <a:solidFill>
                            <a:schemeClr val="dk1"/>
                          </a:solidFill>
                          <a:latin typeface="Arial"/>
                        </a:defRPr>
                      </a:lvl1pPr>
                      <a:lvl2pPr marL="457200">
                        <a:defRPr>
                          <a:solidFill>
                            <a:schemeClr val="dk1"/>
                          </a:solidFill>
                          <a:latin typeface="Arial"/>
                        </a:defRPr>
                      </a:lvl2pPr>
                      <a:lvl3pPr marL="914400">
                        <a:defRPr>
                          <a:solidFill>
                            <a:schemeClr val="dk1"/>
                          </a:solidFill>
                          <a:latin typeface="Arial"/>
                        </a:defRPr>
                      </a:lvl3pPr>
                      <a:lvl4pPr marL="1371600">
                        <a:defRPr>
                          <a:solidFill>
                            <a:schemeClr val="dk1"/>
                          </a:solidFill>
                          <a:latin typeface="Arial"/>
                        </a:defRPr>
                      </a:lvl4pPr>
                      <a:lvl5pPr marL="1828800">
                        <a:defRPr>
                          <a:solidFill>
                            <a:schemeClr val="dk1"/>
                          </a:solidFill>
                          <a:latin typeface="Arial"/>
                        </a:defRPr>
                      </a:lvl5pPr>
                      <a:lvl6pPr marL="2286000">
                        <a:defRPr>
                          <a:solidFill>
                            <a:schemeClr val="dk1"/>
                          </a:solidFill>
                          <a:latin typeface="Arial"/>
                        </a:defRPr>
                      </a:lvl6pPr>
                      <a:lvl7pPr marL="2743200">
                        <a:defRPr>
                          <a:solidFill>
                            <a:schemeClr val="dk1"/>
                          </a:solidFill>
                          <a:latin typeface="Arial"/>
                        </a:defRPr>
                      </a:lvl7pPr>
                      <a:lvl8pPr marL="3200400">
                        <a:defRPr>
                          <a:solidFill>
                            <a:schemeClr val="dk1"/>
                          </a:solidFill>
                          <a:latin typeface="Arial"/>
                        </a:defRPr>
                      </a:lvl8pPr>
                      <a:lvl9pPr marL="3657600">
                        <a:defRPr>
                          <a:solidFill>
                            <a:schemeClr val="dk1"/>
                          </a:solidFill>
                          <a:latin typeface="Arial"/>
                        </a:defRPr>
                      </a:lvl9pPr>
                    </a:lstStyle>
                    <a:p>
                      <a:pPr algn="ctr"/>
                      <a:r>
                        <a:rPr lang="en-US" sz="900" b="1" dirty="0">
                          <a:solidFill>
                            <a:schemeClr val="tx1"/>
                          </a:solidFill>
                          <a:latin typeface="Century Gothic" panose="020B0502020202020204" pitchFamily="34" charset="0"/>
                        </a:rPr>
                        <a:t>Information Security Analyst</a:t>
                      </a:r>
                    </a:p>
                  </a:txBody>
                  <a:tcPr marL="84406" marR="84406" marT="42203" marB="42203" anchor="ctr"/>
                </a:tc>
                <a:tc>
                  <a:txBody>
                    <a:bodyPr/>
                    <a:lstStyle/>
                    <a:p>
                      <a:pPr algn="ctr"/>
                      <a:r>
                        <a:rPr lang="en-US" sz="900" b="0" dirty="0">
                          <a:solidFill>
                            <a:schemeClr val="tx1"/>
                          </a:solidFill>
                          <a:latin typeface="+mn-lt"/>
                        </a:rPr>
                        <a:t>1</a:t>
                      </a:r>
                      <a:endParaRPr lang="en-US" sz="900" b="0" dirty="0">
                        <a:solidFill>
                          <a:schemeClr val="tx1"/>
                        </a:solidFill>
                        <a:latin typeface="Century Gothic" panose="020B0502020202020204" pitchFamily="34" charset="0"/>
                      </a:endParaRPr>
                    </a:p>
                  </a:txBody>
                  <a:tcPr marL="84406" marR="84406" marT="42203" marB="42203" anchor="ctr"/>
                </a:tc>
                <a:tc>
                  <a:txBody>
                    <a:bodyPr/>
                    <a:lstStyle/>
                    <a:p>
                      <a:pPr algn="ctr"/>
                      <a:r>
                        <a:rPr lang="en-US" sz="900" dirty="0"/>
                        <a:t>Bachelors</a:t>
                      </a:r>
                      <a:r>
                        <a:rPr lang="en-US" sz="900" baseline="0" dirty="0"/>
                        <a:t> in Computer Science</a:t>
                      </a:r>
                      <a:endParaRPr lang="en-US" sz="900" b="0" dirty="0">
                        <a:latin typeface="Century Gothic" panose="020B0502020202020204" pitchFamily="34" charset="0"/>
                      </a:endParaRPr>
                    </a:p>
                  </a:txBody>
                  <a:tcPr marL="84406" marR="84406" marT="42203" marB="42203" anchor="ctr"/>
                </a:tc>
                <a:extLst>
                  <a:ext uri="{0D108BD9-81ED-4DB2-BD59-A6C34878D82A}">
                    <a16:rowId xmlns:a16="http://schemas.microsoft.com/office/drawing/2014/main" val="3385379717"/>
                  </a:ext>
                </a:extLst>
              </a:tr>
              <a:tr h="233073">
                <a:tc>
                  <a:txBody>
                    <a:bodyPr/>
                    <a:lstStyle/>
                    <a:p>
                      <a:pPr algn="l"/>
                      <a:r>
                        <a:rPr lang="en-US" sz="900" b="1" kern="1200" dirty="0">
                          <a:solidFill>
                            <a:schemeClr val="tx1"/>
                          </a:solidFill>
                          <a:latin typeface="+mn-lt"/>
                          <a:ea typeface="+mn-ea"/>
                          <a:cs typeface="+mn-cs"/>
                        </a:rPr>
                        <a:t>Iqbal</a:t>
                      </a:r>
                      <a:r>
                        <a:rPr lang="en-US" sz="900" b="1" kern="1200" baseline="0" dirty="0">
                          <a:solidFill>
                            <a:schemeClr val="tx1"/>
                          </a:solidFill>
                          <a:latin typeface="+mn-lt"/>
                          <a:ea typeface="+mn-ea"/>
                          <a:cs typeface="+mn-cs"/>
                        </a:rPr>
                        <a:t> Ahmed</a:t>
                      </a:r>
                      <a:endParaRPr lang="en-US" sz="900" b="1" kern="1200" dirty="0">
                        <a:solidFill>
                          <a:schemeClr val="tx1"/>
                        </a:solidFill>
                        <a:latin typeface="+mn-lt"/>
                        <a:ea typeface="+mn-ea"/>
                        <a:cs typeface="+mn-cs"/>
                      </a:endParaRPr>
                    </a:p>
                  </a:txBody>
                  <a:tcPr marL="84406" marR="84406" marT="42203" marB="42203" anchor="ctr"/>
                </a:tc>
                <a:tc>
                  <a:txBody>
                    <a:bodyPr/>
                    <a:lstStyle/>
                    <a:p>
                      <a:pPr algn="ctr"/>
                      <a:r>
                        <a:rPr lang="en-US" sz="900" b="0" dirty="0">
                          <a:solidFill>
                            <a:schemeClr val="tx1"/>
                          </a:solidFill>
                          <a:latin typeface="Century Gothic" panose="020B0502020202020204" pitchFamily="34" charset="0"/>
                        </a:rPr>
                        <a:t>iqbal@virtualsec.org</a:t>
                      </a:r>
                    </a:p>
                  </a:txBody>
                  <a:tcPr marL="84406" marR="84406" marT="42203" marB="42203" anchor="ctr"/>
                </a:tc>
                <a:tc>
                  <a:txBody>
                    <a:bodyPr/>
                    <a:lstStyle/>
                    <a:p>
                      <a:pPr algn="ctr"/>
                      <a:r>
                        <a:rPr lang="en-US" sz="900" b="1" dirty="0">
                          <a:solidFill>
                            <a:schemeClr val="tx1"/>
                          </a:solidFill>
                          <a:latin typeface="Century Gothic" panose="020B0502020202020204" pitchFamily="34" charset="0"/>
                        </a:rPr>
                        <a:t>Information Security Analyst</a:t>
                      </a:r>
                    </a:p>
                  </a:txBody>
                  <a:tcPr marL="84406" marR="84406" marT="42203" marB="42203" anchor="ctr"/>
                </a:tc>
                <a:tc>
                  <a:txBody>
                    <a:bodyPr/>
                    <a:lstStyle/>
                    <a:p>
                      <a:pPr algn="ctr"/>
                      <a:r>
                        <a:rPr lang="en-US" sz="900" b="0" dirty="0">
                          <a:solidFill>
                            <a:schemeClr val="tx1"/>
                          </a:solidFill>
                          <a:latin typeface="Century Gothic" panose="020B0502020202020204" pitchFamily="34" charset="0"/>
                        </a:rPr>
                        <a:t>1</a:t>
                      </a:r>
                    </a:p>
                  </a:txBody>
                  <a:tcPr marL="84406" marR="84406" marT="42203" marB="42203"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900" dirty="0"/>
                        <a:t>Bachelors</a:t>
                      </a:r>
                      <a:r>
                        <a:rPr lang="en-US" sz="900" baseline="0" dirty="0"/>
                        <a:t> in Computer Science</a:t>
                      </a:r>
                      <a:endParaRPr lang="en-US" sz="900" b="0" dirty="0">
                        <a:latin typeface="Century Gothic" panose="020B0502020202020204" pitchFamily="34" charset="0"/>
                      </a:endParaRPr>
                    </a:p>
                  </a:txBody>
                  <a:tcPr marL="84406" marR="84406" marT="42203" marB="42203" anchor="ctr"/>
                </a:tc>
                <a:extLst>
                  <a:ext uri="{0D108BD9-81ED-4DB2-BD59-A6C34878D82A}">
                    <a16:rowId xmlns:a16="http://schemas.microsoft.com/office/drawing/2014/main" val="2228092239"/>
                  </a:ext>
                </a:extLst>
              </a:tr>
            </a:tbl>
          </a:graphicData>
        </a:graphic>
      </p:graphicFrame>
    </p:spTree>
    <p:extLst>
      <p:ext uri="{BB962C8B-B14F-4D97-AF65-F5344CB8AC3E}">
        <p14:creationId xmlns:p14="http://schemas.microsoft.com/office/powerpoint/2010/main" val="144891413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Team Profiles</a:t>
            </a:r>
          </a:p>
        </p:txBody>
      </p:sp>
      <p:sp>
        <p:nvSpPr>
          <p:cNvPr id="3" name="Rectangle 2"/>
          <p:cNvSpPr/>
          <p:nvPr/>
        </p:nvSpPr>
        <p:spPr>
          <a:xfrm>
            <a:off x="825500" y="1266461"/>
            <a:ext cx="8631538" cy="5033622"/>
          </a:xfrm>
          <a:prstGeom prst="rect">
            <a:avLst/>
          </a:prstGeom>
        </p:spPr>
        <p:txBody>
          <a:bodyPr wrap="square">
            <a:spAutoFit/>
          </a:bodyPr>
          <a:lstStyle/>
          <a:p>
            <a:pPr algn="just">
              <a:spcBef>
                <a:spcPts val="600"/>
              </a:spcBef>
              <a:spcAft>
                <a:spcPts val="600"/>
              </a:spcAft>
            </a:pPr>
            <a:endParaRPr lang="en-US" sz="1200" b="1" dirty="0">
              <a:latin typeface="Century Gothic" panose="020B0502020202020204" pitchFamily="34" charset="0"/>
            </a:endParaRPr>
          </a:p>
          <a:p>
            <a:pPr algn="just">
              <a:spcBef>
                <a:spcPts val="600"/>
              </a:spcBef>
              <a:spcAft>
                <a:spcPts val="600"/>
              </a:spcAft>
            </a:pPr>
            <a:endParaRPr lang="en-US" sz="1200" b="1" dirty="0">
              <a:latin typeface="Century Gothic" panose="020B0502020202020204" pitchFamily="34" charset="0"/>
            </a:endParaRPr>
          </a:p>
          <a:p>
            <a:pPr algn="just">
              <a:spcBef>
                <a:spcPts val="600"/>
              </a:spcBef>
              <a:spcAft>
                <a:spcPts val="600"/>
              </a:spcAft>
            </a:pPr>
            <a:endParaRPr lang="en-US" sz="1200" b="1" dirty="0">
              <a:latin typeface="Century Gothic" panose="020B0502020202020204" pitchFamily="34" charset="0"/>
            </a:endParaRPr>
          </a:p>
          <a:p>
            <a:pPr algn="just">
              <a:spcBef>
                <a:spcPts val="600"/>
              </a:spcBef>
              <a:spcAft>
                <a:spcPts val="600"/>
              </a:spcAft>
            </a:pPr>
            <a:r>
              <a:rPr lang="en-US" sz="1200" b="1" dirty="0">
                <a:latin typeface="Century Gothic" panose="020B0502020202020204" pitchFamily="34" charset="0"/>
              </a:rPr>
              <a:t>Professional Profile</a:t>
            </a:r>
            <a:br>
              <a:rPr lang="en-US" sz="1200" b="1" dirty="0">
                <a:latin typeface="Century Gothic" panose="020B0502020202020204" pitchFamily="34" charset="0"/>
              </a:rPr>
            </a:br>
            <a:br>
              <a:rPr lang="en-US" sz="1000" dirty="0">
                <a:latin typeface="Century Gothic" panose="020B0502020202020204" pitchFamily="34" charset="0"/>
              </a:rPr>
            </a:br>
            <a:r>
              <a:rPr lang="en-US" sz="1000" dirty="0">
                <a:latin typeface="Century Gothic" panose="020B0502020202020204" pitchFamily="34" charset="0"/>
              </a:rPr>
              <a:t>Ambreen Siddiqui is a highly accomplished professional with a successful career in the field of cybersecurity. She has been running her firm for last 8 years as a managing partner at Virtual Security, she is responsible for leading the company's efforts in providing </a:t>
            </a:r>
            <a:r>
              <a:rPr lang="en-US" sz="1000" dirty="0" err="1">
                <a:latin typeface="Century Gothic" panose="020B0502020202020204" pitchFamily="34" charset="0"/>
              </a:rPr>
              <a:t>cybersecurity</a:t>
            </a:r>
            <a:r>
              <a:rPr lang="en-US" sz="1000" dirty="0">
                <a:latin typeface="Century Gothic" panose="020B0502020202020204" pitchFamily="34" charset="0"/>
              </a:rPr>
              <a:t> services to clients worldwide. With a focus on leadership and project delivery, </a:t>
            </a:r>
            <a:r>
              <a:rPr lang="en-US" sz="1000" dirty="0" err="1">
                <a:latin typeface="Century Gothic" panose="020B0502020202020204" pitchFamily="34" charset="0"/>
              </a:rPr>
              <a:t>Ambreen</a:t>
            </a:r>
            <a:r>
              <a:rPr lang="en-US" sz="1000" dirty="0">
                <a:latin typeface="Century Gothic" panose="020B0502020202020204" pitchFamily="34" charset="0"/>
              </a:rPr>
              <a:t> is dedicated to delivering quality services that meet the unique needs of each client.</a:t>
            </a:r>
          </a:p>
          <a:p>
            <a:pPr algn="just">
              <a:lnSpc>
                <a:spcPct val="150000"/>
              </a:lnSpc>
              <a:spcBef>
                <a:spcPts val="400"/>
              </a:spcBef>
              <a:spcAft>
                <a:spcPts val="400"/>
              </a:spcAft>
            </a:pPr>
            <a:r>
              <a:rPr lang="en-US" sz="1000" dirty="0">
                <a:latin typeface="Century Gothic" panose="020B0502020202020204" pitchFamily="34" charset="0"/>
              </a:rPr>
              <a:t>Beyond her work at Virtual Security, </a:t>
            </a:r>
            <a:r>
              <a:rPr lang="en-US" sz="1000" dirty="0" err="1">
                <a:latin typeface="Century Gothic" panose="020B0502020202020204" pitchFamily="34" charset="0"/>
              </a:rPr>
              <a:t>Ambreen</a:t>
            </a:r>
            <a:r>
              <a:rPr lang="en-US" sz="1000" dirty="0">
                <a:latin typeface="Century Gothic" panose="020B0502020202020204" pitchFamily="34" charset="0"/>
              </a:rPr>
              <a:t> is also an active speaker on the topic of </a:t>
            </a:r>
            <a:r>
              <a:rPr lang="en-US" sz="1000" dirty="0" err="1">
                <a:latin typeface="Century Gothic" panose="020B0502020202020204" pitchFamily="34" charset="0"/>
              </a:rPr>
              <a:t>cybersecurity</a:t>
            </a:r>
            <a:r>
              <a:rPr lang="en-US" sz="1000" dirty="0">
                <a:latin typeface="Century Gothic" panose="020B0502020202020204" pitchFamily="34" charset="0"/>
              </a:rPr>
              <a:t>, particularly with regards to women's empowerment in the field. She is an enthusiastic advocate for promoting greater representation of women in </a:t>
            </a:r>
            <a:r>
              <a:rPr lang="en-US" sz="1000" dirty="0" err="1">
                <a:latin typeface="Century Gothic" panose="020B0502020202020204" pitchFamily="34" charset="0"/>
              </a:rPr>
              <a:t>cybersecurity</a:t>
            </a:r>
            <a:r>
              <a:rPr lang="en-US" sz="1000" dirty="0">
                <a:latin typeface="Century Gothic" panose="020B0502020202020204" pitchFamily="34" charset="0"/>
              </a:rPr>
              <a:t>, and has dedicated much of her career to creating opportunities for other women to succeed. She has completed various certifications related to information security </a:t>
            </a:r>
            <a:r>
              <a:rPr lang="en-US" sz="1000" dirty="0" err="1">
                <a:latin typeface="Century Gothic" panose="020B0502020202020204" pitchFamily="34" charset="0"/>
              </a:rPr>
              <a:t>Ambreen</a:t>
            </a:r>
            <a:r>
              <a:rPr lang="en-US" sz="1000" dirty="0">
                <a:latin typeface="Century Gothic" panose="020B0502020202020204" pitchFamily="34" charset="0"/>
              </a:rPr>
              <a:t> is an accomplished speaker, having delivered presentations and keynotes at a variety of events and conferences worldwide. Her talks focus on a range of topics related to </a:t>
            </a:r>
            <a:r>
              <a:rPr lang="en-US" sz="1000" dirty="0" err="1">
                <a:latin typeface="Century Gothic" panose="020B0502020202020204" pitchFamily="34" charset="0"/>
              </a:rPr>
              <a:t>cybersecurity</a:t>
            </a:r>
            <a:r>
              <a:rPr lang="en-US" sz="1000" dirty="0">
                <a:latin typeface="Century Gothic" panose="020B0502020202020204" pitchFamily="34" charset="0"/>
              </a:rPr>
              <a:t>, including digital forensic incident handling, client relationship management, and budgeting and forecasting. In addition to her professional accomplishments, </a:t>
            </a:r>
            <a:r>
              <a:rPr lang="en-US" sz="1000" dirty="0" err="1">
                <a:latin typeface="Century Gothic" panose="020B0502020202020204" pitchFamily="34" charset="0"/>
              </a:rPr>
              <a:t>Ambreen</a:t>
            </a:r>
            <a:r>
              <a:rPr lang="en-US" sz="1000" dirty="0">
                <a:latin typeface="Century Gothic" panose="020B0502020202020204" pitchFamily="34" charset="0"/>
              </a:rPr>
              <a:t> is also known for her commitment to giving back to her community. She is actively involved in various philanthropic activities including supporting educational initiatives and empowering underprivileged women in Pakistan.</a:t>
            </a:r>
          </a:p>
          <a:p>
            <a:pPr algn="just">
              <a:lnSpc>
                <a:spcPct val="150000"/>
              </a:lnSpc>
              <a:spcBef>
                <a:spcPts val="400"/>
              </a:spcBef>
              <a:spcAft>
                <a:spcPts val="400"/>
              </a:spcAft>
            </a:pPr>
            <a:r>
              <a:rPr lang="en-US" sz="1000" dirty="0">
                <a:latin typeface="Century Gothic" panose="020B0502020202020204" pitchFamily="34" charset="0"/>
              </a:rPr>
              <a:t>As a woman who empowers other women in the field of </a:t>
            </a:r>
            <a:r>
              <a:rPr lang="en-US" sz="1000" dirty="0" err="1">
                <a:latin typeface="Century Gothic" panose="020B0502020202020204" pitchFamily="34" charset="0"/>
              </a:rPr>
              <a:t>cybersecurity</a:t>
            </a:r>
            <a:r>
              <a:rPr lang="en-US" sz="1000" dirty="0">
                <a:latin typeface="Century Gothic" panose="020B0502020202020204" pitchFamily="34" charset="0"/>
              </a:rPr>
              <a:t>, </a:t>
            </a:r>
            <a:r>
              <a:rPr lang="en-US" sz="1000" dirty="0" err="1">
                <a:latin typeface="Century Gothic" panose="020B0502020202020204" pitchFamily="34" charset="0"/>
              </a:rPr>
              <a:t>Ambreen</a:t>
            </a:r>
            <a:r>
              <a:rPr lang="en-US" sz="1000" dirty="0">
                <a:latin typeface="Century Gothic" panose="020B0502020202020204" pitchFamily="34" charset="0"/>
              </a:rPr>
              <a:t> is an inspiration to many. She has been instrumental in founding and representing the </a:t>
            </a:r>
            <a:r>
              <a:rPr lang="en-US" sz="1000" dirty="0" err="1">
                <a:latin typeface="Century Gothic" panose="020B0502020202020204" pitchFamily="34" charset="0"/>
              </a:rPr>
              <a:t>WiCYS</a:t>
            </a:r>
            <a:r>
              <a:rPr lang="en-US" sz="1000" dirty="0">
                <a:latin typeface="Century Gothic" panose="020B0502020202020204" pitchFamily="34" charset="0"/>
              </a:rPr>
              <a:t> Pakistan chapter, which aims to empower women in </a:t>
            </a:r>
            <a:r>
              <a:rPr lang="en-US" sz="1000" dirty="0" err="1">
                <a:latin typeface="Century Gothic" panose="020B0502020202020204" pitchFamily="34" charset="0"/>
              </a:rPr>
              <a:t>cybersecurity</a:t>
            </a:r>
            <a:r>
              <a:rPr lang="en-US" sz="1000" dirty="0">
                <a:latin typeface="Century Gothic" panose="020B0502020202020204" pitchFamily="34" charset="0"/>
              </a:rPr>
              <a:t> through networking, mentorship, and professional development opportunities. </a:t>
            </a:r>
            <a:r>
              <a:rPr lang="en-US" sz="1000" dirty="0" err="1">
                <a:latin typeface="Century Gothic" panose="020B0502020202020204" pitchFamily="34" charset="0"/>
              </a:rPr>
              <a:t>Ambreen</a:t>
            </a:r>
            <a:r>
              <a:rPr lang="en-US" sz="1000" dirty="0">
                <a:latin typeface="Century Gothic" panose="020B0502020202020204" pitchFamily="34" charset="0"/>
              </a:rPr>
              <a:t> is also a role model for women looking to succeed in </a:t>
            </a:r>
            <a:r>
              <a:rPr lang="en-US" sz="1000" dirty="0" err="1">
                <a:latin typeface="Century Gothic" panose="020B0502020202020204" pitchFamily="34" charset="0"/>
              </a:rPr>
              <a:t>cybersecurity</a:t>
            </a:r>
            <a:r>
              <a:rPr lang="en-US" sz="1000" dirty="0">
                <a:latin typeface="Century Gothic" panose="020B0502020202020204" pitchFamily="34" charset="0"/>
              </a:rPr>
              <a:t> industry. </a:t>
            </a:r>
          </a:p>
        </p:txBody>
      </p:sp>
      <p:sp>
        <p:nvSpPr>
          <p:cNvPr id="8" name="Rectangle 7"/>
          <p:cNvSpPr>
            <a:spLocks noChangeArrowheads="1"/>
          </p:cNvSpPr>
          <p:nvPr/>
        </p:nvSpPr>
        <p:spPr bwMode="auto">
          <a:xfrm>
            <a:off x="921544" y="1182982"/>
            <a:ext cx="3212886" cy="346249"/>
          </a:xfrm>
          <a:prstGeom prst="rect">
            <a:avLst/>
          </a:prstGeom>
          <a:noFill/>
          <a:ln w="9525">
            <a:noFill/>
            <a:miter lim="800000"/>
            <a:headEnd/>
            <a:tailEnd/>
          </a:ln>
        </p:spPr>
        <p:txBody>
          <a:bodyPr wrap="square" lIns="0" tIns="0" rIns="0" bIns="0">
            <a:spAutoFit/>
          </a:bodyPr>
          <a:lstStyle/>
          <a:p>
            <a:pPr fontAlgn="base">
              <a:lnSpc>
                <a:spcPts val="1477"/>
              </a:lnSpc>
              <a:spcBef>
                <a:spcPct val="0"/>
              </a:spcBef>
              <a:tabLst>
                <a:tab pos="274032" algn="l"/>
              </a:tabLst>
            </a:pPr>
            <a:r>
              <a:rPr lang="en-GB" sz="1000" b="1" dirty="0" err="1">
                <a:latin typeface="Century Gothic" panose="020B0502020202020204" pitchFamily="34" charset="0"/>
                <a:cs typeface="Times New Roman" pitchFamily="18" charset="0"/>
              </a:rPr>
              <a:t>Ambreen</a:t>
            </a:r>
            <a:r>
              <a:rPr lang="en-GB" sz="1000" b="1" dirty="0">
                <a:latin typeface="Century Gothic" panose="020B0502020202020204" pitchFamily="34" charset="0"/>
                <a:cs typeface="Times New Roman" pitchFamily="18" charset="0"/>
              </a:rPr>
              <a:t> Siddiqui | Managing Partner</a:t>
            </a:r>
          </a:p>
          <a:p>
            <a:pPr fontAlgn="base">
              <a:spcBef>
                <a:spcPct val="0"/>
              </a:spcBef>
              <a:spcAft>
                <a:spcPct val="50000"/>
              </a:spcAft>
              <a:tabLst>
                <a:tab pos="274032" algn="l"/>
              </a:tabLst>
            </a:pPr>
            <a:r>
              <a:rPr lang="en-GB" sz="1000" b="1" dirty="0">
                <a:solidFill>
                  <a:srgbClr val="002060"/>
                </a:solidFill>
                <a:latin typeface="Century Gothic" panose="020B0502020202020204" pitchFamily="34" charset="0"/>
                <a:cs typeface="Arial"/>
              </a:rPr>
              <a:t>Education / Qualification </a:t>
            </a:r>
            <a:r>
              <a:rPr lang="en-GB" sz="1000" dirty="0">
                <a:latin typeface="Century Gothic" panose="020B0502020202020204" pitchFamily="34" charset="0"/>
              </a:rPr>
              <a:t>| </a:t>
            </a:r>
            <a:r>
              <a:rPr lang="en-US" sz="1000" dirty="0">
                <a:latin typeface="Century Gothic" panose="020B0502020202020204" pitchFamily="34" charset="0"/>
              </a:rPr>
              <a:t>Graduate </a:t>
            </a:r>
            <a:endParaRPr lang="en-US" sz="1000" dirty="0">
              <a:solidFill>
                <a:prstClr val="black"/>
              </a:solidFill>
              <a:latin typeface="Century Gothic" panose="020B0502020202020204" pitchFamily="34" charset="0"/>
            </a:endParaRPr>
          </a:p>
        </p:txBody>
      </p:sp>
      <p:cxnSp>
        <p:nvCxnSpPr>
          <p:cNvPr id="14" name="Straight Connector 13"/>
          <p:cNvCxnSpPr/>
          <p:nvPr/>
        </p:nvCxnSpPr>
        <p:spPr>
          <a:xfrm flipH="1">
            <a:off x="921544" y="2549877"/>
            <a:ext cx="7211436" cy="0"/>
          </a:xfrm>
          <a:prstGeom prst="line">
            <a:avLst/>
          </a:prstGeom>
        </p:spPr>
        <p:style>
          <a:lnRef idx="3">
            <a:schemeClr val="accent2"/>
          </a:lnRef>
          <a:fillRef idx="0">
            <a:schemeClr val="accent2"/>
          </a:fillRef>
          <a:effectRef idx="2">
            <a:schemeClr val="accent2"/>
          </a:effectRef>
          <a:fontRef idx="minor">
            <a:schemeClr val="tx1"/>
          </a:fontRef>
        </p:style>
      </p:cxnSp>
      <p:pic>
        <p:nvPicPr>
          <p:cNvPr id="6" name="Picture 5">
            <a:extLst>
              <a:ext uri="{FF2B5EF4-FFF2-40B4-BE49-F238E27FC236}">
                <a16:creationId xmlns:a16="http://schemas.microsoft.com/office/drawing/2014/main" id="{F992E78B-036D-429B-BB42-21CA421A8389}"/>
              </a:ext>
            </a:extLst>
          </p:cNvPr>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20000" contrast="40000"/>
                    </a14:imgEffect>
                  </a14:imgLayer>
                </a14:imgProps>
              </a:ext>
            </a:extLst>
          </a:blip>
          <a:srcRect t="8485" r="21245" b="27272"/>
          <a:stretch/>
        </p:blipFill>
        <p:spPr>
          <a:xfrm>
            <a:off x="8169164" y="168380"/>
            <a:ext cx="1446047" cy="2381497"/>
          </a:xfrm>
          <a:prstGeom prst="rect">
            <a:avLst/>
          </a:prstGeom>
          <a:ln>
            <a:solidFill>
              <a:schemeClr val="bg1">
                <a:lumMod val="75000"/>
              </a:schemeClr>
            </a:solidFill>
          </a:ln>
        </p:spPr>
      </p:pic>
    </p:spTree>
    <p:extLst>
      <p:ext uri="{BB962C8B-B14F-4D97-AF65-F5344CB8AC3E}">
        <p14:creationId xmlns:p14="http://schemas.microsoft.com/office/powerpoint/2010/main" val="225900571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Team Profiles</a:t>
            </a:r>
          </a:p>
        </p:txBody>
      </p:sp>
      <p:sp>
        <p:nvSpPr>
          <p:cNvPr id="3" name="Rectangle 2"/>
          <p:cNvSpPr/>
          <p:nvPr/>
        </p:nvSpPr>
        <p:spPr>
          <a:xfrm>
            <a:off x="825500" y="1266461"/>
            <a:ext cx="8658298" cy="4362733"/>
          </a:xfrm>
          <a:prstGeom prst="rect">
            <a:avLst/>
          </a:prstGeom>
        </p:spPr>
        <p:txBody>
          <a:bodyPr wrap="square">
            <a:spAutoFit/>
          </a:bodyPr>
          <a:lstStyle/>
          <a:p>
            <a:pPr algn="just">
              <a:spcBef>
                <a:spcPts val="600"/>
              </a:spcBef>
              <a:spcAft>
                <a:spcPts val="600"/>
              </a:spcAft>
            </a:pPr>
            <a:endParaRPr lang="en-US" sz="1200" b="1" dirty="0">
              <a:latin typeface="Century Gothic" panose="020B0502020202020204" pitchFamily="34" charset="0"/>
            </a:endParaRPr>
          </a:p>
          <a:p>
            <a:pPr algn="just">
              <a:spcBef>
                <a:spcPts val="600"/>
              </a:spcBef>
              <a:spcAft>
                <a:spcPts val="600"/>
              </a:spcAft>
            </a:pPr>
            <a:endParaRPr lang="en-US" sz="1200" b="1" dirty="0">
              <a:latin typeface="Century Gothic" panose="020B0502020202020204" pitchFamily="34" charset="0"/>
            </a:endParaRPr>
          </a:p>
          <a:p>
            <a:pPr algn="just">
              <a:spcBef>
                <a:spcPts val="600"/>
              </a:spcBef>
              <a:spcAft>
                <a:spcPts val="600"/>
              </a:spcAft>
            </a:pPr>
            <a:endParaRPr lang="en-US" sz="1200" b="1" dirty="0">
              <a:latin typeface="Century Gothic" panose="020B0502020202020204" pitchFamily="34" charset="0"/>
            </a:endParaRPr>
          </a:p>
          <a:p>
            <a:pPr algn="just">
              <a:spcBef>
                <a:spcPts val="600"/>
              </a:spcBef>
              <a:spcAft>
                <a:spcPts val="600"/>
              </a:spcAft>
            </a:pPr>
            <a:r>
              <a:rPr lang="en-US" sz="1200" b="1" dirty="0">
                <a:latin typeface="Century Gothic" panose="020B0502020202020204" pitchFamily="34" charset="0"/>
              </a:rPr>
              <a:t>Professional Profile</a:t>
            </a:r>
            <a:endParaRPr lang="en-US" sz="900" dirty="0">
              <a:latin typeface="Times New Roman"/>
              <a:cs typeface="Times New Roman"/>
            </a:endParaRPr>
          </a:p>
          <a:p>
            <a:pPr algn="just">
              <a:lnSpc>
                <a:spcPct val="150000"/>
              </a:lnSpc>
              <a:spcBef>
                <a:spcPts val="600"/>
              </a:spcBef>
              <a:spcAft>
                <a:spcPts val="600"/>
              </a:spcAft>
            </a:pPr>
            <a:r>
              <a:rPr lang="en-US" sz="1000" dirty="0" err="1">
                <a:latin typeface="Century Gothic" panose="020B0502020202020204" pitchFamily="34" charset="0"/>
              </a:rPr>
              <a:t>Shujaat</a:t>
            </a:r>
            <a:r>
              <a:rPr lang="en-US" sz="1000" dirty="0">
                <a:latin typeface="Century Gothic" panose="020B0502020202020204" pitchFamily="34" charset="0"/>
              </a:rPr>
              <a:t> </a:t>
            </a:r>
            <a:r>
              <a:rPr lang="en-US" sz="1000" dirty="0" err="1">
                <a:latin typeface="Century Gothic" panose="020B0502020202020204" pitchFamily="34" charset="0"/>
              </a:rPr>
              <a:t>Hussain</a:t>
            </a:r>
            <a:r>
              <a:rPr lang="en-US" sz="1000" dirty="0">
                <a:latin typeface="Century Gothic" panose="020B0502020202020204" pitchFamily="34" charset="0"/>
              </a:rPr>
              <a:t> has been working in virtual security for last 5 years. He has good understanding of  implementing  InfoSec and IT  security Appliances,  performing  Vulnerabilities  Assessment  /  Penetration  testing,  Network  and  operating  systems  security review, </a:t>
            </a:r>
            <a:r>
              <a:rPr lang="en-US" sz="1000" dirty="0" err="1">
                <a:latin typeface="Century Gothic" panose="020B0502020202020204" pitchFamily="34" charset="0"/>
              </a:rPr>
              <a:t>Shujaat</a:t>
            </a:r>
            <a:r>
              <a:rPr lang="en-US" sz="1000" dirty="0">
                <a:latin typeface="Century Gothic" panose="020B0502020202020204" pitchFamily="34" charset="0"/>
              </a:rPr>
              <a:t> has expertise in working on different projects related Digital Forensic Investigations.</a:t>
            </a:r>
          </a:p>
          <a:p>
            <a:pPr algn="just">
              <a:spcBef>
                <a:spcPts val="600"/>
              </a:spcBef>
              <a:spcAft>
                <a:spcPts val="600"/>
              </a:spcAft>
            </a:pPr>
            <a:r>
              <a:rPr lang="en-US" sz="1200" b="1" dirty="0">
                <a:latin typeface="Century Gothic" panose="020B0502020202020204" pitchFamily="34" charset="0"/>
              </a:rPr>
              <a:t>Expertise</a:t>
            </a:r>
          </a:p>
          <a:p>
            <a:pPr marL="171450" lvl="0" indent="-171450">
              <a:spcBef>
                <a:spcPts val="300"/>
              </a:spcBef>
              <a:spcAft>
                <a:spcPts val="300"/>
              </a:spcAft>
              <a:buFont typeface="Arial" panose="020B0604020202020204" pitchFamily="34" charset="0"/>
              <a:buChar char="•"/>
            </a:pPr>
            <a:r>
              <a:rPr lang="en-US" sz="1000" dirty="0">
                <a:latin typeface="Century Gothic" panose="020B0502020202020204" pitchFamily="34" charset="0"/>
              </a:rPr>
              <a:t>Live Forensic Acquisition</a:t>
            </a:r>
          </a:p>
          <a:p>
            <a:pPr marL="171450" lvl="0" indent="-171450">
              <a:spcBef>
                <a:spcPts val="300"/>
              </a:spcBef>
              <a:spcAft>
                <a:spcPts val="300"/>
              </a:spcAft>
              <a:buFont typeface="Arial" panose="020B0604020202020204" pitchFamily="34" charset="0"/>
              <a:buChar char="•"/>
            </a:pPr>
            <a:r>
              <a:rPr lang="en-US" sz="1000" dirty="0">
                <a:latin typeface="Century Gothic" panose="020B0502020202020204" pitchFamily="34" charset="0"/>
              </a:rPr>
              <a:t>Chain of Custody</a:t>
            </a:r>
          </a:p>
          <a:p>
            <a:pPr marL="171450" lvl="0" indent="-171450">
              <a:spcBef>
                <a:spcPts val="300"/>
              </a:spcBef>
              <a:spcAft>
                <a:spcPts val="300"/>
              </a:spcAft>
              <a:buFont typeface="Arial" panose="020B0604020202020204" pitchFamily="34" charset="0"/>
              <a:buChar char="•"/>
            </a:pPr>
            <a:r>
              <a:rPr lang="en-US" sz="1000" dirty="0">
                <a:latin typeface="Century Gothic" panose="020B0502020202020204" pitchFamily="34" charset="0"/>
              </a:rPr>
              <a:t>Forensics Analysis</a:t>
            </a:r>
          </a:p>
          <a:p>
            <a:pPr marL="171450" lvl="0" indent="-171450">
              <a:spcBef>
                <a:spcPts val="300"/>
              </a:spcBef>
              <a:spcAft>
                <a:spcPts val="300"/>
              </a:spcAft>
              <a:buFont typeface="Arial" panose="020B0604020202020204" pitchFamily="34" charset="0"/>
              <a:buChar char="•"/>
            </a:pPr>
            <a:r>
              <a:rPr lang="en-US" sz="1000" dirty="0">
                <a:latin typeface="Century Gothic" panose="020B0502020202020204" pitchFamily="34" charset="0"/>
              </a:rPr>
              <a:t>Indexing, Keyword based Searching</a:t>
            </a:r>
          </a:p>
          <a:p>
            <a:pPr marL="171450" lvl="0" indent="-171450">
              <a:spcBef>
                <a:spcPts val="300"/>
              </a:spcBef>
              <a:spcAft>
                <a:spcPts val="300"/>
              </a:spcAft>
              <a:buFont typeface="Arial" panose="020B0604020202020204" pitchFamily="34" charset="0"/>
              <a:buChar char="•"/>
            </a:pPr>
            <a:r>
              <a:rPr lang="en-US" sz="1000" dirty="0">
                <a:latin typeface="Century Gothic" panose="020B0502020202020204" pitchFamily="34" charset="0"/>
              </a:rPr>
              <a:t>Imaging (Bit-by-bit, Stream)</a:t>
            </a:r>
          </a:p>
          <a:p>
            <a:pPr marL="171450" lvl="0" indent="-171450">
              <a:spcBef>
                <a:spcPts val="300"/>
              </a:spcBef>
              <a:spcAft>
                <a:spcPts val="300"/>
              </a:spcAft>
              <a:buFont typeface="Arial" panose="020B0604020202020204" pitchFamily="34" charset="0"/>
              <a:buChar char="•"/>
            </a:pPr>
            <a:r>
              <a:rPr lang="en-US" sz="1000" dirty="0">
                <a:latin typeface="Century Gothic" panose="020B0502020202020204" pitchFamily="34" charset="0"/>
              </a:rPr>
              <a:t>Physical Drive Imaging</a:t>
            </a:r>
          </a:p>
          <a:p>
            <a:pPr marL="171450" lvl="0" indent="-171450">
              <a:spcBef>
                <a:spcPts val="300"/>
              </a:spcBef>
              <a:spcAft>
                <a:spcPts val="300"/>
              </a:spcAft>
              <a:buFont typeface="Arial" panose="020B0604020202020204" pitchFamily="34" charset="0"/>
              <a:buChar char="•"/>
            </a:pPr>
            <a:r>
              <a:rPr lang="en-US" sz="1000" dirty="0">
                <a:latin typeface="Century Gothic" panose="020B0502020202020204" pitchFamily="34" charset="0"/>
              </a:rPr>
              <a:t>Recovery of Deleted Data</a:t>
            </a:r>
          </a:p>
          <a:p>
            <a:pPr marL="171450" lvl="0" indent="-171450">
              <a:spcBef>
                <a:spcPts val="300"/>
              </a:spcBef>
              <a:spcAft>
                <a:spcPts val="300"/>
              </a:spcAft>
              <a:buFont typeface="Arial" panose="020B0604020202020204" pitchFamily="34" charset="0"/>
              <a:buChar char="•"/>
            </a:pPr>
            <a:r>
              <a:rPr lang="en-US" sz="1000" dirty="0">
                <a:latin typeface="Century Gothic" panose="020B0502020202020204" pitchFamily="34" charset="0"/>
                <a:cs typeface="Century Gothic"/>
              </a:rPr>
              <a:t>Reporting</a:t>
            </a:r>
            <a:endParaRPr lang="en-US" sz="1000" dirty="0">
              <a:cs typeface="Century Gothic"/>
            </a:endParaRPr>
          </a:p>
        </p:txBody>
      </p:sp>
      <p:sp>
        <p:nvSpPr>
          <p:cNvPr id="8" name="Rectangle 7"/>
          <p:cNvSpPr>
            <a:spLocks noChangeArrowheads="1"/>
          </p:cNvSpPr>
          <p:nvPr/>
        </p:nvSpPr>
        <p:spPr bwMode="auto">
          <a:xfrm>
            <a:off x="921544" y="1182982"/>
            <a:ext cx="3993356" cy="315471"/>
          </a:xfrm>
          <a:prstGeom prst="rect">
            <a:avLst/>
          </a:prstGeom>
          <a:noFill/>
          <a:ln w="9525">
            <a:noFill/>
            <a:miter lim="800000"/>
            <a:headEnd/>
            <a:tailEnd/>
          </a:ln>
        </p:spPr>
        <p:txBody>
          <a:bodyPr wrap="square" lIns="0" tIns="0" rIns="0" bIns="0">
            <a:spAutoFit/>
          </a:bodyPr>
          <a:lstStyle/>
          <a:p>
            <a:pPr marR="4689"/>
            <a:r>
              <a:rPr lang="en-GB" sz="1050" b="1" dirty="0" err="1">
                <a:latin typeface="Century Gothic" panose="020B0502020202020204" pitchFamily="34" charset="0"/>
                <a:cs typeface="Times New Roman" pitchFamily="18" charset="0"/>
              </a:rPr>
              <a:t>Shujaat</a:t>
            </a:r>
            <a:r>
              <a:rPr lang="en-GB" sz="1050" b="1" dirty="0">
                <a:latin typeface="Century Gothic" panose="020B0502020202020204" pitchFamily="34" charset="0"/>
                <a:cs typeface="Times New Roman" pitchFamily="18" charset="0"/>
              </a:rPr>
              <a:t> Hussain  | Project Manager (Saudi Representative)</a:t>
            </a:r>
            <a:br>
              <a:rPr lang="en-GB" sz="1050" b="1" dirty="0">
                <a:solidFill>
                  <a:srgbClr val="EAAA00"/>
                </a:solidFill>
                <a:latin typeface="Century Gothic" panose="020B0502020202020204" pitchFamily="34" charset="0"/>
                <a:cs typeface="Arial"/>
              </a:rPr>
            </a:br>
            <a:r>
              <a:rPr lang="en-US" sz="1000" b="1" spc="23" dirty="0">
                <a:solidFill>
                  <a:srgbClr val="002060"/>
                </a:solidFill>
                <a:cs typeface="Century Gothic"/>
              </a:rPr>
              <a:t>E</a:t>
            </a:r>
            <a:r>
              <a:rPr lang="en-US" sz="1000" b="1" spc="-5" dirty="0">
                <a:solidFill>
                  <a:srgbClr val="002060"/>
                </a:solidFill>
                <a:cs typeface="Century Gothic"/>
              </a:rPr>
              <a:t>d</a:t>
            </a:r>
            <a:r>
              <a:rPr lang="en-US" sz="1000" b="1" spc="32" dirty="0">
                <a:solidFill>
                  <a:srgbClr val="002060"/>
                </a:solidFill>
                <a:cs typeface="Century Gothic"/>
              </a:rPr>
              <a:t>u</a:t>
            </a:r>
            <a:r>
              <a:rPr lang="en-US" sz="1000" b="1" spc="9" dirty="0">
                <a:solidFill>
                  <a:srgbClr val="002060"/>
                </a:solidFill>
                <a:cs typeface="Century Gothic"/>
              </a:rPr>
              <a:t>c</a:t>
            </a:r>
            <a:r>
              <a:rPr lang="en-US" sz="1000" b="1" spc="-14" dirty="0">
                <a:solidFill>
                  <a:srgbClr val="002060"/>
                </a:solidFill>
                <a:cs typeface="Century Gothic"/>
              </a:rPr>
              <a:t>at</a:t>
            </a:r>
            <a:r>
              <a:rPr lang="en-US" sz="1000" b="1" spc="28" dirty="0">
                <a:solidFill>
                  <a:srgbClr val="002060"/>
                </a:solidFill>
                <a:cs typeface="Century Gothic"/>
              </a:rPr>
              <a:t>i</a:t>
            </a:r>
            <a:r>
              <a:rPr lang="en-US" sz="1000" b="1" spc="9" dirty="0">
                <a:solidFill>
                  <a:srgbClr val="002060"/>
                </a:solidFill>
                <a:cs typeface="Century Gothic"/>
              </a:rPr>
              <a:t>on</a:t>
            </a:r>
            <a:r>
              <a:rPr lang="en-US" sz="1000" b="1" spc="-42" dirty="0">
                <a:solidFill>
                  <a:srgbClr val="002060"/>
                </a:solidFill>
                <a:cs typeface="Century Gothic"/>
              </a:rPr>
              <a:t> </a:t>
            </a:r>
            <a:r>
              <a:rPr lang="en-US" sz="1000" b="1" spc="9" dirty="0">
                <a:solidFill>
                  <a:srgbClr val="002060"/>
                </a:solidFill>
                <a:cs typeface="Century Gothic"/>
              </a:rPr>
              <a:t>/</a:t>
            </a:r>
            <a:r>
              <a:rPr lang="en-US" sz="1000" b="1" spc="-69" dirty="0">
                <a:solidFill>
                  <a:srgbClr val="002060"/>
                </a:solidFill>
                <a:cs typeface="Century Gothic"/>
              </a:rPr>
              <a:t> </a:t>
            </a:r>
            <a:r>
              <a:rPr lang="en-US" sz="1000" b="1" dirty="0">
                <a:solidFill>
                  <a:srgbClr val="002060"/>
                </a:solidFill>
                <a:cs typeface="Century Gothic"/>
              </a:rPr>
              <a:t>Previously Work </a:t>
            </a:r>
            <a:r>
              <a:rPr lang="en-US" sz="1000" spc="42" dirty="0">
                <a:cs typeface="Century Gothic"/>
              </a:rPr>
              <a:t>Graduate | ELMACS</a:t>
            </a:r>
            <a:endParaRPr lang="en-US" sz="900" dirty="0">
              <a:cs typeface="Century Gothic"/>
            </a:endParaRPr>
          </a:p>
        </p:txBody>
      </p:sp>
      <p:cxnSp>
        <p:nvCxnSpPr>
          <p:cNvPr id="14" name="Straight Connector 13"/>
          <p:cNvCxnSpPr/>
          <p:nvPr/>
        </p:nvCxnSpPr>
        <p:spPr>
          <a:xfrm flipH="1">
            <a:off x="921544" y="2549877"/>
            <a:ext cx="7211436" cy="0"/>
          </a:xfrm>
          <a:prstGeom prst="line">
            <a:avLst/>
          </a:prstGeom>
        </p:spPr>
        <p:style>
          <a:lnRef idx="3">
            <a:schemeClr val="accent2"/>
          </a:lnRef>
          <a:fillRef idx="0">
            <a:schemeClr val="accent2"/>
          </a:fillRef>
          <a:effectRef idx="2">
            <a:schemeClr val="accent2"/>
          </a:effectRef>
          <a:fontRef idx="minor">
            <a:schemeClr val="tx1"/>
          </a:fontRef>
        </p:style>
      </p:cxnSp>
      <p:pic>
        <p:nvPicPr>
          <p:cNvPr id="4" name="Picture 3"/>
          <p:cNvPicPr>
            <a:picLocks noChangeAspect="1"/>
          </p:cNvPicPr>
          <p:nvPr/>
        </p:nvPicPr>
        <p:blipFill>
          <a:blip r:embed="rId2" cstate="print">
            <a:extLst>
              <a:ext uri="{BEBA8EAE-BF5A-486C-A8C5-ECC9F3942E4B}">
                <a14:imgProps xmlns:a14="http://schemas.microsoft.com/office/drawing/2010/main">
                  <a14:imgLayer r:embed="rId3">
                    <a14:imgEffect>
                      <a14:saturation sat="300000"/>
                    </a14:imgEffect>
                  </a14:imgLayer>
                </a14:imgProps>
              </a:ext>
              <a:ext uri="{28A0092B-C50C-407E-A947-70E740481C1C}">
                <a14:useLocalDpi xmlns:a14="http://schemas.microsoft.com/office/drawing/2010/main" val="0"/>
              </a:ext>
            </a:extLst>
          </a:blip>
          <a:stretch>
            <a:fillRect/>
          </a:stretch>
        </p:blipFill>
        <p:spPr>
          <a:xfrm>
            <a:off x="8281261" y="1182982"/>
            <a:ext cx="1105187" cy="1234726"/>
          </a:xfrm>
          <a:prstGeom prst="rect">
            <a:avLst/>
          </a:prstGeom>
          <a:ln>
            <a:solidFill>
              <a:schemeClr val="bg1">
                <a:lumMod val="95000"/>
              </a:schemeClr>
            </a:solidFill>
          </a:ln>
        </p:spPr>
      </p:pic>
    </p:spTree>
    <p:extLst>
      <p:ext uri="{BB962C8B-B14F-4D97-AF65-F5344CB8AC3E}">
        <p14:creationId xmlns:p14="http://schemas.microsoft.com/office/powerpoint/2010/main" val="408203879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Team Profiles</a:t>
            </a:r>
          </a:p>
        </p:txBody>
      </p:sp>
      <p:sp>
        <p:nvSpPr>
          <p:cNvPr id="3" name="Rectangle 2"/>
          <p:cNvSpPr/>
          <p:nvPr/>
        </p:nvSpPr>
        <p:spPr>
          <a:xfrm>
            <a:off x="825500" y="1197186"/>
            <a:ext cx="8658298" cy="5256760"/>
          </a:xfrm>
          <a:prstGeom prst="rect">
            <a:avLst/>
          </a:prstGeom>
        </p:spPr>
        <p:txBody>
          <a:bodyPr wrap="square">
            <a:spAutoFit/>
          </a:bodyPr>
          <a:lstStyle/>
          <a:p>
            <a:pPr algn="just">
              <a:spcBef>
                <a:spcPts val="600"/>
              </a:spcBef>
              <a:spcAft>
                <a:spcPts val="600"/>
              </a:spcAft>
            </a:pPr>
            <a:endParaRPr lang="en-US" sz="1200" b="1" dirty="0">
              <a:latin typeface="Century Gothic" panose="020B0502020202020204" pitchFamily="34" charset="0"/>
            </a:endParaRPr>
          </a:p>
          <a:p>
            <a:pPr algn="just">
              <a:spcBef>
                <a:spcPts val="600"/>
              </a:spcBef>
              <a:spcAft>
                <a:spcPts val="600"/>
              </a:spcAft>
            </a:pPr>
            <a:endParaRPr lang="en-US" sz="1200" b="1" dirty="0">
              <a:latin typeface="Century Gothic" panose="020B0502020202020204" pitchFamily="34" charset="0"/>
            </a:endParaRPr>
          </a:p>
          <a:p>
            <a:pPr algn="just">
              <a:spcBef>
                <a:spcPts val="600"/>
              </a:spcBef>
              <a:spcAft>
                <a:spcPts val="600"/>
              </a:spcAft>
            </a:pPr>
            <a:endParaRPr lang="en-US" sz="1200" b="1" dirty="0">
              <a:latin typeface="Century Gothic" panose="020B0502020202020204" pitchFamily="34" charset="0"/>
            </a:endParaRPr>
          </a:p>
          <a:p>
            <a:pPr algn="just">
              <a:spcBef>
                <a:spcPts val="600"/>
              </a:spcBef>
              <a:spcAft>
                <a:spcPts val="600"/>
              </a:spcAft>
            </a:pPr>
            <a:r>
              <a:rPr lang="en-US" sz="1200" b="1" dirty="0">
                <a:latin typeface="Century Gothic" panose="020B0502020202020204" pitchFamily="34" charset="0"/>
              </a:rPr>
              <a:t>Professional Profile</a:t>
            </a:r>
            <a:endParaRPr lang="en-US" sz="900" dirty="0">
              <a:latin typeface="Times New Roman"/>
              <a:cs typeface="Times New Roman"/>
            </a:endParaRPr>
          </a:p>
          <a:p>
            <a:pPr algn="just">
              <a:lnSpc>
                <a:spcPct val="150000"/>
              </a:lnSpc>
              <a:spcBef>
                <a:spcPts val="600"/>
              </a:spcBef>
              <a:spcAft>
                <a:spcPts val="600"/>
              </a:spcAft>
            </a:pPr>
            <a:r>
              <a:rPr lang="en-US" sz="1000" dirty="0">
                <a:latin typeface="Century Gothic" panose="020B0502020202020204" pitchFamily="34" charset="0"/>
              </a:rPr>
              <a:t>Saif Hussain has been working in Virtual Security since 2023. He is working in Information Security &amp; Digital Forensic related work including vulnerability assessment, penetration testing, mobile application security assessment, data compromise assessment, compromise assessment, digital forensic. </a:t>
            </a:r>
          </a:p>
          <a:p>
            <a:pPr algn="just">
              <a:lnSpc>
                <a:spcPct val="150000"/>
              </a:lnSpc>
              <a:spcBef>
                <a:spcPts val="600"/>
              </a:spcBef>
              <a:spcAft>
                <a:spcPts val="600"/>
              </a:spcAft>
            </a:pPr>
            <a:r>
              <a:rPr lang="en-US" sz="1200" b="1" dirty="0">
                <a:latin typeface="Century Gothic" panose="020B0502020202020204" pitchFamily="34" charset="0"/>
              </a:rPr>
              <a:t>Expertise</a:t>
            </a:r>
          </a:p>
          <a:p>
            <a:pPr marL="171450" lvl="0" indent="-171450">
              <a:spcBef>
                <a:spcPts val="300"/>
              </a:spcBef>
              <a:spcAft>
                <a:spcPts val="300"/>
              </a:spcAft>
              <a:buFont typeface="Arial" panose="020B0604020202020204" pitchFamily="34" charset="0"/>
              <a:buChar char="•"/>
            </a:pPr>
            <a:r>
              <a:rPr lang="en-US" sz="1000" dirty="0">
                <a:latin typeface="Century Gothic" panose="020B0502020202020204" pitchFamily="34" charset="0"/>
              </a:rPr>
              <a:t>Vulnerability Assessment  &amp; Penetration testing / OT Cybersecurity;</a:t>
            </a:r>
          </a:p>
          <a:p>
            <a:pPr marL="171450" lvl="0" indent="-171450">
              <a:spcBef>
                <a:spcPts val="300"/>
              </a:spcBef>
              <a:spcAft>
                <a:spcPts val="300"/>
              </a:spcAft>
              <a:buFont typeface="Arial" panose="020B0604020202020204" pitchFamily="34" charset="0"/>
              <a:buChar char="•"/>
            </a:pPr>
            <a:r>
              <a:rPr lang="en-US" sz="1000" dirty="0">
                <a:latin typeface="Century Gothic" panose="020B0502020202020204" pitchFamily="34" charset="0"/>
              </a:rPr>
              <a:t>Cloud Security Assessment;</a:t>
            </a:r>
          </a:p>
          <a:p>
            <a:pPr marL="171450" lvl="0" indent="-171450">
              <a:spcBef>
                <a:spcPts val="300"/>
              </a:spcBef>
              <a:spcAft>
                <a:spcPts val="300"/>
              </a:spcAft>
              <a:buFont typeface="Arial" panose="020B0604020202020204" pitchFamily="34" charset="0"/>
              <a:buChar char="•"/>
            </a:pPr>
            <a:r>
              <a:rPr lang="en-US" sz="1000" dirty="0">
                <a:latin typeface="Century Gothic" panose="020B0502020202020204" pitchFamily="34" charset="0"/>
              </a:rPr>
              <a:t>Digital Forensic;</a:t>
            </a:r>
          </a:p>
          <a:p>
            <a:pPr marL="171450" lvl="0" indent="-171450">
              <a:spcBef>
                <a:spcPts val="300"/>
              </a:spcBef>
              <a:spcAft>
                <a:spcPts val="300"/>
              </a:spcAft>
              <a:buFont typeface="Arial" panose="020B0604020202020204" pitchFamily="34" charset="0"/>
              <a:buChar char="•"/>
            </a:pPr>
            <a:r>
              <a:rPr lang="en-US" sz="1000" dirty="0">
                <a:latin typeface="Century Gothic" panose="020B0502020202020204" pitchFamily="34" charset="0"/>
              </a:rPr>
              <a:t>Compromise Assessment;</a:t>
            </a:r>
          </a:p>
          <a:p>
            <a:pPr marL="171450" lvl="0" indent="-171450">
              <a:spcBef>
                <a:spcPts val="300"/>
              </a:spcBef>
              <a:spcAft>
                <a:spcPts val="300"/>
              </a:spcAft>
              <a:buFont typeface="Arial" panose="020B0604020202020204" pitchFamily="34" charset="0"/>
              <a:buChar char="•"/>
            </a:pPr>
            <a:r>
              <a:rPr lang="en-US" sz="1000" dirty="0">
                <a:latin typeface="Century Gothic" panose="020B0502020202020204" pitchFamily="34" charset="0"/>
              </a:rPr>
              <a:t>Mobile </a:t>
            </a:r>
            <a:r>
              <a:rPr lang="en-US" sz="1050" dirty="0">
                <a:latin typeface="Century Gothic" panose="020B0502020202020204" pitchFamily="34" charset="0"/>
              </a:rPr>
              <a:t>Application </a:t>
            </a:r>
            <a:r>
              <a:rPr lang="en-US" sz="1000" dirty="0">
                <a:latin typeface="Century Gothic" panose="020B0502020202020204" pitchFamily="34" charset="0"/>
              </a:rPr>
              <a:t>Security Assessment;</a:t>
            </a:r>
          </a:p>
          <a:p>
            <a:pPr marL="171450" lvl="0" indent="-171450">
              <a:spcBef>
                <a:spcPts val="300"/>
              </a:spcBef>
              <a:spcAft>
                <a:spcPts val="300"/>
              </a:spcAft>
              <a:buFont typeface="Arial" panose="020B0604020202020204" pitchFamily="34" charset="0"/>
              <a:buChar char="•"/>
            </a:pPr>
            <a:r>
              <a:rPr lang="en-US" sz="1000" dirty="0">
                <a:latin typeface="Century Gothic" panose="020B0502020202020204" pitchFamily="34" charset="0"/>
              </a:rPr>
              <a:t>Network Architecture Review;</a:t>
            </a:r>
          </a:p>
          <a:p>
            <a:pPr algn="just">
              <a:spcBef>
                <a:spcPts val="600"/>
              </a:spcBef>
              <a:spcAft>
                <a:spcPts val="600"/>
              </a:spcAft>
            </a:pPr>
            <a:r>
              <a:rPr lang="en-US" sz="1100" b="1" dirty="0">
                <a:latin typeface="Century Gothic" panose="020B0502020202020204" pitchFamily="34" charset="0"/>
                <a:cs typeface="Calibri" panose="020F0502020204030204" pitchFamily="34" charset="0"/>
              </a:rPr>
              <a:t>Certifications</a:t>
            </a:r>
            <a:endParaRPr lang="en-US" sz="1000" dirty="0">
              <a:latin typeface="Century Gothic" panose="020B0502020202020204" pitchFamily="34" charset="0"/>
              <a:cs typeface="Calibri" panose="020F0502020204030204" pitchFamily="34" charset="0"/>
            </a:endParaRPr>
          </a:p>
          <a:p>
            <a:pPr marL="171450" indent="-171450" algn="just">
              <a:lnSpc>
                <a:spcPct val="150000"/>
              </a:lnSpc>
              <a:buFont typeface="Arial" panose="020B0604020202020204" pitchFamily="34" charset="0"/>
              <a:buChar char="•"/>
            </a:pPr>
            <a:r>
              <a:rPr lang="en-US" sz="1000" dirty="0">
                <a:latin typeface="Century Gothic" panose="020B0502020202020204" pitchFamily="34" charset="0"/>
                <a:cs typeface="Calibri" panose="020F0502020204030204" pitchFamily="34" charset="0"/>
              </a:rPr>
              <a:t>Digital Forensic &amp; Cyber Security (NAVTTC)</a:t>
            </a:r>
          </a:p>
          <a:p>
            <a:pPr marL="169989" indent="-158265">
              <a:lnSpc>
                <a:spcPct val="150000"/>
              </a:lnSpc>
              <a:buFont typeface="Arial" pitchFamily="34" charset="0"/>
              <a:buChar char="•"/>
              <a:tabLst>
                <a:tab pos="169989" algn="l"/>
              </a:tabLst>
            </a:pPr>
            <a:r>
              <a:rPr lang="en-US" sz="1000" dirty="0"/>
              <a:t>ISO/IEC 27001 Skill front Information Security Associate</a:t>
            </a:r>
          </a:p>
          <a:p>
            <a:pPr marL="169989" indent="-158265">
              <a:lnSpc>
                <a:spcPct val="150000"/>
              </a:lnSpc>
              <a:buFont typeface="Arial" pitchFamily="34" charset="0"/>
              <a:buChar char="•"/>
              <a:tabLst>
                <a:tab pos="169989" algn="l"/>
              </a:tabLst>
            </a:pPr>
            <a:r>
              <a:rPr lang="en-US" sz="1000" dirty="0"/>
              <a:t>System Security Certified Practitioner (SSCP)</a:t>
            </a:r>
            <a:endParaRPr lang="en-US" sz="1000" b="1" spc="-32" dirty="0"/>
          </a:p>
          <a:p>
            <a:pPr marL="169989" indent="-158265">
              <a:lnSpc>
                <a:spcPct val="150000"/>
              </a:lnSpc>
              <a:buFont typeface="Arial" pitchFamily="34" charset="0"/>
              <a:buChar char="•"/>
              <a:tabLst>
                <a:tab pos="169989" algn="l"/>
              </a:tabLst>
            </a:pPr>
            <a:r>
              <a:rPr lang="en-US" sz="1000" b="1" spc="-32" dirty="0"/>
              <a:t>I</a:t>
            </a:r>
            <a:r>
              <a:rPr lang="en-US" sz="1000" spc="-32" dirty="0"/>
              <a:t>CS / OT Cyber Security ( </a:t>
            </a:r>
            <a:r>
              <a:rPr lang="en-US" sz="1000" spc="-32" dirty="0" err="1"/>
              <a:t>UtilSec</a:t>
            </a:r>
            <a:r>
              <a:rPr lang="en-US" sz="1000" spc="-32" dirty="0"/>
              <a:t> )</a:t>
            </a:r>
            <a:endParaRPr lang="en-US" sz="1000" dirty="0"/>
          </a:p>
        </p:txBody>
      </p:sp>
      <p:sp>
        <p:nvSpPr>
          <p:cNvPr id="8" name="Rectangle 7"/>
          <p:cNvSpPr>
            <a:spLocks noChangeArrowheads="1"/>
          </p:cNvSpPr>
          <p:nvPr/>
        </p:nvSpPr>
        <p:spPr bwMode="auto">
          <a:xfrm>
            <a:off x="921544" y="1182982"/>
            <a:ext cx="3993356" cy="346249"/>
          </a:xfrm>
          <a:prstGeom prst="rect">
            <a:avLst/>
          </a:prstGeom>
          <a:noFill/>
          <a:ln w="9525">
            <a:noFill/>
            <a:miter lim="800000"/>
            <a:headEnd/>
            <a:tailEnd/>
          </a:ln>
        </p:spPr>
        <p:txBody>
          <a:bodyPr wrap="square" lIns="0" tIns="0" rIns="0" bIns="0">
            <a:spAutoFit/>
          </a:bodyPr>
          <a:lstStyle/>
          <a:p>
            <a:pPr fontAlgn="base">
              <a:lnSpc>
                <a:spcPts val="1477"/>
              </a:lnSpc>
              <a:spcBef>
                <a:spcPct val="0"/>
              </a:spcBef>
              <a:tabLst>
                <a:tab pos="274032" algn="l"/>
              </a:tabLst>
            </a:pPr>
            <a:r>
              <a:rPr lang="en-GB" sz="1000" b="1" dirty="0" err="1">
                <a:latin typeface="Century Gothic" panose="020B0502020202020204" pitchFamily="34" charset="0"/>
                <a:cs typeface="Times New Roman" pitchFamily="18" charset="0"/>
              </a:rPr>
              <a:t>Saif</a:t>
            </a:r>
            <a:r>
              <a:rPr lang="en-GB" sz="1000" b="1" dirty="0">
                <a:latin typeface="Century Gothic" panose="020B0502020202020204" pitchFamily="34" charset="0"/>
                <a:cs typeface="Times New Roman" pitchFamily="18" charset="0"/>
              </a:rPr>
              <a:t> </a:t>
            </a:r>
            <a:r>
              <a:rPr lang="en-GB" sz="1000" b="1" dirty="0" err="1">
                <a:latin typeface="Century Gothic" panose="020B0502020202020204" pitchFamily="34" charset="0"/>
                <a:cs typeface="Times New Roman" pitchFamily="18" charset="0"/>
              </a:rPr>
              <a:t>Hussain</a:t>
            </a:r>
            <a:r>
              <a:rPr lang="en-GB" sz="1000" b="1" dirty="0">
                <a:latin typeface="Century Gothic" panose="020B0502020202020204" pitchFamily="34" charset="0"/>
                <a:cs typeface="Times New Roman" pitchFamily="18" charset="0"/>
              </a:rPr>
              <a:t>| </a:t>
            </a:r>
            <a:r>
              <a:rPr lang="en-US" sz="1000" b="1" dirty="0">
                <a:latin typeface="Century Gothic" panose="020B0502020202020204" pitchFamily="34" charset="0"/>
                <a:cs typeface="Times New Roman" pitchFamily="18" charset="0"/>
              </a:rPr>
              <a:t>Information Security Analyst</a:t>
            </a:r>
          </a:p>
          <a:p>
            <a:pPr fontAlgn="base">
              <a:spcBef>
                <a:spcPct val="0"/>
              </a:spcBef>
              <a:spcAft>
                <a:spcPct val="50000"/>
              </a:spcAft>
              <a:tabLst>
                <a:tab pos="274032" algn="l"/>
              </a:tabLst>
            </a:pPr>
            <a:r>
              <a:rPr lang="en-GB" sz="1000" b="1" dirty="0">
                <a:solidFill>
                  <a:srgbClr val="002060"/>
                </a:solidFill>
                <a:latin typeface="Century Gothic" panose="020B0502020202020204" pitchFamily="34" charset="0"/>
                <a:cs typeface="Arial"/>
              </a:rPr>
              <a:t>Education / Qualification </a:t>
            </a:r>
            <a:r>
              <a:rPr lang="en-GB" sz="1000" b="1" dirty="0">
                <a:solidFill>
                  <a:srgbClr val="FFC000"/>
                </a:solidFill>
                <a:latin typeface="Century Gothic" panose="020B0502020202020204" pitchFamily="34" charset="0"/>
                <a:cs typeface="Arial"/>
              </a:rPr>
              <a:t>| </a:t>
            </a:r>
            <a:r>
              <a:rPr lang="en-US" sz="1000" dirty="0">
                <a:latin typeface="Century Gothic" panose="020B0502020202020204" pitchFamily="34" charset="0"/>
              </a:rPr>
              <a:t>Graduate </a:t>
            </a:r>
            <a:endParaRPr lang="en-US" sz="1000" i="1" dirty="0">
              <a:solidFill>
                <a:prstClr val="black"/>
              </a:solidFill>
              <a:latin typeface="Century Gothic" panose="020B0502020202020204" pitchFamily="34" charset="0"/>
            </a:endParaRPr>
          </a:p>
        </p:txBody>
      </p:sp>
      <p:cxnSp>
        <p:nvCxnSpPr>
          <p:cNvPr id="14" name="Straight Connector 13"/>
          <p:cNvCxnSpPr/>
          <p:nvPr/>
        </p:nvCxnSpPr>
        <p:spPr>
          <a:xfrm flipH="1">
            <a:off x="921544" y="2549877"/>
            <a:ext cx="7211436" cy="0"/>
          </a:xfrm>
          <a:prstGeom prst="line">
            <a:avLst/>
          </a:prstGeom>
        </p:spPr>
        <p:style>
          <a:lnRef idx="3">
            <a:schemeClr val="accent2"/>
          </a:lnRef>
          <a:fillRef idx="0">
            <a:schemeClr val="accent2"/>
          </a:fillRef>
          <a:effectRef idx="2">
            <a:schemeClr val="accent2"/>
          </a:effectRef>
          <a:fontRef idx="minor">
            <a:schemeClr val="tx1"/>
          </a:fontRef>
        </p:style>
      </p:cxn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13247" t="4022" r="40937" b="45528"/>
          <a:stretch/>
        </p:blipFill>
        <p:spPr>
          <a:xfrm>
            <a:off x="7956195" y="890989"/>
            <a:ext cx="1318433" cy="1451777"/>
          </a:xfrm>
          <a:prstGeom prst="rect">
            <a:avLst/>
          </a:prstGeom>
        </p:spPr>
      </p:pic>
    </p:spTree>
    <p:extLst>
      <p:ext uri="{BB962C8B-B14F-4D97-AF65-F5344CB8AC3E}">
        <p14:creationId xmlns:p14="http://schemas.microsoft.com/office/powerpoint/2010/main" val="394039408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Team Profiles</a:t>
            </a:r>
          </a:p>
        </p:txBody>
      </p:sp>
      <p:sp>
        <p:nvSpPr>
          <p:cNvPr id="3" name="Rectangle 2"/>
          <p:cNvSpPr/>
          <p:nvPr/>
        </p:nvSpPr>
        <p:spPr>
          <a:xfrm>
            <a:off x="825500" y="1266461"/>
            <a:ext cx="8658298" cy="4893647"/>
          </a:xfrm>
          <a:prstGeom prst="rect">
            <a:avLst/>
          </a:prstGeom>
        </p:spPr>
        <p:txBody>
          <a:bodyPr wrap="square">
            <a:spAutoFit/>
          </a:bodyPr>
          <a:lstStyle/>
          <a:p>
            <a:pPr algn="just">
              <a:spcBef>
                <a:spcPts val="600"/>
              </a:spcBef>
              <a:spcAft>
                <a:spcPts val="600"/>
              </a:spcAft>
            </a:pPr>
            <a:endParaRPr lang="en-US" sz="1200" b="1" dirty="0">
              <a:latin typeface="Century Gothic" panose="020B0502020202020204" pitchFamily="34" charset="0"/>
            </a:endParaRPr>
          </a:p>
          <a:p>
            <a:pPr algn="just">
              <a:spcBef>
                <a:spcPts val="600"/>
              </a:spcBef>
              <a:spcAft>
                <a:spcPts val="600"/>
              </a:spcAft>
            </a:pPr>
            <a:endParaRPr lang="en-US" sz="1200" b="1" dirty="0">
              <a:latin typeface="Century Gothic" panose="020B0502020202020204" pitchFamily="34" charset="0"/>
            </a:endParaRPr>
          </a:p>
          <a:p>
            <a:pPr algn="just">
              <a:spcBef>
                <a:spcPts val="600"/>
              </a:spcBef>
              <a:spcAft>
                <a:spcPts val="600"/>
              </a:spcAft>
            </a:pPr>
            <a:endParaRPr lang="en-US" sz="1200" b="1" dirty="0">
              <a:latin typeface="Century Gothic" panose="020B0502020202020204" pitchFamily="34" charset="0"/>
            </a:endParaRPr>
          </a:p>
          <a:p>
            <a:pPr algn="just">
              <a:spcBef>
                <a:spcPts val="600"/>
              </a:spcBef>
              <a:spcAft>
                <a:spcPts val="600"/>
              </a:spcAft>
            </a:pPr>
            <a:r>
              <a:rPr lang="en-US" sz="1200" b="1" dirty="0">
                <a:latin typeface="Century Gothic" panose="020B0502020202020204" pitchFamily="34" charset="0"/>
              </a:rPr>
              <a:t>Professional Profile</a:t>
            </a:r>
            <a:endParaRPr lang="en-US" sz="900" dirty="0">
              <a:latin typeface="Times New Roman"/>
              <a:cs typeface="Times New Roman"/>
            </a:endParaRPr>
          </a:p>
          <a:p>
            <a:pPr marL="11723" marR="48652" algn="just">
              <a:lnSpc>
                <a:spcPct val="105400"/>
              </a:lnSpc>
            </a:pPr>
            <a:r>
              <a:rPr lang="en-US" sz="1000" spc="-18" dirty="0">
                <a:cs typeface="Century Gothic"/>
              </a:rPr>
              <a:t>Muhammad Adnan </a:t>
            </a:r>
            <a:r>
              <a:rPr lang="en-US" sz="1000" spc="23" dirty="0">
                <a:cs typeface="Century Gothic"/>
              </a:rPr>
              <a:t>has</a:t>
            </a:r>
            <a:r>
              <a:rPr lang="en-US" sz="1000" spc="-42" dirty="0">
                <a:cs typeface="Century Gothic"/>
              </a:rPr>
              <a:t> </a:t>
            </a:r>
            <a:r>
              <a:rPr lang="en-US" sz="1000" spc="-23" dirty="0">
                <a:cs typeface="Century Gothic"/>
              </a:rPr>
              <a:t>recently done is graduation from Poltava university of computer sciences (Ukraine) he has joined virtual security recently and he is currently </a:t>
            </a:r>
            <a:r>
              <a:rPr lang="en-US" sz="1000" spc="23" dirty="0">
                <a:cs typeface="Century Gothic"/>
              </a:rPr>
              <a:t>l</a:t>
            </a:r>
            <a:r>
              <a:rPr lang="en-US" sz="1000" spc="-23" dirty="0">
                <a:cs typeface="Century Gothic"/>
              </a:rPr>
              <a:t>e</a:t>
            </a:r>
            <a:r>
              <a:rPr lang="en-US" sz="1000" spc="14" dirty="0">
                <a:cs typeface="Century Gothic"/>
              </a:rPr>
              <a:t>a</a:t>
            </a:r>
            <a:r>
              <a:rPr lang="en-US" sz="1000" spc="9" dirty="0">
                <a:cs typeface="Century Gothic"/>
              </a:rPr>
              <a:t>d</a:t>
            </a:r>
            <a:r>
              <a:rPr lang="en-US" sz="1000" spc="23" dirty="0">
                <a:cs typeface="Century Gothic"/>
              </a:rPr>
              <a:t>i</a:t>
            </a:r>
            <a:r>
              <a:rPr lang="en-US" sz="1000" spc="9" dirty="0">
                <a:cs typeface="Century Gothic"/>
              </a:rPr>
              <a:t>ng</a:t>
            </a:r>
            <a:r>
              <a:rPr lang="en-US" sz="1000" spc="46" dirty="0">
                <a:cs typeface="Century Gothic"/>
              </a:rPr>
              <a:t> </a:t>
            </a:r>
            <a:r>
              <a:rPr lang="en-US" sz="1000" spc="14" dirty="0">
                <a:cs typeface="Century Gothic"/>
              </a:rPr>
              <a:t>a</a:t>
            </a:r>
            <a:r>
              <a:rPr lang="en-US" sz="1000" spc="5" dirty="0">
                <a:cs typeface="Century Gothic"/>
              </a:rPr>
              <a:t>s</a:t>
            </a:r>
            <a:r>
              <a:rPr lang="en-US" sz="1000" spc="28" dirty="0">
                <a:cs typeface="Century Gothic"/>
              </a:rPr>
              <a:t> a </a:t>
            </a:r>
            <a:r>
              <a:rPr lang="en-US" sz="1000" spc="42" dirty="0">
                <a:cs typeface="Century Gothic"/>
              </a:rPr>
              <a:t>C</a:t>
            </a:r>
            <a:r>
              <a:rPr lang="en-US" sz="1000" spc="-60" dirty="0">
                <a:cs typeface="Century Gothic"/>
              </a:rPr>
              <a:t>y</a:t>
            </a:r>
            <a:r>
              <a:rPr lang="en-US" sz="1000" spc="14" dirty="0">
                <a:cs typeface="Century Gothic"/>
              </a:rPr>
              <a:t>b</a:t>
            </a:r>
            <a:r>
              <a:rPr lang="en-US" sz="1000" spc="-23" dirty="0">
                <a:cs typeface="Century Gothic"/>
              </a:rPr>
              <a:t>e</a:t>
            </a:r>
            <a:r>
              <a:rPr lang="en-US" sz="1000" spc="5" dirty="0">
                <a:cs typeface="Century Gothic"/>
              </a:rPr>
              <a:t>r</a:t>
            </a:r>
            <a:r>
              <a:rPr lang="en-US" sz="1000" dirty="0">
                <a:cs typeface="Century Gothic"/>
              </a:rPr>
              <a:t> </a:t>
            </a:r>
            <a:r>
              <a:rPr lang="en-US" sz="1000" spc="-69" dirty="0">
                <a:cs typeface="Century Gothic"/>
              </a:rPr>
              <a:t> </a:t>
            </a:r>
            <a:r>
              <a:rPr lang="en-US" sz="1000" spc="-32" dirty="0">
                <a:cs typeface="Century Gothic"/>
              </a:rPr>
              <a:t>S</a:t>
            </a:r>
            <a:r>
              <a:rPr lang="en-US" sz="1000" spc="-23" dirty="0">
                <a:cs typeface="Century Gothic"/>
              </a:rPr>
              <a:t>ec</a:t>
            </a:r>
            <a:r>
              <a:rPr lang="en-US" sz="1000" spc="9" dirty="0">
                <a:cs typeface="Century Gothic"/>
              </a:rPr>
              <a:t>ur</a:t>
            </a:r>
            <a:r>
              <a:rPr lang="en-US" sz="1000" spc="23" dirty="0">
                <a:cs typeface="Century Gothic"/>
              </a:rPr>
              <a:t>i</a:t>
            </a:r>
            <a:r>
              <a:rPr lang="en-US" sz="1000" spc="42" dirty="0">
                <a:cs typeface="Century Gothic"/>
              </a:rPr>
              <a:t>t</a:t>
            </a:r>
            <a:r>
              <a:rPr lang="en-US" sz="1000" spc="9" dirty="0">
                <a:cs typeface="Century Gothic"/>
              </a:rPr>
              <a:t>y</a:t>
            </a:r>
            <a:r>
              <a:rPr lang="en-US" sz="1000" spc="102" dirty="0">
                <a:cs typeface="Century Gothic"/>
              </a:rPr>
              <a:t> </a:t>
            </a:r>
            <a:r>
              <a:rPr lang="en-US" sz="1000" spc="37" dirty="0">
                <a:cs typeface="Century Gothic"/>
              </a:rPr>
              <a:t>Co</a:t>
            </a:r>
            <a:r>
              <a:rPr lang="en-US" sz="1000" spc="9" dirty="0">
                <a:cs typeface="Century Gothic"/>
              </a:rPr>
              <a:t>n</a:t>
            </a:r>
            <a:r>
              <a:rPr lang="en-US" sz="1000" dirty="0">
                <a:cs typeface="Century Gothic"/>
              </a:rPr>
              <a:t>s</a:t>
            </a:r>
            <a:r>
              <a:rPr lang="en-US" sz="1000" spc="14" dirty="0">
                <a:cs typeface="Century Gothic"/>
              </a:rPr>
              <a:t>u</a:t>
            </a:r>
            <a:r>
              <a:rPr lang="en-US" sz="1000" spc="23" dirty="0">
                <a:cs typeface="Century Gothic"/>
              </a:rPr>
              <a:t>l</a:t>
            </a:r>
            <a:r>
              <a:rPr lang="en-US" sz="1000" spc="42" dirty="0">
                <a:cs typeface="Century Gothic"/>
              </a:rPr>
              <a:t>t</a:t>
            </a:r>
            <a:r>
              <a:rPr lang="en-US" sz="1000" spc="14" dirty="0">
                <a:cs typeface="Century Gothic"/>
              </a:rPr>
              <a:t>a</a:t>
            </a:r>
            <a:r>
              <a:rPr lang="en-US" sz="1000" spc="5" dirty="0">
                <a:cs typeface="Century Gothic"/>
              </a:rPr>
              <a:t>nt</a:t>
            </a:r>
            <a:r>
              <a:rPr lang="en-US" sz="1000" dirty="0">
                <a:cs typeface="Century Gothic"/>
              </a:rPr>
              <a:t> </a:t>
            </a:r>
            <a:r>
              <a:rPr lang="en-US" sz="1000" spc="14" dirty="0">
                <a:cs typeface="Century Gothic"/>
              </a:rPr>
              <a:t>a</a:t>
            </a:r>
            <a:r>
              <a:rPr lang="en-US" sz="1000" spc="9" dirty="0">
                <a:cs typeface="Century Gothic"/>
              </a:rPr>
              <a:t>nd</a:t>
            </a:r>
            <a:r>
              <a:rPr lang="en-US" sz="1000" spc="37" dirty="0">
                <a:cs typeface="Century Gothic"/>
              </a:rPr>
              <a:t> </a:t>
            </a:r>
            <a:r>
              <a:rPr lang="en-US" sz="1000" spc="23" dirty="0">
                <a:cs typeface="Century Gothic"/>
              </a:rPr>
              <a:t>working for</a:t>
            </a:r>
            <a:r>
              <a:rPr lang="en-US" sz="1000" spc="-37" dirty="0">
                <a:cs typeface="Century Gothic"/>
              </a:rPr>
              <a:t> </a:t>
            </a:r>
            <a:r>
              <a:rPr lang="en-US" sz="1000" spc="65" dirty="0">
                <a:cs typeface="Century Gothic"/>
              </a:rPr>
              <a:t>m</a:t>
            </a:r>
            <a:r>
              <a:rPr lang="en-US" sz="1000" spc="14" dirty="0">
                <a:cs typeface="Century Gothic"/>
              </a:rPr>
              <a:t>u</a:t>
            </a:r>
            <a:r>
              <a:rPr lang="en-US" sz="1000" spc="23" dirty="0">
                <a:cs typeface="Century Gothic"/>
              </a:rPr>
              <a:t>l</a:t>
            </a:r>
            <a:r>
              <a:rPr lang="en-US" sz="1000" spc="42" dirty="0">
                <a:cs typeface="Century Gothic"/>
              </a:rPr>
              <a:t>t</a:t>
            </a:r>
            <a:r>
              <a:rPr lang="en-US" sz="1000" spc="23" dirty="0">
                <a:cs typeface="Century Gothic"/>
              </a:rPr>
              <a:t>i</a:t>
            </a:r>
            <a:r>
              <a:rPr lang="en-US" sz="1000" spc="14" dirty="0">
                <a:cs typeface="Century Gothic"/>
              </a:rPr>
              <a:t>p</a:t>
            </a:r>
            <a:r>
              <a:rPr lang="en-US" sz="1000" spc="23" dirty="0">
                <a:cs typeface="Century Gothic"/>
              </a:rPr>
              <a:t>l</a:t>
            </a:r>
            <a:r>
              <a:rPr lang="en-US" sz="1000" spc="9" dirty="0">
                <a:cs typeface="Century Gothic"/>
              </a:rPr>
              <a:t>e</a:t>
            </a:r>
            <a:r>
              <a:rPr lang="en-US" sz="1000" spc="-69" dirty="0">
                <a:cs typeface="Century Gothic"/>
              </a:rPr>
              <a:t> </a:t>
            </a:r>
            <a:r>
              <a:rPr lang="en-US" sz="1000" spc="9" dirty="0">
                <a:cs typeface="Century Gothic"/>
              </a:rPr>
              <a:t>pr</a:t>
            </a:r>
            <a:r>
              <a:rPr lang="en-US" sz="1000" spc="37" dirty="0">
                <a:cs typeface="Century Gothic"/>
              </a:rPr>
              <a:t>o</a:t>
            </a:r>
            <a:r>
              <a:rPr lang="en-US" sz="1000" spc="23" dirty="0">
                <a:cs typeface="Century Gothic"/>
              </a:rPr>
              <a:t>j</a:t>
            </a:r>
            <a:r>
              <a:rPr lang="en-US" sz="1000" spc="-23" dirty="0">
                <a:cs typeface="Century Gothic"/>
              </a:rPr>
              <a:t>ec</a:t>
            </a:r>
            <a:r>
              <a:rPr lang="en-US" sz="1000" spc="5" dirty="0">
                <a:cs typeface="Century Gothic"/>
              </a:rPr>
              <a:t>t</a:t>
            </a:r>
            <a:r>
              <a:rPr lang="en-US" sz="1000" spc="69" dirty="0">
                <a:cs typeface="Century Gothic"/>
              </a:rPr>
              <a:t> </a:t>
            </a:r>
            <a:r>
              <a:rPr lang="en-US" sz="1000" spc="14" dirty="0">
                <a:cs typeface="Century Gothic"/>
              </a:rPr>
              <a:t>par</a:t>
            </a:r>
            <a:r>
              <a:rPr lang="en-US" sz="1000" spc="42" dirty="0">
                <a:cs typeface="Century Gothic"/>
              </a:rPr>
              <a:t>t</a:t>
            </a:r>
            <a:r>
              <a:rPr lang="en-US" sz="1000" spc="23" dirty="0">
                <a:cs typeface="Century Gothic"/>
              </a:rPr>
              <a:t>i</a:t>
            </a:r>
            <a:r>
              <a:rPr lang="en-US" sz="1000" spc="14" dirty="0">
                <a:cs typeface="Century Gothic"/>
              </a:rPr>
              <a:t>a</a:t>
            </a:r>
            <a:r>
              <a:rPr lang="en-US" sz="1000" spc="23" dirty="0">
                <a:cs typeface="Century Gothic"/>
              </a:rPr>
              <a:t>ll</a:t>
            </a:r>
            <a:r>
              <a:rPr lang="en-US" sz="1000" spc="9" dirty="0">
                <a:cs typeface="Century Gothic"/>
              </a:rPr>
              <a:t>y</a:t>
            </a:r>
            <a:r>
              <a:rPr lang="en-US" sz="1000" spc="-37" dirty="0">
                <a:cs typeface="Century Gothic"/>
              </a:rPr>
              <a:t> </a:t>
            </a:r>
            <a:r>
              <a:rPr lang="en-US" sz="1000" spc="-23" dirty="0">
                <a:cs typeface="Century Gothic"/>
              </a:rPr>
              <a:t>c</a:t>
            </a:r>
            <a:r>
              <a:rPr lang="en-US" sz="1000" spc="37" dirty="0">
                <a:cs typeface="Century Gothic"/>
              </a:rPr>
              <a:t>o</a:t>
            </a:r>
            <a:r>
              <a:rPr lang="en-US" sz="1000" spc="23" dirty="0">
                <a:cs typeface="Century Gothic"/>
              </a:rPr>
              <a:t>ll</a:t>
            </a:r>
            <a:r>
              <a:rPr lang="en-US" sz="1000" spc="14" dirty="0">
                <a:cs typeface="Century Gothic"/>
              </a:rPr>
              <a:t>ab</a:t>
            </a:r>
            <a:r>
              <a:rPr lang="en-US" sz="1000" spc="37" dirty="0">
                <a:cs typeface="Century Gothic"/>
              </a:rPr>
              <a:t>o</a:t>
            </a:r>
            <a:r>
              <a:rPr lang="en-US" sz="1000" spc="9" dirty="0">
                <a:cs typeface="Century Gothic"/>
              </a:rPr>
              <a:t>ra</a:t>
            </a:r>
            <a:r>
              <a:rPr lang="en-US" sz="1000" spc="42" dirty="0">
                <a:cs typeface="Century Gothic"/>
              </a:rPr>
              <a:t>t</a:t>
            </a:r>
            <a:r>
              <a:rPr lang="en-US" sz="1000" spc="23" dirty="0">
                <a:cs typeface="Century Gothic"/>
              </a:rPr>
              <a:t>i</a:t>
            </a:r>
            <a:r>
              <a:rPr lang="en-US" sz="1000" spc="60" dirty="0">
                <a:cs typeface="Century Gothic"/>
              </a:rPr>
              <a:t>v</a:t>
            </a:r>
            <a:r>
              <a:rPr lang="en-US" sz="1000" spc="9" dirty="0">
                <a:cs typeface="Century Gothic"/>
              </a:rPr>
              <a:t>e</a:t>
            </a:r>
            <a:r>
              <a:rPr lang="en-US" sz="1000" spc="-69" dirty="0">
                <a:cs typeface="Century Gothic"/>
              </a:rPr>
              <a:t> </a:t>
            </a:r>
            <a:r>
              <a:rPr lang="en-US" sz="1000" spc="92" dirty="0">
                <a:cs typeface="Century Gothic"/>
              </a:rPr>
              <a:t>w</a:t>
            </a:r>
            <a:r>
              <a:rPr lang="en-US" sz="1000" spc="23" dirty="0">
                <a:cs typeface="Century Gothic"/>
              </a:rPr>
              <a:t>i</a:t>
            </a:r>
            <a:r>
              <a:rPr lang="en-US" sz="1000" spc="42" dirty="0">
                <a:cs typeface="Century Gothic"/>
              </a:rPr>
              <a:t>t</a:t>
            </a:r>
            <a:r>
              <a:rPr lang="en-US" sz="1000" spc="9" dirty="0">
                <a:cs typeface="Century Gothic"/>
              </a:rPr>
              <a:t>h</a:t>
            </a:r>
            <a:r>
              <a:rPr lang="en-US" sz="1000" spc="-37" dirty="0">
                <a:cs typeface="Century Gothic"/>
              </a:rPr>
              <a:t> </a:t>
            </a:r>
            <a:r>
              <a:rPr lang="en-US" sz="1000" spc="37" dirty="0">
                <a:cs typeface="Century Gothic"/>
              </a:rPr>
              <a:t>o</a:t>
            </a:r>
            <a:r>
              <a:rPr lang="en-US" sz="1000" spc="42" dirty="0">
                <a:cs typeface="Century Gothic"/>
              </a:rPr>
              <a:t>t</a:t>
            </a:r>
            <a:r>
              <a:rPr lang="en-US" sz="1000" spc="9" dirty="0">
                <a:cs typeface="Century Gothic"/>
              </a:rPr>
              <a:t>h</a:t>
            </a:r>
            <a:r>
              <a:rPr lang="en-US" sz="1000" spc="-23" dirty="0">
                <a:cs typeface="Century Gothic"/>
              </a:rPr>
              <a:t>e</a:t>
            </a:r>
            <a:r>
              <a:rPr lang="en-US" sz="1000" spc="5" dirty="0">
                <a:cs typeface="Century Gothic"/>
              </a:rPr>
              <a:t>r</a:t>
            </a:r>
            <a:r>
              <a:rPr lang="en-US" sz="1000" spc="83" dirty="0">
                <a:cs typeface="Century Gothic"/>
              </a:rPr>
              <a:t> </a:t>
            </a:r>
            <a:r>
              <a:rPr lang="en-US" sz="1000" spc="-5" dirty="0">
                <a:cs typeface="Century Gothic"/>
              </a:rPr>
              <a:t>f</a:t>
            </a:r>
            <a:r>
              <a:rPr lang="en-US" sz="1000" spc="23" dirty="0">
                <a:cs typeface="Century Gothic"/>
              </a:rPr>
              <a:t>i</a:t>
            </a:r>
            <a:r>
              <a:rPr lang="en-US" sz="1000" spc="9" dirty="0">
                <a:cs typeface="Century Gothic"/>
              </a:rPr>
              <a:t>r</a:t>
            </a:r>
            <a:r>
              <a:rPr lang="en-US" sz="1000" spc="65" dirty="0">
                <a:cs typeface="Century Gothic"/>
              </a:rPr>
              <a:t>m</a:t>
            </a:r>
            <a:r>
              <a:rPr lang="en-US" sz="1000" dirty="0">
                <a:cs typeface="Century Gothic"/>
              </a:rPr>
              <a:t>s</a:t>
            </a:r>
            <a:r>
              <a:rPr lang="en-US" sz="1000" spc="5" dirty="0">
                <a:cs typeface="Century Gothic"/>
              </a:rPr>
              <a:t>.</a:t>
            </a:r>
            <a:r>
              <a:rPr lang="en-US" sz="1000" spc="-9" dirty="0">
                <a:cs typeface="Century Gothic"/>
              </a:rPr>
              <a:t> </a:t>
            </a:r>
            <a:r>
              <a:rPr lang="en-US" sz="1000" spc="14" dirty="0">
                <a:cs typeface="Century Gothic"/>
              </a:rPr>
              <a:t>H</a:t>
            </a:r>
            <a:r>
              <a:rPr lang="en-US" sz="1000" spc="9" dirty="0">
                <a:cs typeface="Century Gothic"/>
              </a:rPr>
              <a:t>e</a:t>
            </a:r>
            <a:r>
              <a:rPr lang="en-US" sz="1000" spc="5" dirty="0">
                <a:cs typeface="Century Gothic"/>
              </a:rPr>
              <a:t> h</a:t>
            </a:r>
            <a:r>
              <a:rPr lang="en-US" sz="1000" spc="14" dirty="0">
                <a:cs typeface="Century Gothic"/>
              </a:rPr>
              <a:t>a</a:t>
            </a:r>
            <a:r>
              <a:rPr lang="en-US" sz="1000" spc="5" dirty="0">
                <a:cs typeface="Century Gothic"/>
              </a:rPr>
              <a:t>s</a:t>
            </a:r>
            <a:r>
              <a:rPr lang="en-US" sz="1000" spc="28" dirty="0">
                <a:cs typeface="Century Gothic"/>
              </a:rPr>
              <a:t> </a:t>
            </a:r>
            <a:r>
              <a:rPr lang="en-US" sz="1000" spc="14" dirty="0">
                <a:cs typeface="Century Gothic"/>
              </a:rPr>
              <a:t>a</a:t>
            </a:r>
            <a:r>
              <a:rPr lang="en-US" sz="1000" spc="23" dirty="0">
                <a:cs typeface="Century Gothic"/>
              </a:rPr>
              <a:t>l</a:t>
            </a:r>
            <a:r>
              <a:rPr lang="en-US" sz="1000" dirty="0">
                <a:cs typeface="Century Gothic"/>
              </a:rPr>
              <a:t>s</a:t>
            </a:r>
            <a:r>
              <a:rPr lang="en-US" sz="1000" spc="9" dirty="0">
                <a:cs typeface="Century Gothic"/>
              </a:rPr>
              <a:t>o</a:t>
            </a:r>
            <a:r>
              <a:rPr lang="en-US" sz="1000" spc="-5" dirty="0">
                <a:cs typeface="Century Gothic"/>
              </a:rPr>
              <a:t> </a:t>
            </a:r>
            <a:r>
              <a:rPr lang="en-US" sz="1000" spc="-23" dirty="0">
                <a:cs typeface="Century Gothic"/>
              </a:rPr>
              <a:t>e</a:t>
            </a:r>
            <a:r>
              <a:rPr lang="en-US" sz="1000" spc="-14" dirty="0">
                <a:cs typeface="Century Gothic"/>
              </a:rPr>
              <a:t>x</a:t>
            </a:r>
            <a:r>
              <a:rPr lang="en-US" sz="1000" spc="14" dirty="0">
                <a:cs typeface="Century Gothic"/>
              </a:rPr>
              <a:t>p</a:t>
            </a:r>
            <a:r>
              <a:rPr lang="en-US" sz="1000" spc="-23" dirty="0">
                <a:cs typeface="Century Gothic"/>
              </a:rPr>
              <a:t>e</a:t>
            </a:r>
            <a:r>
              <a:rPr lang="en-US" sz="1000" spc="9" dirty="0">
                <a:cs typeface="Century Gothic"/>
              </a:rPr>
              <a:t>r</a:t>
            </a:r>
            <a:r>
              <a:rPr lang="en-US" sz="1000" spc="42" dirty="0">
                <a:cs typeface="Century Gothic"/>
              </a:rPr>
              <a:t>t</a:t>
            </a:r>
            <a:r>
              <a:rPr lang="en-US" sz="1000" spc="23" dirty="0">
                <a:cs typeface="Century Gothic"/>
              </a:rPr>
              <a:t>i</a:t>
            </a:r>
            <a:r>
              <a:rPr lang="en-US" sz="1000" dirty="0">
                <a:cs typeface="Century Gothic"/>
              </a:rPr>
              <a:t>s</a:t>
            </a:r>
            <a:r>
              <a:rPr lang="en-US" sz="1000" spc="9" dirty="0">
                <a:cs typeface="Century Gothic"/>
              </a:rPr>
              <a:t>e</a:t>
            </a:r>
            <a:r>
              <a:rPr lang="en-US" sz="1000" dirty="0">
                <a:cs typeface="Century Gothic"/>
              </a:rPr>
              <a:t> </a:t>
            </a:r>
            <a:r>
              <a:rPr lang="en-US" sz="1000" spc="-105" dirty="0">
                <a:cs typeface="Century Gothic"/>
              </a:rPr>
              <a:t> </a:t>
            </a:r>
            <a:r>
              <a:rPr lang="en-US" sz="1000" spc="23" dirty="0">
                <a:cs typeface="Century Gothic"/>
              </a:rPr>
              <a:t>i</a:t>
            </a:r>
            <a:r>
              <a:rPr lang="en-US" sz="1000" spc="9" dirty="0">
                <a:cs typeface="Century Gothic"/>
              </a:rPr>
              <a:t>n</a:t>
            </a:r>
            <a:r>
              <a:rPr lang="en-US" sz="1000" spc="-32" dirty="0">
                <a:cs typeface="Century Gothic"/>
              </a:rPr>
              <a:t> </a:t>
            </a:r>
            <a:r>
              <a:rPr lang="en-US" sz="1000" spc="42" dirty="0">
                <a:cs typeface="Century Gothic"/>
              </a:rPr>
              <a:t>t</a:t>
            </a:r>
            <a:r>
              <a:rPr lang="en-US" sz="1000" spc="9" dirty="0">
                <a:cs typeface="Century Gothic"/>
              </a:rPr>
              <a:t>he</a:t>
            </a:r>
            <a:r>
              <a:rPr lang="en-US" sz="1000" dirty="0">
                <a:cs typeface="Century Gothic"/>
              </a:rPr>
              <a:t> </a:t>
            </a:r>
            <a:r>
              <a:rPr lang="en-US" sz="1000" spc="23" dirty="0">
                <a:cs typeface="Century Gothic"/>
              </a:rPr>
              <a:t>i</a:t>
            </a:r>
            <a:r>
              <a:rPr lang="en-US" sz="1000" spc="65" dirty="0">
                <a:cs typeface="Century Gothic"/>
              </a:rPr>
              <a:t>m</a:t>
            </a:r>
            <a:r>
              <a:rPr lang="en-US" sz="1000" spc="14" dirty="0">
                <a:cs typeface="Century Gothic"/>
              </a:rPr>
              <a:t>p</a:t>
            </a:r>
            <a:r>
              <a:rPr lang="en-US" sz="1000" spc="23" dirty="0">
                <a:cs typeface="Century Gothic"/>
              </a:rPr>
              <a:t>l</a:t>
            </a:r>
            <a:r>
              <a:rPr lang="en-US" sz="1000" spc="-23" dirty="0">
                <a:cs typeface="Century Gothic"/>
              </a:rPr>
              <a:t>e</a:t>
            </a:r>
            <a:r>
              <a:rPr lang="en-US" sz="1000" spc="65" dirty="0">
                <a:cs typeface="Century Gothic"/>
              </a:rPr>
              <a:t>m</a:t>
            </a:r>
            <a:r>
              <a:rPr lang="en-US" sz="1000" spc="-23" dirty="0">
                <a:cs typeface="Century Gothic"/>
              </a:rPr>
              <a:t>e</a:t>
            </a:r>
            <a:r>
              <a:rPr lang="en-US" sz="1000" spc="9" dirty="0">
                <a:cs typeface="Century Gothic"/>
              </a:rPr>
              <a:t>n</a:t>
            </a:r>
            <a:r>
              <a:rPr lang="en-US" sz="1000" spc="42" dirty="0">
                <a:cs typeface="Century Gothic"/>
              </a:rPr>
              <a:t>t</a:t>
            </a:r>
            <a:r>
              <a:rPr lang="en-US" sz="1000" spc="14" dirty="0">
                <a:cs typeface="Century Gothic"/>
              </a:rPr>
              <a:t>a</a:t>
            </a:r>
            <a:r>
              <a:rPr lang="en-US" sz="1000" spc="42" dirty="0">
                <a:cs typeface="Century Gothic"/>
              </a:rPr>
              <a:t>t</a:t>
            </a:r>
            <a:r>
              <a:rPr lang="en-US" sz="1000" spc="23" dirty="0">
                <a:cs typeface="Century Gothic"/>
              </a:rPr>
              <a:t>i</a:t>
            </a:r>
            <a:r>
              <a:rPr lang="en-US" sz="1000" spc="42" dirty="0">
                <a:cs typeface="Century Gothic"/>
              </a:rPr>
              <a:t>o</a:t>
            </a:r>
            <a:r>
              <a:rPr lang="en-US" sz="1000" spc="5" dirty="0">
                <a:cs typeface="Century Gothic"/>
              </a:rPr>
              <a:t>n,</a:t>
            </a:r>
            <a:r>
              <a:rPr lang="en-US" sz="1000" spc="-9" dirty="0">
                <a:cs typeface="Century Gothic"/>
              </a:rPr>
              <a:t> </a:t>
            </a:r>
            <a:r>
              <a:rPr lang="en-US" sz="1000" spc="14" dirty="0">
                <a:cs typeface="Century Gothic"/>
              </a:rPr>
              <a:t>a</a:t>
            </a:r>
            <a:r>
              <a:rPr lang="en-US" sz="1000" spc="9" dirty="0">
                <a:cs typeface="Century Gothic"/>
              </a:rPr>
              <a:t>n</a:t>
            </a:r>
            <a:r>
              <a:rPr lang="en-US" sz="1000" spc="14" dirty="0">
                <a:cs typeface="Century Gothic"/>
              </a:rPr>
              <a:t>a</a:t>
            </a:r>
            <a:r>
              <a:rPr lang="en-US" sz="1000" spc="23" dirty="0">
                <a:cs typeface="Century Gothic"/>
              </a:rPr>
              <a:t>l</a:t>
            </a:r>
            <a:r>
              <a:rPr lang="en-US" sz="1000" spc="-60" dirty="0">
                <a:cs typeface="Century Gothic"/>
              </a:rPr>
              <a:t>y</a:t>
            </a:r>
            <a:r>
              <a:rPr lang="en-US" sz="1000" dirty="0">
                <a:cs typeface="Century Gothic"/>
              </a:rPr>
              <a:t>s</a:t>
            </a:r>
            <a:r>
              <a:rPr lang="en-US" sz="1000" spc="23" dirty="0">
                <a:cs typeface="Century Gothic"/>
              </a:rPr>
              <a:t>i</a:t>
            </a:r>
            <a:r>
              <a:rPr lang="en-US" sz="1000" dirty="0">
                <a:cs typeface="Century Gothic"/>
              </a:rPr>
              <a:t>s</a:t>
            </a:r>
            <a:r>
              <a:rPr lang="en-US" sz="1000" spc="5" dirty="0">
                <a:cs typeface="Century Gothic"/>
              </a:rPr>
              <a:t>,</a:t>
            </a:r>
            <a:r>
              <a:rPr lang="en-US" sz="1000" spc="60" dirty="0">
                <a:cs typeface="Century Gothic"/>
              </a:rPr>
              <a:t> </a:t>
            </a:r>
            <a:r>
              <a:rPr lang="en-US" sz="1000" spc="42" dirty="0">
                <a:cs typeface="Century Gothic"/>
              </a:rPr>
              <a:t>o</a:t>
            </a:r>
            <a:r>
              <a:rPr lang="en-US" sz="1000" spc="14" dirty="0">
                <a:cs typeface="Century Gothic"/>
              </a:rPr>
              <a:t>p</a:t>
            </a:r>
            <a:r>
              <a:rPr lang="en-US" sz="1000" spc="42" dirty="0">
                <a:cs typeface="Century Gothic"/>
              </a:rPr>
              <a:t>t</a:t>
            </a:r>
            <a:r>
              <a:rPr lang="en-US" sz="1000" spc="23" dirty="0">
                <a:cs typeface="Century Gothic"/>
              </a:rPr>
              <a:t>i</a:t>
            </a:r>
            <a:r>
              <a:rPr lang="en-US" sz="1000" spc="65" dirty="0">
                <a:cs typeface="Century Gothic"/>
              </a:rPr>
              <a:t>m</a:t>
            </a:r>
            <a:r>
              <a:rPr lang="en-US" sz="1000" spc="23" dirty="0">
                <a:cs typeface="Century Gothic"/>
              </a:rPr>
              <a:t>i</a:t>
            </a:r>
            <a:r>
              <a:rPr lang="en-US" sz="1000" spc="37" dirty="0">
                <a:cs typeface="Century Gothic"/>
              </a:rPr>
              <a:t>z</a:t>
            </a:r>
            <a:r>
              <a:rPr lang="en-US" sz="1000" spc="14" dirty="0">
                <a:cs typeface="Century Gothic"/>
              </a:rPr>
              <a:t>a</a:t>
            </a:r>
            <a:r>
              <a:rPr lang="en-US" sz="1000" spc="42" dirty="0">
                <a:cs typeface="Century Gothic"/>
              </a:rPr>
              <a:t>t</a:t>
            </a:r>
            <a:r>
              <a:rPr lang="en-US" sz="1000" spc="23" dirty="0">
                <a:cs typeface="Century Gothic"/>
              </a:rPr>
              <a:t>i</a:t>
            </a:r>
            <a:r>
              <a:rPr lang="en-US" sz="1000" spc="42" dirty="0">
                <a:cs typeface="Century Gothic"/>
              </a:rPr>
              <a:t>o</a:t>
            </a:r>
            <a:r>
              <a:rPr lang="en-US" sz="1000" spc="5" dirty="0">
                <a:cs typeface="Century Gothic"/>
              </a:rPr>
              <a:t>n,</a:t>
            </a:r>
            <a:r>
              <a:rPr lang="en-US" sz="1000" spc="-9" dirty="0">
                <a:cs typeface="Century Gothic"/>
              </a:rPr>
              <a:t> </a:t>
            </a:r>
            <a:r>
              <a:rPr lang="en-US" sz="1000" spc="42" dirty="0">
                <a:cs typeface="Century Gothic"/>
              </a:rPr>
              <a:t>t</a:t>
            </a:r>
            <a:r>
              <a:rPr lang="en-US" sz="1000" spc="9" dirty="0">
                <a:cs typeface="Century Gothic"/>
              </a:rPr>
              <a:t>r</a:t>
            </a:r>
            <a:r>
              <a:rPr lang="en-US" sz="1000" spc="42" dirty="0">
                <a:cs typeface="Century Gothic"/>
              </a:rPr>
              <a:t>o</a:t>
            </a:r>
            <a:r>
              <a:rPr lang="en-US" sz="1000" spc="14" dirty="0">
                <a:cs typeface="Century Gothic"/>
              </a:rPr>
              <a:t>ub</a:t>
            </a:r>
            <a:r>
              <a:rPr lang="en-US" sz="1000" spc="23" dirty="0">
                <a:cs typeface="Century Gothic"/>
              </a:rPr>
              <a:t>l</a:t>
            </a:r>
            <a:r>
              <a:rPr lang="en-US" sz="1000" spc="-23" dirty="0">
                <a:cs typeface="Century Gothic"/>
              </a:rPr>
              <a:t>e</a:t>
            </a:r>
            <a:r>
              <a:rPr lang="en-US" sz="1000" dirty="0">
                <a:cs typeface="Century Gothic"/>
              </a:rPr>
              <a:t>s</a:t>
            </a:r>
            <a:r>
              <a:rPr lang="en-US" sz="1000" spc="9" dirty="0">
                <a:cs typeface="Century Gothic"/>
              </a:rPr>
              <a:t>h</a:t>
            </a:r>
            <a:r>
              <a:rPr lang="en-US" sz="1000" spc="42" dirty="0">
                <a:cs typeface="Century Gothic"/>
              </a:rPr>
              <a:t>oo</a:t>
            </a:r>
            <a:r>
              <a:rPr lang="en-US" sz="1000" spc="-23" dirty="0">
                <a:cs typeface="Century Gothic"/>
              </a:rPr>
              <a:t>t</a:t>
            </a:r>
            <a:r>
              <a:rPr lang="en-US" sz="1000" spc="23" dirty="0">
                <a:cs typeface="Century Gothic"/>
              </a:rPr>
              <a:t>i</a:t>
            </a:r>
            <a:r>
              <a:rPr lang="en-US" sz="1000" spc="9" dirty="0">
                <a:cs typeface="Century Gothic"/>
              </a:rPr>
              <a:t>ng</a:t>
            </a:r>
            <a:r>
              <a:rPr lang="en-US" sz="1000" spc="-23" dirty="0">
                <a:cs typeface="Century Gothic"/>
              </a:rPr>
              <a:t> </a:t>
            </a:r>
            <a:r>
              <a:rPr lang="en-US" sz="1000" spc="14" dirty="0">
                <a:cs typeface="Century Gothic"/>
              </a:rPr>
              <a:t>a</a:t>
            </a:r>
            <a:r>
              <a:rPr lang="en-US" sz="1000" spc="9" dirty="0">
                <a:cs typeface="Century Gothic"/>
              </a:rPr>
              <a:t>nd</a:t>
            </a:r>
            <a:r>
              <a:rPr lang="en-US" sz="1000" spc="-32" dirty="0">
                <a:cs typeface="Century Gothic"/>
              </a:rPr>
              <a:t> </a:t>
            </a:r>
            <a:r>
              <a:rPr lang="en-US" sz="1000" spc="14" dirty="0">
                <a:cs typeface="Century Gothic"/>
              </a:rPr>
              <a:t>d</a:t>
            </a:r>
            <a:r>
              <a:rPr lang="en-US" sz="1000" spc="42" dirty="0">
                <a:cs typeface="Century Gothic"/>
              </a:rPr>
              <a:t>o</a:t>
            </a:r>
            <a:r>
              <a:rPr lang="en-US" sz="1000" spc="-23" dirty="0">
                <a:cs typeface="Century Gothic"/>
              </a:rPr>
              <a:t>c</a:t>
            </a:r>
            <a:r>
              <a:rPr lang="en-US" sz="1000" spc="14" dirty="0">
                <a:cs typeface="Century Gothic"/>
              </a:rPr>
              <a:t>u</a:t>
            </a:r>
            <a:r>
              <a:rPr lang="en-US" sz="1000" spc="65" dirty="0">
                <a:cs typeface="Century Gothic"/>
              </a:rPr>
              <a:t>m</a:t>
            </a:r>
            <a:r>
              <a:rPr lang="en-US" sz="1000" spc="-23" dirty="0">
                <a:cs typeface="Century Gothic"/>
              </a:rPr>
              <a:t>e</a:t>
            </a:r>
            <a:r>
              <a:rPr lang="en-US" sz="1000" spc="9" dirty="0">
                <a:cs typeface="Century Gothic"/>
              </a:rPr>
              <a:t>n</a:t>
            </a:r>
            <a:r>
              <a:rPr lang="en-US" sz="1000" spc="42" dirty="0">
                <a:cs typeface="Century Gothic"/>
              </a:rPr>
              <a:t>t</a:t>
            </a:r>
            <a:r>
              <a:rPr lang="en-US" sz="1000" spc="14" dirty="0">
                <a:cs typeface="Century Gothic"/>
              </a:rPr>
              <a:t>a</a:t>
            </a:r>
            <a:r>
              <a:rPr lang="en-US" sz="1000" spc="42" dirty="0">
                <a:cs typeface="Century Gothic"/>
              </a:rPr>
              <a:t>t</a:t>
            </a:r>
            <a:r>
              <a:rPr lang="en-US" sz="1000" spc="23" dirty="0">
                <a:cs typeface="Century Gothic"/>
              </a:rPr>
              <a:t>i</a:t>
            </a:r>
            <a:r>
              <a:rPr lang="en-US" sz="1000" spc="42" dirty="0">
                <a:cs typeface="Century Gothic"/>
              </a:rPr>
              <a:t>o</a:t>
            </a:r>
            <a:r>
              <a:rPr lang="en-US" sz="1000" spc="9" dirty="0">
                <a:cs typeface="Century Gothic"/>
              </a:rPr>
              <a:t>n</a:t>
            </a:r>
            <a:r>
              <a:rPr lang="en-US" sz="1000" spc="-32" dirty="0">
                <a:cs typeface="Century Gothic"/>
              </a:rPr>
              <a:t> </a:t>
            </a:r>
            <a:r>
              <a:rPr lang="en-US" sz="1000" spc="42" dirty="0">
                <a:cs typeface="Century Gothic"/>
              </a:rPr>
              <a:t>o</a:t>
            </a:r>
            <a:r>
              <a:rPr lang="en-US" sz="1000" spc="5" dirty="0">
                <a:cs typeface="Century Gothic"/>
              </a:rPr>
              <a:t>f</a:t>
            </a:r>
            <a:r>
              <a:rPr lang="en-US" sz="1000" spc="-42" dirty="0">
                <a:cs typeface="Century Gothic"/>
              </a:rPr>
              <a:t> </a:t>
            </a:r>
            <a:r>
              <a:rPr lang="en-US" sz="1000" spc="5" dirty="0">
                <a:cs typeface="Century Gothic"/>
              </a:rPr>
              <a:t>L</a:t>
            </a:r>
            <a:r>
              <a:rPr lang="en-US" sz="1000" spc="-37" dirty="0">
                <a:cs typeface="Century Gothic"/>
              </a:rPr>
              <a:t>A</a:t>
            </a:r>
            <a:r>
              <a:rPr lang="en-US" sz="1000" spc="32" dirty="0">
                <a:cs typeface="Century Gothic"/>
              </a:rPr>
              <a:t>N</a:t>
            </a:r>
            <a:r>
              <a:rPr lang="en-US" sz="1000" spc="23" dirty="0">
                <a:cs typeface="Century Gothic"/>
              </a:rPr>
              <a:t>/</a:t>
            </a:r>
            <a:r>
              <a:rPr lang="en-US" sz="1000" spc="46" dirty="0">
                <a:cs typeface="Century Gothic"/>
              </a:rPr>
              <a:t>W</a:t>
            </a:r>
            <a:r>
              <a:rPr lang="en-US" sz="1000" spc="-37" dirty="0">
                <a:cs typeface="Century Gothic"/>
              </a:rPr>
              <a:t>A</a:t>
            </a:r>
            <a:r>
              <a:rPr lang="en-US" sz="1000" spc="9" dirty="0">
                <a:cs typeface="Century Gothic"/>
              </a:rPr>
              <a:t>N</a:t>
            </a:r>
            <a:r>
              <a:rPr lang="en-US" sz="1000" dirty="0">
                <a:cs typeface="Century Gothic"/>
              </a:rPr>
              <a:t> </a:t>
            </a:r>
            <a:r>
              <a:rPr lang="en-US" sz="1000" spc="-115" dirty="0">
                <a:cs typeface="Century Gothic"/>
              </a:rPr>
              <a:t> </a:t>
            </a:r>
            <a:r>
              <a:rPr lang="en-US" sz="1000" spc="32" dirty="0">
                <a:cs typeface="Century Gothic"/>
              </a:rPr>
              <a:t>N</a:t>
            </a:r>
            <a:r>
              <a:rPr lang="en-US" sz="1000" spc="-23" dirty="0">
                <a:cs typeface="Century Gothic"/>
              </a:rPr>
              <a:t>e</a:t>
            </a:r>
            <a:r>
              <a:rPr lang="en-US" sz="1000" spc="42" dirty="0">
                <a:cs typeface="Century Gothic"/>
              </a:rPr>
              <a:t>t</a:t>
            </a:r>
            <a:r>
              <a:rPr lang="en-US" sz="1000" spc="92" dirty="0">
                <a:cs typeface="Century Gothic"/>
              </a:rPr>
              <a:t>w</a:t>
            </a:r>
            <a:r>
              <a:rPr lang="en-US" sz="1000" spc="42" dirty="0">
                <a:cs typeface="Century Gothic"/>
              </a:rPr>
              <a:t>o</a:t>
            </a:r>
            <a:r>
              <a:rPr lang="en-US" sz="1000" spc="9" dirty="0">
                <a:cs typeface="Century Gothic"/>
              </a:rPr>
              <a:t>r</a:t>
            </a:r>
            <a:r>
              <a:rPr lang="en-US" sz="1000" spc="5" dirty="0">
                <a:cs typeface="Century Gothic"/>
              </a:rPr>
              <a:t>k</a:t>
            </a:r>
            <a:r>
              <a:rPr lang="en-US" sz="1000" spc="-5" dirty="0">
                <a:cs typeface="Century Gothic"/>
              </a:rPr>
              <a:t> </a:t>
            </a:r>
            <a:r>
              <a:rPr lang="en-US" sz="1000" spc="-32" dirty="0">
                <a:cs typeface="Century Gothic"/>
              </a:rPr>
              <a:t>S</a:t>
            </a:r>
            <a:r>
              <a:rPr lang="en-US" sz="1000" spc="-60" dirty="0">
                <a:cs typeface="Century Gothic"/>
              </a:rPr>
              <a:t>y</a:t>
            </a:r>
            <a:r>
              <a:rPr lang="en-US" sz="1000" dirty="0">
                <a:cs typeface="Century Gothic"/>
              </a:rPr>
              <a:t>s</a:t>
            </a:r>
            <a:r>
              <a:rPr lang="en-US" sz="1000" spc="42" dirty="0">
                <a:cs typeface="Century Gothic"/>
              </a:rPr>
              <a:t>t</a:t>
            </a:r>
            <a:r>
              <a:rPr lang="en-US" sz="1000" spc="-23" dirty="0">
                <a:cs typeface="Century Gothic"/>
              </a:rPr>
              <a:t>e</a:t>
            </a:r>
            <a:r>
              <a:rPr lang="en-US" sz="1000" spc="14" dirty="0">
                <a:cs typeface="Century Gothic"/>
              </a:rPr>
              <a:t>m</a:t>
            </a:r>
            <a:r>
              <a:rPr lang="en-US" sz="1000" dirty="0">
                <a:cs typeface="Century Gothic"/>
              </a:rPr>
              <a:t>s</a:t>
            </a:r>
            <a:r>
              <a:rPr lang="en-US" sz="1000" spc="5" dirty="0">
                <a:cs typeface="Century Gothic"/>
              </a:rPr>
              <a:t>. Moreover,</a:t>
            </a:r>
            <a:r>
              <a:rPr lang="en-US" sz="1000" spc="60" dirty="0">
                <a:cs typeface="Century Gothic"/>
              </a:rPr>
              <a:t> </a:t>
            </a:r>
            <a:r>
              <a:rPr lang="en-US" sz="1000" spc="14" dirty="0">
                <a:cs typeface="Century Gothic"/>
              </a:rPr>
              <a:t>H</a:t>
            </a:r>
            <a:r>
              <a:rPr lang="en-US" sz="1000" spc="9" dirty="0">
                <a:cs typeface="Century Gothic"/>
              </a:rPr>
              <a:t>e</a:t>
            </a:r>
            <a:r>
              <a:rPr lang="en-US" sz="1000" spc="5" dirty="0">
                <a:cs typeface="Century Gothic"/>
              </a:rPr>
              <a:t> h</a:t>
            </a:r>
            <a:r>
              <a:rPr lang="en-US" sz="1000" spc="14" dirty="0">
                <a:cs typeface="Century Gothic"/>
              </a:rPr>
              <a:t>a</a:t>
            </a:r>
            <a:r>
              <a:rPr lang="en-US" sz="1000" spc="5" dirty="0">
                <a:cs typeface="Century Gothic"/>
              </a:rPr>
              <a:t>s</a:t>
            </a:r>
            <a:r>
              <a:rPr lang="en-US" sz="1000" spc="28" dirty="0">
                <a:cs typeface="Century Gothic"/>
              </a:rPr>
              <a:t> </a:t>
            </a:r>
            <a:r>
              <a:rPr lang="en-US" sz="1000" spc="42" dirty="0">
                <a:cs typeface="Century Gothic"/>
              </a:rPr>
              <a:t>t</a:t>
            </a:r>
            <a:r>
              <a:rPr lang="en-US" sz="1000" spc="9" dirty="0">
                <a:cs typeface="Century Gothic"/>
              </a:rPr>
              <a:t>he</a:t>
            </a:r>
            <a:r>
              <a:rPr lang="en-US" sz="1000" dirty="0">
                <a:cs typeface="Century Gothic"/>
              </a:rPr>
              <a:t> </a:t>
            </a:r>
            <a:r>
              <a:rPr lang="en-US" sz="1000" spc="42" dirty="0">
                <a:cs typeface="Century Gothic"/>
              </a:rPr>
              <a:t>t</a:t>
            </a:r>
            <a:r>
              <a:rPr lang="en-US" sz="1000" spc="9" dirty="0">
                <a:cs typeface="Century Gothic"/>
              </a:rPr>
              <a:t>ra</a:t>
            </a:r>
            <a:r>
              <a:rPr lang="en-US" sz="1000" spc="-23" dirty="0">
                <a:cs typeface="Century Gothic"/>
              </a:rPr>
              <a:t>c</a:t>
            </a:r>
            <a:r>
              <a:rPr lang="en-US" sz="1000" spc="5" dirty="0">
                <a:cs typeface="Century Gothic"/>
              </a:rPr>
              <a:t>k</a:t>
            </a:r>
            <a:r>
              <a:rPr lang="en-US" sz="1000" spc="60" dirty="0">
                <a:cs typeface="Century Gothic"/>
              </a:rPr>
              <a:t> </a:t>
            </a:r>
            <a:r>
              <a:rPr lang="en-US" sz="1000" spc="9" dirty="0">
                <a:cs typeface="Century Gothic"/>
              </a:rPr>
              <a:t>r</a:t>
            </a:r>
            <a:r>
              <a:rPr lang="en-US" sz="1000" spc="-23" dirty="0">
                <a:cs typeface="Century Gothic"/>
              </a:rPr>
              <a:t>ec</a:t>
            </a:r>
            <a:r>
              <a:rPr lang="en-US" sz="1000" spc="37" dirty="0">
                <a:cs typeface="Century Gothic"/>
              </a:rPr>
              <a:t>o</a:t>
            </a:r>
            <a:r>
              <a:rPr lang="en-US" sz="1000" spc="9" dirty="0">
                <a:cs typeface="Century Gothic"/>
              </a:rPr>
              <a:t>rd</a:t>
            </a:r>
            <a:r>
              <a:rPr lang="en-US" sz="1000" spc="105" dirty="0">
                <a:cs typeface="Century Gothic"/>
              </a:rPr>
              <a:t> </a:t>
            </a:r>
            <a:r>
              <a:rPr lang="en-US" sz="1000" spc="-5" dirty="0">
                <a:cs typeface="Century Gothic"/>
              </a:rPr>
              <a:t>f</a:t>
            </a:r>
            <a:r>
              <a:rPr lang="en-US" sz="1000" spc="37" dirty="0">
                <a:cs typeface="Century Gothic"/>
              </a:rPr>
              <a:t>o</a:t>
            </a:r>
            <a:r>
              <a:rPr lang="en-US" sz="1000" spc="5" dirty="0">
                <a:cs typeface="Century Gothic"/>
              </a:rPr>
              <a:t>r</a:t>
            </a:r>
            <a:r>
              <a:rPr lang="en-US" sz="1000" spc="-32" dirty="0">
                <a:cs typeface="Century Gothic"/>
              </a:rPr>
              <a:t> </a:t>
            </a:r>
            <a:r>
              <a:rPr lang="en-US" sz="1000" spc="9" dirty="0">
                <a:cs typeface="Century Gothic"/>
              </a:rPr>
              <a:t>d</a:t>
            </a:r>
            <a:r>
              <a:rPr lang="en-US" sz="1000" spc="23" dirty="0">
                <a:cs typeface="Century Gothic"/>
              </a:rPr>
              <a:t>i</a:t>
            </a:r>
            <a:r>
              <a:rPr lang="en-US" sz="1000" spc="14" dirty="0">
                <a:cs typeface="Century Gothic"/>
              </a:rPr>
              <a:t>a</a:t>
            </a:r>
            <a:r>
              <a:rPr lang="en-US" sz="1000" spc="23" dirty="0">
                <a:cs typeface="Century Gothic"/>
              </a:rPr>
              <a:t>g</a:t>
            </a:r>
            <a:r>
              <a:rPr lang="en-US" sz="1000" spc="9" dirty="0">
                <a:cs typeface="Century Gothic"/>
              </a:rPr>
              <a:t>n</a:t>
            </a:r>
            <a:r>
              <a:rPr lang="en-US" sz="1000" spc="37" dirty="0">
                <a:cs typeface="Century Gothic"/>
              </a:rPr>
              <a:t>o</a:t>
            </a:r>
            <a:r>
              <a:rPr lang="en-US" sz="1000" dirty="0">
                <a:cs typeface="Century Gothic"/>
              </a:rPr>
              <a:t>s</a:t>
            </a:r>
            <a:r>
              <a:rPr lang="en-US" sz="1000" spc="23" dirty="0">
                <a:cs typeface="Century Gothic"/>
              </a:rPr>
              <a:t>i</a:t>
            </a:r>
            <a:r>
              <a:rPr lang="en-US" sz="1000" spc="9" dirty="0">
                <a:cs typeface="Century Gothic"/>
              </a:rPr>
              <a:t>ng</a:t>
            </a:r>
            <a:r>
              <a:rPr lang="en-US" sz="1000" spc="46" dirty="0">
                <a:cs typeface="Century Gothic"/>
              </a:rPr>
              <a:t> </a:t>
            </a:r>
            <a:r>
              <a:rPr lang="en-US" sz="1000" spc="-23" dirty="0">
                <a:cs typeface="Century Gothic"/>
              </a:rPr>
              <a:t>c</a:t>
            </a:r>
            <a:r>
              <a:rPr lang="en-US" sz="1000" spc="37" dirty="0">
                <a:cs typeface="Century Gothic"/>
              </a:rPr>
              <a:t>o</a:t>
            </a:r>
            <a:r>
              <a:rPr lang="en-US" sz="1000" spc="65" dirty="0">
                <a:cs typeface="Century Gothic"/>
              </a:rPr>
              <a:t>m</a:t>
            </a:r>
            <a:r>
              <a:rPr lang="en-US" sz="1000" spc="14" dirty="0">
                <a:cs typeface="Century Gothic"/>
              </a:rPr>
              <a:t>p</a:t>
            </a:r>
            <a:r>
              <a:rPr lang="en-US" sz="1000" spc="23" dirty="0">
                <a:cs typeface="Century Gothic"/>
              </a:rPr>
              <a:t>l</a:t>
            </a:r>
            <a:r>
              <a:rPr lang="en-US" sz="1000" spc="-23" dirty="0">
                <a:cs typeface="Century Gothic"/>
              </a:rPr>
              <a:t>e</a:t>
            </a:r>
            <a:r>
              <a:rPr lang="en-US" sz="1000" spc="5" dirty="0">
                <a:cs typeface="Century Gothic"/>
              </a:rPr>
              <a:t>x</a:t>
            </a:r>
            <a:r>
              <a:rPr lang="en-US" sz="1000" spc="14" dirty="0">
                <a:cs typeface="Century Gothic"/>
              </a:rPr>
              <a:t> </a:t>
            </a:r>
            <a:r>
              <a:rPr lang="en-US" sz="1000" spc="9" dirty="0">
                <a:cs typeface="Century Gothic"/>
              </a:rPr>
              <a:t>pr</a:t>
            </a:r>
            <a:r>
              <a:rPr lang="en-US" sz="1000" spc="37" dirty="0">
                <a:cs typeface="Century Gothic"/>
              </a:rPr>
              <a:t>o</a:t>
            </a:r>
            <a:r>
              <a:rPr lang="en-US" sz="1000" spc="14" dirty="0">
                <a:cs typeface="Century Gothic"/>
              </a:rPr>
              <a:t>b</a:t>
            </a:r>
            <a:r>
              <a:rPr lang="en-US" sz="1000" spc="23" dirty="0">
                <a:cs typeface="Century Gothic"/>
              </a:rPr>
              <a:t>l</a:t>
            </a:r>
            <a:r>
              <a:rPr lang="en-US" sz="1000" spc="-23" dirty="0">
                <a:cs typeface="Century Gothic"/>
              </a:rPr>
              <a:t>e</a:t>
            </a:r>
            <a:r>
              <a:rPr lang="en-US" sz="1000" spc="65" dirty="0">
                <a:cs typeface="Century Gothic"/>
              </a:rPr>
              <a:t>m</a:t>
            </a:r>
            <a:r>
              <a:rPr lang="en-US" sz="1000" spc="5" dirty="0">
                <a:cs typeface="Century Gothic"/>
              </a:rPr>
              <a:t>s</a:t>
            </a:r>
            <a:r>
              <a:rPr lang="en-US" sz="1000" spc="28" dirty="0">
                <a:cs typeface="Century Gothic"/>
              </a:rPr>
              <a:t> </a:t>
            </a:r>
            <a:r>
              <a:rPr lang="en-US" sz="1000" spc="14" dirty="0">
                <a:cs typeface="Century Gothic"/>
              </a:rPr>
              <a:t>a</a:t>
            </a:r>
            <a:r>
              <a:rPr lang="en-US" sz="1000" spc="9" dirty="0">
                <a:cs typeface="Century Gothic"/>
              </a:rPr>
              <a:t>nd</a:t>
            </a:r>
            <a:r>
              <a:rPr lang="en-US" sz="1000" spc="37" dirty="0">
                <a:cs typeface="Century Gothic"/>
              </a:rPr>
              <a:t> </a:t>
            </a:r>
            <a:r>
              <a:rPr lang="en-US" sz="1000" spc="-23" dirty="0">
                <a:cs typeface="Century Gothic"/>
              </a:rPr>
              <a:t>c</a:t>
            </a:r>
            <a:r>
              <a:rPr lang="en-US" sz="1000" spc="37" dirty="0">
                <a:cs typeface="Century Gothic"/>
              </a:rPr>
              <a:t>o</a:t>
            </a:r>
            <a:r>
              <a:rPr lang="en-US" sz="1000" spc="9" dirty="0">
                <a:cs typeface="Century Gothic"/>
              </a:rPr>
              <a:t>n</a:t>
            </a:r>
            <a:r>
              <a:rPr lang="en-US" sz="1000" dirty="0">
                <a:cs typeface="Century Gothic"/>
              </a:rPr>
              <a:t>s</a:t>
            </a:r>
            <a:r>
              <a:rPr lang="en-US" sz="1000" spc="23" dirty="0">
                <a:cs typeface="Century Gothic"/>
              </a:rPr>
              <a:t>i</a:t>
            </a:r>
            <a:r>
              <a:rPr lang="en-US" sz="1000" dirty="0">
                <a:cs typeface="Century Gothic"/>
              </a:rPr>
              <a:t>s</a:t>
            </a:r>
            <a:r>
              <a:rPr lang="en-US" sz="1000" spc="42" dirty="0">
                <a:cs typeface="Century Gothic"/>
              </a:rPr>
              <a:t>t</a:t>
            </a:r>
            <a:r>
              <a:rPr lang="en-US" sz="1000" spc="-23" dirty="0">
                <a:cs typeface="Century Gothic"/>
              </a:rPr>
              <a:t>e</a:t>
            </a:r>
            <a:r>
              <a:rPr lang="en-US" sz="1000" spc="9" dirty="0">
                <a:cs typeface="Century Gothic"/>
              </a:rPr>
              <a:t>n</a:t>
            </a:r>
            <a:r>
              <a:rPr lang="en-US" sz="1000" spc="42" dirty="0">
                <a:cs typeface="Century Gothic"/>
              </a:rPr>
              <a:t>t</a:t>
            </a:r>
            <a:r>
              <a:rPr lang="en-US" sz="1000" spc="23" dirty="0">
                <a:cs typeface="Century Gothic"/>
              </a:rPr>
              <a:t>l</a:t>
            </a:r>
            <a:r>
              <a:rPr lang="en-US" sz="1000" spc="9" dirty="0">
                <a:cs typeface="Century Gothic"/>
              </a:rPr>
              <a:t>y</a:t>
            </a:r>
            <a:r>
              <a:rPr lang="en-US" sz="1000" spc="32" dirty="0">
                <a:cs typeface="Century Gothic"/>
              </a:rPr>
              <a:t> </a:t>
            </a:r>
            <a:r>
              <a:rPr lang="en-US" sz="1000" spc="9" dirty="0">
                <a:cs typeface="Century Gothic"/>
              </a:rPr>
              <a:t>d</a:t>
            </a:r>
            <a:r>
              <a:rPr lang="en-US" sz="1000" spc="-23" dirty="0">
                <a:cs typeface="Century Gothic"/>
              </a:rPr>
              <a:t>e</a:t>
            </a:r>
            <a:r>
              <a:rPr lang="en-US" sz="1000" spc="23" dirty="0">
                <a:cs typeface="Century Gothic"/>
              </a:rPr>
              <a:t>li</a:t>
            </a:r>
            <a:r>
              <a:rPr lang="en-US" sz="1000" spc="60" dirty="0">
                <a:cs typeface="Century Gothic"/>
              </a:rPr>
              <a:t>v</a:t>
            </a:r>
            <a:r>
              <a:rPr lang="en-US" sz="1000" spc="-23" dirty="0">
                <a:cs typeface="Century Gothic"/>
              </a:rPr>
              <a:t>e</a:t>
            </a:r>
            <a:r>
              <a:rPr lang="en-US" sz="1000" spc="9" dirty="0">
                <a:cs typeface="Century Gothic"/>
              </a:rPr>
              <a:t>r</a:t>
            </a:r>
            <a:r>
              <a:rPr lang="en-US" sz="1000" spc="23" dirty="0">
                <a:cs typeface="Century Gothic"/>
              </a:rPr>
              <a:t>i</a:t>
            </a:r>
            <a:r>
              <a:rPr lang="en-US" sz="1000" spc="9" dirty="0">
                <a:cs typeface="Century Gothic"/>
              </a:rPr>
              <a:t>ng</a:t>
            </a:r>
            <a:r>
              <a:rPr lang="en-US" sz="1000" spc="-23" dirty="0">
                <a:cs typeface="Century Gothic"/>
              </a:rPr>
              <a:t> e</a:t>
            </a:r>
            <a:r>
              <a:rPr lang="en-US" sz="1000" spc="-5" dirty="0">
                <a:cs typeface="Century Gothic"/>
              </a:rPr>
              <a:t>ff</a:t>
            </a:r>
            <a:r>
              <a:rPr lang="en-US" sz="1000" spc="-23" dirty="0">
                <a:cs typeface="Century Gothic"/>
              </a:rPr>
              <a:t>ec</a:t>
            </a:r>
            <a:r>
              <a:rPr lang="en-US" sz="1000" spc="42" dirty="0">
                <a:cs typeface="Century Gothic"/>
              </a:rPr>
              <a:t>t</a:t>
            </a:r>
            <a:r>
              <a:rPr lang="en-US" sz="1000" spc="23" dirty="0">
                <a:cs typeface="Century Gothic"/>
              </a:rPr>
              <a:t>i</a:t>
            </a:r>
            <a:r>
              <a:rPr lang="en-US" sz="1000" spc="60" dirty="0">
                <a:cs typeface="Century Gothic"/>
              </a:rPr>
              <a:t>v</a:t>
            </a:r>
            <a:r>
              <a:rPr lang="en-US" sz="1000" spc="9" dirty="0">
                <a:cs typeface="Century Gothic"/>
              </a:rPr>
              <a:t>e</a:t>
            </a:r>
            <a:r>
              <a:rPr lang="en-US" sz="1000" spc="69" dirty="0">
                <a:cs typeface="Century Gothic"/>
              </a:rPr>
              <a:t> </a:t>
            </a:r>
            <a:r>
              <a:rPr lang="en-US" sz="1000" dirty="0">
                <a:cs typeface="Century Gothic"/>
              </a:rPr>
              <a:t>s</a:t>
            </a:r>
            <a:r>
              <a:rPr lang="en-US" sz="1000" spc="37" dirty="0">
                <a:cs typeface="Century Gothic"/>
              </a:rPr>
              <a:t>o</a:t>
            </a:r>
            <a:r>
              <a:rPr lang="en-US" sz="1000" spc="23" dirty="0">
                <a:cs typeface="Century Gothic"/>
              </a:rPr>
              <a:t>l</a:t>
            </a:r>
            <a:r>
              <a:rPr lang="en-US" sz="1000" spc="14" dirty="0">
                <a:cs typeface="Century Gothic"/>
              </a:rPr>
              <a:t>u</a:t>
            </a:r>
            <a:r>
              <a:rPr lang="en-US" sz="1000" spc="42" dirty="0">
                <a:cs typeface="Century Gothic"/>
              </a:rPr>
              <a:t>t</a:t>
            </a:r>
            <a:r>
              <a:rPr lang="en-US" sz="1000" spc="23" dirty="0">
                <a:cs typeface="Century Gothic"/>
              </a:rPr>
              <a:t>i</a:t>
            </a:r>
            <a:r>
              <a:rPr lang="en-US" sz="1000" spc="37" dirty="0">
                <a:cs typeface="Century Gothic"/>
              </a:rPr>
              <a:t>o</a:t>
            </a:r>
            <a:r>
              <a:rPr lang="en-US" sz="1000" spc="9" dirty="0">
                <a:cs typeface="Century Gothic"/>
              </a:rPr>
              <a:t>n</a:t>
            </a:r>
            <a:r>
              <a:rPr lang="en-US" sz="1000" dirty="0">
                <a:cs typeface="Century Gothic"/>
              </a:rPr>
              <a:t>s</a:t>
            </a:r>
            <a:r>
              <a:rPr lang="en-US" sz="1000" spc="5" dirty="0">
                <a:cs typeface="Century Gothic"/>
              </a:rPr>
              <a:t>.</a:t>
            </a:r>
            <a:r>
              <a:rPr lang="en-US" sz="1000" spc="78" dirty="0">
                <a:cs typeface="Century Gothic"/>
              </a:rPr>
              <a:t> </a:t>
            </a:r>
            <a:endParaRPr lang="en-US" sz="1000" dirty="0">
              <a:cs typeface="Century Gothic"/>
            </a:endParaRPr>
          </a:p>
          <a:p>
            <a:pPr>
              <a:spcBef>
                <a:spcPts val="47"/>
              </a:spcBef>
            </a:pPr>
            <a:endParaRPr lang="en-US" sz="1050" dirty="0">
              <a:latin typeface="Times New Roman"/>
              <a:cs typeface="Times New Roman"/>
            </a:endParaRPr>
          </a:p>
          <a:p>
            <a:pPr marL="11723" marR="4689" algn="just">
              <a:lnSpc>
                <a:spcPct val="105400"/>
              </a:lnSpc>
            </a:pPr>
            <a:r>
              <a:rPr lang="en-US" sz="1000" spc="-18" dirty="0">
                <a:cs typeface="Century Gothic"/>
              </a:rPr>
              <a:t>Adnan </a:t>
            </a:r>
            <a:r>
              <a:rPr lang="en-US" sz="1000" spc="9" dirty="0">
                <a:cs typeface="Century Gothic"/>
              </a:rPr>
              <a:t>h</a:t>
            </a:r>
            <a:r>
              <a:rPr lang="en-US" sz="1000" spc="14" dirty="0">
                <a:cs typeface="Century Gothic"/>
              </a:rPr>
              <a:t>a</a:t>
            </a:r>
            <a:r>
              <a:rPr lang="en-US" sz="1000" spc="5" dirty="0">
                <a:cs typeface="Century Gothic"/>
              </a:rPr>
              <a:t>s</a:t>
            </a:r>
            <a:r>
              <a:rPr lang="en-US" sz="1000" dirty="0">
                <a:cs typeface="Century Gothic"/>
              </a:rPr>
              <a:t> </a:t>
            </a:r>
            <a:r>
              <a:rPr lang="en-US" sz="1000" spc="-69" dirty="0">
                <a:cs typeface="Century Gothic"/>
              </a:rPr>
              <a:t> </a:t>
            </a:r>
            <a:r>
              <a:rPr lang="en-US" sz="1000" spc="46" dirty="0">
                <a:cs typeface="Century Gothic"/>
              </a:rPr>
              <a:t>e</a:t>
            </a:r>
            <a:r>
              <a:rPr lang="en-US" sz="1000" spc="-14" dirty="0">
                <a:cs typeface="Century Gothic"/>
              </a:rPr>
              <a:t>x</a:t>
            </a:r>
            <a:r>
              <a:rPr lang="en-US" sz="1000" spc="83" dirty="0">
                <a:cs typeface="Century Gothic"/>
              </a:rPr>
              <a:t>p</a:t>
            </a:r>
            <a:r>
              <a:rPr lang="en-US" sz="1000" spc="-23" dirty="0">
                <a:cs typeface="Century Gothic"/>
              </a:rPr>
              <a:t>e</a:t>
            </a:r>
            <a:r>
              <a:rPr lang="en-US" sz="1000" spc="9" dirty="0">
                <a:cs typeface="Century Gothic"/>
              </a:rPr>
              <a:t>r</a:t>
            </a:r>
            <a:r>
              <a:rPr lang="en-US" sz="1000" spc="23" dirty="0">
                <a:cs typeface="Century Gothic"/>
              </a:rPr>
              <a:t>i</a:t>
            </a:r>
            <a:r>
              <a:rPr lang="en-US" sz="1000" spc="-23" dirty="0">
                <a:cs typeface="Century Gothic"/>
              </a:rPr>
              <a:t>e</a:t>
            </a:r>
            <a:r>
              <a:rPr lang="en-US" sz="1000" spc="78" dirty="0">
                <a:cs typeface="Century Gothic"/>
              </a:rPr>
              <a:t>n</a:t>
            </a:r>
            <a:r>
              <a:rPr lang="en-US" sz="1000" spc="-23" dirty="0">
                <a:cs typeface="Century Gothic"/>
              </a:rPr>
              <a:t>c</a:t>
            </a:r>
            <a:r>
              <a:rPr lang="en-US" sz="1000" spc="46" dirty="0">
                <a:cs typeface="Century Gothic"/>
              </a:rPr>
              <a:t>e</a:t>
            </a:r>
            <a:r>
              <a:rPr lang="en-US" sz="1000" spc="9" dirty="0">
                <a:cs typeface="Century Gothic"/>
              </a:rPr>
              <a:t>d</a:t>
            </a:r>
            <a:r>
              <a:rPr lang="en-US" sz="1000" dirty="0">
                <a:cs typeface="Century Gothic"/>
              </a:rPr>
              <a:t> </a:t>
            </a:r>
            <a:r>
              <a:rPr lang="en-US" sz="1000" spc="-55" dirty="0">
                <a:cs typeface="Century Gothic"/>
              </a:rPr>
              <a:t> </a:t>
            </a:r>
            <a:r>
              <a:rPr lang="en-US" sz="1000" spc="23" dirty="0">
                <a:cs typeface="Century Gothic"/>
              </a:rPr>
              <a:t>i</a:t>
            </a:r>
            <a:r>
              <a:rPr lang="en-US" sz="1000" spc="9" dirty="0">
                <a:cs typeface="Century Gothic"/>
              </a:rPr>
              <a:t>n</a:t>
            </a:r>
            <a:r>
              <a:rPr lang="en-US" sz="1000" dirty="0">
                <a:cs typeface="Century Gothic"/>
              </a:rPr>
              <a:t> </a:t>
            </a:r>
            <a:r>
              <a:rPr lang="en-US" sz="1000" spc="-69" dirty="0">
                <a:cs typeface="Century Gothic"/>
              </a:rPr>
              <a:t> </a:t>
            </a:r>
            <a:r>
              <a:rPr lang="en-US" sz="1000" spc="23" dirty="0">
                <a:cs typeface="Century Gothic"/>
              </a:rPr>
              <a:t>g</a:t>
            </a:r>
            <a:r>
              <a:rPr lang="en-US" sz="1000" spc="-28" dirty="0">
                <a:cs typeface="Century Gothic"/>
              </a:rPr>
              <a:t>o</a:t>
            </a:r>
            <a:r>
              <a:rPr lang="en-US" sz="1000" spc="60" dirty="0">
                <a:cs typeface="Century Gothic"/>
              </a:rPr>
              <a:t>v</a:t>
            </a:r>
            <a:r>
              <a:rPr lang="en-US" sz="1000" spc="-23" dirty="0">
                <a:cs typeface="Century Gothic"/>
              </a:rPr>
              <a:t>e</a:t>
            </a:r>
            <a:r>
              <a:rPr lang="en-US" sz="1000" spc="9" dirty="0">
                <a:cs typeface="Century Gothic"/>
              </a:rPr>
              <a:t>rn</a:t>
            </a:r>
            <a:r>
              <a:rPr lang="en-US" sz="1000" spc="23" dirty="0">
                <a:cs typeface="Century Gothic"/>
              </a:rPr>
              <a:t>i</a:t>
            </a:r>
            <a:r>
              <a:rPr lang="en-US" sz="1000" spc="9" dirty="0">
                <a:cs typeface="Century Gothic"/>
              </a:rPr>
              <a:t>ng</a:t>
            </a:r>
            <a:r>
              <a:rPr lang="en-US" sz="1000" dirty="0">
                <a:cs typeface="Century Gothic"/>
              </a:rPr>
              <a:t> </a:t>
            </a:r>
            <a:r>
              <a:rPr lang="en-US" sz="1000" spc="-42" dirty="0">
                <a:cs typeface="Century Gothic"/>
              </a:rPr>
              <a:t> </a:t>
            </a:r>
            <a:r>
              <a:rPr lang="en-US" sz="1000" spc="5" dirty="0">
                <a:cs typeface="Century Gothic"/>
              </a:rPr>
              <a:t>In</a:t>
            </a:r>
            <a:r>
              <a:rPr lang="en-US" sz="1000" spc="-5" dirty="0">
                <a:cs typeface="Century Gothic"/>
              </a:rPr>
              <a:t>f</a:t>
            </a:r>
            <a:r>
              <a:rPr lang="en-US" sz="1000" spc="42" dirty="0">
                <a:cs typeface="Century Gothic"/>
              </a:rPr>
              <a:t>o</a:t>
            </a:r>
            <a:r>
              <a:rPr lang="en-US" sz="1000" spc="9" dirty="0">
                <a:cs typeface="Century Gothic"/>
              </a:rPr>
              <a:t>r</a:t>
            </a:r>
            <a:r>
              <a:rPr lang="en-US" sz="1000" spc="65" dirty="0">
                <a:cs typeface="Century Gothic"/>
              </a:rPr>
              <a:t>m</a:t>
            </a:r>
            <a:r>
              <a:rPr lang="en-US" sz="1000" spc="14" dirty="0">
                <a:cs typeface="Century Gothic"/>
              </a:rPr>
              <a:t>a</a:t>
            </a:r>
            <a:r>
              <a:rPr lang="en-US" sz="1000" spc="-23" dirty="0">
                <a:cs typeface="Century Gothic"/>
              </a:rPr>
              <a:t>t</a:t>
            </a:r>
            <a:r>
              <a:rPr lang="en-US" sz="1000" spc="23" dirty="0">
                <a:cs typeface="Century Gothic"/>
              </a:rPr>
              <a:t>i</a:t>
            </a:r>
            <a:r>
              <a:rPr lang="en-US" sz="1000" spc="42" dirty="0">
                <a:cs typeface="Century Gothic"/>
              </a:rPr>
              <a:t>o</a:t>
            </a:r>
            <a:r>
              <a:rPr lang="en-US" sz="1000" spc="9" dirty="0">
                <a:cs typeface="Century Gothic"/>
              </a:rPr>
              <a:t>n</a:t>
            </a:r>
            <a:r>
              <a:rPr lang="en-US" sz="1000" dirty="0">
                <a:cs typeface="Century Gothic"/>
              </a:rPr>
              <a:t> </a:t>
            </a:r>
            <a:r>
              <a:rPr lang="en-US" sz="1000" spc="-55" dirty="0">
                <a:cs typeface="Century Gothic"/>
              </a:rPr>
              <a:t> </a:t>
            </a:r>
            <a:r>
              <a:rPr lang="en-US" sz="1000" spc="-32" dirty="0">
                <a:cs typeface="Century Gothic"/>
              </a:rPr>
              <a:t>T</a:t>
            </a:r>
            <a:r>
              <a:rPr lang="en-US" sz="1000" spc="-23" dirty="0">
                <a:cs typeface="Century Gothic"/>
              </a:rPr>
              <a:t>e</a:t>
            </a:r>
            <a:r>
              <a:rPr lang="en-US" sz="1000" spc="-18" dirty="0">
                <a:cs typeface="Century Gothic"/>
              </a:rPr>
              <a:t>c</a:t>
            </a:r>
            <a:r>
              <a:rPr lang="en-US" sz="1000" spc="14" dirty="0">
                <a:cs typeface="Century Gothic"/>
              </a:rPr>
              <a:t>hn</a:t>
            </a:r>
            <a:r>
              <a:rPr lang="en-US" sz="1000" spc="42" dirty="0">
                <a:cs typeface="Century Gothic"/>
              </a:rPr>
              <a:t>o</a:t>
            </a:r>
            <a:r>
              <a:rPr lang="en-US" sz="1000" spc="23" dirty="0">
                <a:cs typeface="Century Gothic"/>
              </a:rPr>
              <a:t>l</a:t>
            </a:r>
            <a:r>
              <a:rPr lang="en-US" sz="1000" spc="42" dirty="0">
                <a:cs typeface="Century Gothic"/>
              </a:rPr>
              <a:t>o</a:t>
            </a:r>
            <a:r>
              <a:rPr lang="en-US" sz="1000" spc="23" dirty="0">
                <a:cs typeface="Century Gothic"/>
              </a:rPr>
              <a:t>g</a:t>
            </a:r>
            <a:r>
              <a:rPr lang="en-US" sz="1000" spc="9" dirty="0">
                <a:cs typeface="Century Gothic"/>
              </a:rPr>
              <a:t>y</a:t>
            </a:r>
            <a:r>
              <a:rPr lang="en-US" sz="1000" spc="97" dirty="0">
                <a:cs typeface="Century Gothic"/>
              </a:rPr>
              <a:t> </a:t>
            </a:r>
            <a:r>
              <a:rPr lang="en-US" sz="1000" spc="14" dirty="0">
                <a:cs typeface="Century Gothic"/>
              </a:rPr>
              <a:t>a</a:t>
            </a:r>
            <a:r>
              <a:rPr lang="en-US" sz="1000" spc="9" dirty="0">
                <a:cs typeface="Century Gothic"/>
              </a:rPr>
              <a:t>nd</a:t>
            </a:r>
            <a:r>
              <a:rPr lang="en-US" sz="1000" dirty="0">
                <a:cs typeface="Century Gothic"/>
              </a:rPr>
              <a:t> </a:t>
            </a:r>
            <a:r>
              <a:rPr lang="en-US" sz="1000" spc="-60" dirty="0">
                <a:cs typeface="Century Gothic"/>
              </a:rPr>
              <a:t> </a:t>
            </a:r>
            <a:r>
              <a:rPr lang="en-US" sz="1000" spc="23" dirty="0">
                <a:cs typeface="Century Gothic"/>
              </a:rPr>
              <a:t>l</a:t>
            </a:r>
            <a:r>
              <a:rPr lang="en-US" sz="1000" spc="-23" dirty="0">
                <a:cs typeface="Century Gothic"/>
              </a:rPr>
              <a:t>e</a:t>
            </a:r>
            <a:r>
              <a:rPr lang="en-US" sz="1000" spc="14" dirty="0">
                <a:cs typeface="Century Gothic"/>
              </a:rPr>
              <a:t>ad</a:t>
            </a:r>
            <a:r>
              <a:rPr lang="en-US" sz="1000" spc="23" dirty="0">
                <a:cs typeface="Century Gothic"/>
              </a:rPr>
              <a:t>i</a:t>
            </a:r>
            <a:r>
              <a:rPr lang="en-US" sz="1000" spc="9" dirty="0">
                <a:cs typeface="Century Gothic"/>
              </a:rPr>
              <a:t>ng</a:t>
            </a:r>
            <a:r>
              <a:rPr lang="en-US" sz="1000" dirty="0">
                <a:cs typeface="Century Gothic"/>
              </a:rPr>
              <a:t> </a:t>
            </a:r>
            <a:r>
              <a:rPr lang="en-US" sz="1000" spc="-46" dirty="0">
                <a:cs typeface="Century Gothic"/>
              </a:rPr>
              <a:t> </a:t>
            </a:r>
            <a:r>
              <a:rPr lang="en-US" sz="1000" spc="42" dirty="0">
                <a:cs typeface="Century Gothic"/>
              </a:rPr>
              <a:t>t</a:t>
            </a:r>
            <a:r>
              <a:rPr lang="en-US" sz="1000" spc="-23" dirty="0">
                <a:cs typeface="Century Gothic"/>
              </a:rPr>
              <a:t>e</a:t>
            </a:r>
            <a:r>
              <a:rPr lang="en-US" sz="1000" spc="14" dirty="0">
                <a:cs typeface="Century Gothic"/>
              </a:rPr>
              <a:t>a</a:t>
            </a:r>
            <a:r>
              <a:rPr lang="en-US" sz="1000" spc="69" dirty="0">
                <a:cs typeface="Century Gothic"/>
              </a:rPr>
              <a:t>m</a:t>
            </a:r>
            <a:r>
              <a:rPr lang="en-US" sz="1000" spc="5" dirty="0">
                <a:cs typeface="Century Gothic"/>
              </a:rPr>
              <a:t>s</a:t>
            </a:r>
            <a:r>
              <a:rPr lang="en-US" sz="1000" dirty="0">
                <a:cs typeface="Century Gothic"/>
              </a:rPr>
              <a:t> </a:t>
            </a:r>
            <a:r>
              <a:rPr lang="en-US" sz="1000" spc="-74" dirty="0">
                <a:cs typeface="Century Gothic"/>
              </a:rPr>
              <a:t> </a:t>
            </a:r>
            <a:r>
              <a:rPr lang="en-US" sz="1000" dirty="0">
                <a:cs typeface="Century Gothic"/>
              </a:rPr>
              <a:t>f</a:t>
            </a:r>
            <a:r>
              <a:rPr lang="en-US" sz="1000" spc="42" dirty="0">
                <a:cs typeface="Century Gothic"/>
              </a:rPr>
              <a:t>o</a:t>
            </a:r>
            <a:r>
              <a:rPr lang="en-US" sz="1000" spc="5" dirty="0">
                <a:cs typeface="Century Gothic"/>
              </a:rPr>
              <a:t>r</a:t>
            </a:r>
            <a:r>
              <a:rPr lang="en-US" sz="1000" dirty="0">
                <a:cs typeface="Century Gothic"/>
              </a:rPr>
              <a:t> </a:t>
            </a:r>
            <a:r>
              <a:rPr lang="en-US" sz="1000" spc="-69" dirty="0">
                <a:cs typeface="Century Gothic"/>
              </a:rPr>
              <a:t> </a:t>
            </a:r>
            <a:r>
              <a:rPr lang="en-US" sz="1000" spc="60" dirty="0">
                <a:cs typeface="Century Gothic"/>
              </a:rPr>
              <a:t>v</a:t>
            </a:r>
            <a:r>
              <a:rPr lang="en-US" sz="1000" spc="9" dirty="0">
                <a:cs typeface="Century Gothic"/>
              </a:rPr>
              <a:t>ar</a:t>
            </a:r>
            <a:r>
              <a:rPr lang="en-US" sz="1000" spc="23" dirty="0">
                <a:cs typeface="Century Gothic"/>
              </a:rPr>
              <a:t>i</a:t>
            </a:r>
            <a:r>
              <a:rPr lang="en-US" sz="1000" spc="42" dirty="0">
                <a:cs typeface="Century Gothic"/>
              </a:rPr>
              <a:t>o</a:t>
            </a:r>
            <a:r>
              <a:rPr lang="en-US" sz="1000" spc="14" dirty="0">
                <a:cs typeface="Century Gothic"/>
              </a:rPr>
              <a:t>u</a:t>
            </a:r>
            <a:r>
              <a:rPr lang="en-US" sz="1000" spc="5" dirty="0">
                <a:cs typeface="Century Gothic"/>
              </a:rPr>
              <a:t>s</a:t>
            </a:r>
            <a:r>
              <a:rPr lang="en-US" sz="1000" spc="105" dirty="0">
                <a:cs typeface="Century Gothic"/>
              </a:rPr>
              <a:t> </a:t>
            </a:r>
            <a:r>
              <a:rPr lang="en-US" sz="1000" spc="5" dirty="0">
                <a:cs typeface="Century Gothic"/>
              </a:rPr>
              <a:t>IT</a:t>
            </a:r>
            <a:r>
              <a:rPr lang="en-US" sz="1000" dirty="0">
                <a:cs typeface="Century Gothic"/>
              </a:rPr>
              <a:t> </a:t>
            </a:r>
            <a:r>
              <a:rPr lang="en-US" sz="1000" spc="-111" dirty="0">
                <a:cs typeface="Century Gothic"/>
              </a:rPr>
              <a:t> </a:t>
            </a:r>
            <a:r>
              <a:rPr lang="en-US" sz="1000" spc="14" dirty="0">
                <a:cs typeface="Century Gothic"/>
              </a:rPr>
              <a:t>a</a:t>
            </a:r>
            <a:r>
              <a:rPr lang="en-US" sz="1000" spc="9" dirty="0">
                <a:cs typeface="Century Gothic"/>
              </a:rPr>
              <a:t>nd</a:t>
            </a:r>
            <a:r>
              <a:rPr lang="en-US" sz="1000" dirty="0">
                <a:cs typeface="Century Gothic"/>
              </a:rPr>
              <a:t> </a:t>
            </a:r>
            <a:r>
              <a:rPr lang="en-US" sz="1000" spc="-60" dirty="0">
                <a:cs typeface="Century Gothic"/>
              </a:rPr>
              <a:t> </a:t>
            </a:r>
            <a:r>
              <a:rPr lang="en-US" sz="1000" spc="14" dirty="0">
                <a:cs typeface="Century Gothic"/>
              </a:rPr>
              <a:t>bu</a:t>
            </a:r>
            <a:r>
              <a:rPr lang="en-US" sz="1000" dirty="0">
                <a:cs typeface="Century Gothic"/>
              </a:rPr>
              <a:t>s</a:t>
            </a:r>
            <a:r>
              <a:rPr lang="en-US" sz="1000" spc="23" dirty="0">
                <a:cs typeface="Century Gothic"/>
              </a:rPr>
              <a:t>i</a:t>
            </a:r>
            <a:r>
              <a:rPr lang="en-US" sz="1000" spc="9" dirty="0">
                <a:cs typeface="Century Gothic"/>
              </a:rPr>
              <a:t>n</a:t>
            </a:r>
            <a:r>
              <a:rPr lang="en-US" sz="1000" spc="-23" dirty="0">
                <a:cs typeface="Century Gothic"/>
              </a:rPr>
              <a:t>e</a:t>
            </a:r>
            <a:r>
              <a:rPr lang="en-US" sz="1000" dirty="0">
                <a:cs typeface="Century Gothic"/>
              </a:rPr>
              <a:t>s</a:t>
            </a:r>
            <a:r>
              <a:rPr lang="en-US" sz="1000" spc="5" dirty="0">
                <a:cs typeface="Century Gothic"/>
              </a:rPr>
              <a:t>s</a:t>
            </a:r>
            <a:r>
              <a:rPr lang="en-US" sz="1000" dirty="0">
                <a:cs typeface="Century Gothic"/>
              </a:rPr>
              <a:t> </a:t>
            </a:r>
            <a:r>
              <a:rPr lang="en-US" sz="1000" spc="-69" dirty="0">
                <a:cs typeface="Century Gothic"/>
              </a:rPr>
              <a:t> </a:t>
            </a:r>
            <a:r>
              <a:rPr lang="en-US" sz="1000" spc="-5" dirty="0">
                <a:cs typeface="Century Gothic"/>
              </a:rPr>
              <a:t>f</a:t>
            </a:r>
            <a:r>
              <a:rPr lang="en-US" sz="1000" spc="14" dirty="0">
                <a:cs typeface="Century Gothic"/>
              </a:rPr>
              <a:t>u</a:t>
            </a:r>
            <a:r>
              <a:rPr lang="en-US" sz="1000" spc="78" dirty="0">
                <a:cs typeface="Century Gothic"/>
              </a:rPr>
              <a:t>n</a:t>
            </a:r>
            <a:r>
              <a:rPr lang="en-US" sz="1000" spc="-23" dirty="0">
                <a:cs typeface="Century Gothic"/>
              </a:rPr>
              <a:t>c</a:t>
            </a:r>
            <a:r>
              <a:rPr lang="en-US" sz="1000" spc="42" dirty="0">
                <a:cs typeface="Century Gothic"/>
              </a:rPr>
              <a:t>t</a:t>
            </a:r>
            <a:r>
              <a:rPr lang="en-US" sz="1000" spc="23" dirty="0">
                <a:cs typeface="Century Gothic"/>
              </a:rPr>
              <a:t>i</a:t>
            </a:r>
            <a:r>
              <a:rPr lang="en-US" sz="1000" spc="42" dirty="0">
                <a:cs typeface="Century Gothic"/>
              </a:rPr>
              <a:t>o</a:t>
            </a:r>
            <a:r>
              <a:rPr lang="en-US" sz="1000" spc="9" dirty="0">
                <a:cs typeface="Century Gothic"/>
              </a:rPr>
              <a:t>ns</a:t>
            </a:r>
            <a:r>
              <a:rPr lang="en-US" sz="1000" spc="5" dirty="0">
                <a:cs typeface="Century Gothic"/>
              </a:rPr>
              <a:t>.</a:t>
            </a:r>
            <a:r>
              <a:rPr lang="en-US" sz="1000" dirty="0">
                <a:cs typeface="Century Gothic"/>
              </a:rPr>
              <a:t> </a:t>
            </a:r>
            <a:r>
              <a:rPr lang="en-US" sz="1000" spc="-42" dirty="0">
                <a:cs typeface="Century Gothic"/>
              </a:rPr>
              <a:t> P</a:t>
            </a:r>
            <a:r>
              <a:rPr lang="en-US" sz="1000" spc="42" dirty="0">
                <a:cs typeface="Century Gothic"/>
              </a:rPr>
              <a:t>o</a:t>
            </a:r>
            <a:r>
              <a:rPr lang="en-US" sz="1000" dirty="0">
                <a:cs typeface="Century Gothic"/>
              </a:rPr>
              <a:t>ss</a:t>
            </a:r>
            <a:r>
              <a:rPr lang="en-US" sz="1000" spc="-23" dirty="0">
                <a:cs typeface="Century Gothic"/>
              </a:rPr>
              <a:t>e</a:t>
            </a:r>
            <a:r>
              <a:rPr lang="en-US" sz="1000" dirty="0">
                <a:cs typeface="Century Gothic"/>
              </a:rPr>
              <a:t>s</a:t>
            </a:r>
            <a:r>
              <a:rPr lang="en-US" sz="1000" spc="5" dirty="0">
                <a:cs typeface="Century Gothic"/>
              </a:rPr>
              <a:t>s</a:t>
            </a:r>
            <a:r>
              <a:rPr lang="en-US" sz="1000" dirty="0">
                <a:cs typeface="Century Gothic"/>
              </a:rPr>
              <a:t> </a:t>
            </a:r>
            <a:r>
              <a:rPr lang="en-US" sz="1000" spc="-74" dirty="0">
                <a:cs typeface="Century Gothic"/>
              </a:rPr>
              <a:t> </a:t>
            </a:r>
            <a:r>
              <a:rPr lang="en-US" sz="1000" spc="9" dirty="0">
                <a:cs typeface="Century Gothic"/>
              </a:rPr>
              <a:t>pr</a:t>
            </a:r>
            <a:r>
              <a:rPr lang="en-US" sz="1000" spc="42" dirty="0">
                <a:cs typeface="Century Gothic"/>
              </a:rPr>
              <a:t>o</a:t>
            </a:r>
            <a:r>
              <a:rPr lang="en-US" sz="1000" spc="23" dirty="0">
                <a:cs typeface="Century Gothic"/>
              </a:rPr>
              <a:t>j</a:t>
            </a:r>
            <a:r>
              <a:rPr lang="en-US" sz="1000" spc="-23" dirty="0">
                <a:cs typeface="Century Gothic"/>
              </a:rPr>
              <a:t>ec</a:t>
            </a:r>
            <a:r>
              <a:rPr lang="en-US" sz="1000" spc="5" dirty="0">
                <a:cs typeface="Century Gothic"/>
              </a:rPr>
              <a:t>t </a:t>
            </a:r>
            <a:r>
              <a:rPr lang="en-US" sz="1000" spc="65" dirty="0">
                <a:cs typeface="Century Gothic"/>
              </a:rPr>
              <a:t>m</a:t>
            </a:r>
            <a:r>
              <a:rPr lang="en-US" sz="1000" spc="14" dirty="0">
                <a:cs typeface="Century Gothic"/>
              </a:rPr>
              <a:t>a</a:t>
            </a:r>
            <a:r>
              <a:rPr lang="en-US" sz="1000" spc="9" dirty="0">
                <a:cs typeface="Century Gothic"/>
              </a:rPr>
              <a:t>n</a:t>
            </a:r>
            <a:r>
              <a:rPr lang="en-US" sz="1000" spc="14" dirty="0">
                <a:cs typeface="Century Gothic"/>
              </a:rPr>
              <a:t>a</a:t>
            </a:r>
            <a:r>
              <a:rPr lang="en-US" sz="1000" spc="23" dirty="0">
                <a:cs typeface="Century Gothic"/>
              </a:rPr>
              <a:t>g</a:t>
            </a:r>
            <a:r>
              <a:rPr lang="en-US" sz="1000" spc="-23" dirty="0">
                <a:cs typeface="Century Gothic"/>
              </a:rPr>
              <a:t>e</a:t>
            </a:r>
            <a:r>
              <a:rPr lang="en-US" sz="1000" spc="65" dirty="0">
                <a:cs typeface="Century Gothic"/>
              </a:rPr>
              <a:t>m</a:t>
            </a:r>
            <a:r>
              <a:rPr lang="en-US" sz="1000" spc="-23" dirty="0">
                <a:cs typeface="Century Gothic"/>
              </a:rPr>
              <a:t>e</a:t>
            </a:r>
            <a:r>
              <a:rPr lang="en-US" sz="1000" spc="5" dirty="0">
                <a:cs typeface="Century Gothic"/>
              </a:rPr>
              <a:t>nt</a:t>
            </a:r>
            <a:r>
              <a:rPr lang="en-US" sz="1000" dirty="0">
                <a:cs typeface="Century Gothic"/>
              </a:rPr>
              <a:t>  </a:t>
            </a:r>
            <a:r>
              <a:rPr lang="en-US" sz="1000" spc="-51" dirty="0">
                <a:cs typeface="Century Gothic"/>
              </a:rPr>
              <a:t> </a:t>
            </a:r>
            <a:r>
              <a:rPr lang="en-US" sz="1000" dirty="0">
                <a:cs typeface="Century Gothic"/>
              </a:rPr>
              <a:t>s</a:t>
            </a:r>
            <a:r>
              <a:rPr lang="en-US" sz="1000" spc="32" dirty="0">
                <a:cs typeface="Century Gothic"/>
              </a:rPr>
              <a:t>k</a:t>
            </a:r>
            <a:r>
              <a:rPr lang="en-US" sz="1000" spc="23" dirty="0">
                <a:cs typeface="Century Gothic"/>
              </a:rPr>
              <a:t>ill</a:t>
            </a:r>
            <a:r>
              <a:rPr lang="en-US" sz="1000" spc="5" dirty="0">
                <a:cs typeface="Century Gothic"/>
              </a:rPr>
              <a:t>s</a:t>
            </a:r>
            <a:r>
              <a:rPr lang="en-US" sz="1000" dirty="0">
                <a:cs typeface="Century Gothic"/>
              </a:rPr>
              <a:t> </a:t>
            </a:r>
            <a:r>
              <a:rPr lang="en-US" sz="1000" spc="69" dirty="0">
                <a:cs typeface="Century Gothic"/>
              </a:rPr>
              <a:t> </a:t>
            </a:r>
            <a:r>
              <a:rPr lang="en-US" sz="1000" spc="14" dirty="0">
                <a:cs typeface="Century Gothic"/>
              </a:rPr>
              <a:t>a</a:t>
            </a:r>
            <a:r>
              <a:rPr lang="en-US" sz="1000" spc="9" dirty="0">
                <a:cs typeface="Century Gothic"/>
              </a:rPr>
              <a:t>nd</a:t>
            </a:r>
            <a:r>
              <a:rPr lang="en-US" sz="1000" dirty="0">
                <a:cs typeface="Century Gothic"/>
              </a:rPr>
              <a:t>  </a:t>
            </a:r>
            <a:r>
              <a:rPr lang="en-US" sz="1000" spc="-97" dirty="0">
                <a:cs typeface="Century Gothic"/>
              </a:rPr>
              <a:t> </a:t>
            </a:r>
            <a:r>
              <a:rPr lang="en-US" sz="1000" spc="23" dirty="0">
                <a:cs typeface="Century Gothic"/>
              </a:rPr>
              <a:t>l</a:t>
            </a:r>
            <a:r>
              <a:rPr lang="en-US" sz="1000" spc="-23" dirty="0">
                <a:cs typeface="Century Gothic"/>
              </a:rPr>
              <a:t>e</a:t>
            </a:r>
            <a:r>
              <a:rPr lang="en-US" sz="1000" spc="14" dirty="0">
                <a:cs typeface="Century Gothic"/>
              </a:rPr>
              <a:t>ad</a:t>
            </a:r>
            <a:r>
              <a:rPr lang="en-US" sz="1000" spc="-23" dirty="0">
                <a:cs typeface="Century Gothic"/>
              </a:rPr>
              <a:t>e</a:t>
            </a:r>
            <a:r>
              <a:rPr lang="en-US" sz="1000" spc="9" dirty="0">
                <a:cs typeface="Century Gothic"/>
              </a:rPr>
              <a:t>r</a:t>
            </a:r>
            <a:r>
              <a:rPr lang="en-US" sz="1000" dirty="0">
                <a:cs typeface="Century Gothic"/>
              </a:rPr>
              <a:t>s</a:t>
            </a:r>
            <a:r>
              <a:rPr lang="en-US" sz="1000" spc="9" dirty="0">
                <a:cs typeface="Century Gothic"/>
              </a:rPr>
              <a:t>h</a:t>
            </a:r>
            <a:r>
              <a:rPr lang="en-US" sz="1000" spc="23" dirty="0">
                <a:cs typeface="Century Gothic"/>
              </a:rPr>
              <a:t>i</a:t>
            </a:r>
            <a:r>
              <a:rPr lang="en-US" sz="1000" spc="9" dirty="0">
                <a:cs typeface="Century Gothic"/>
              </a:rPr>
              <a:t>p</a:t>
            </a:r>
            <a:r>
              <a:rPr lang="en-US" sz="1000" dirty="0">
                <a:cs typeface="Century Gothic"/>
              </a:rPr>
              <a:t>  </a:t>
            </a:r>
            <a:r>
              <a:rPr lang="en-US" sz="1000" spc="-88" dirty="0">
                <a:cs typeface="Century Gothic"/>
              </a:rPr>
              <a:t> </a:t>
            </a:r>
            <a:r>
              <a:rPr lang="en-US" sz="1000" spc="14" dirty="0">
                <a:cs typeface="Century Gothic"/>
              </a:rPr>
              <a:t>qua</a:t>
            </a:r>
            <a:r>
              <a:rPr lang="en-US" sz="1000" spc="23" dirty="0">
                <a:cs typeface="Century Gothic"/>
              </a:rPr>
              <a:t>li</a:t>
            </a:r>
            <a:r>
              <a:rPr lang="en-US" sz="1000" spc="42" dirty="0">
                <a:cs typeface="Century Gothic"/>
              </a:rPr>
              <a:t>t</a:t>
            </a:r>
            <a:r>
              <a:rPr lang="en-US" sz="1000" spc="23" dirty="0">
                <a:cs typeface="Century Gothic"/>
              </a:rPr>
              <a:t>i</a:t>
            </a:r>
            <a:r>
              <a:rPr lang="en-US" sz="1000" spc="-23" dirty="0">
                <a:cs typeface="Century Gothic"/>
              </a:rPr>
              <a:t>e</a:t>
            </a:r>
            <a:r>
              <a:rPr lang="en-US" sz="1000" dirty="0">
                <a:cs typeface="Century Gothic"/>
              </a:rPr>
              <a:t>s</a:t>
            </a:r>
            <a:r>
              <a:rPr lang="en-US" sz="1000" spc="5" dirty="0">
                <a:cs typeface="Century Gothic"/>
              </a:rPr>
              <a:t>,</a:t>
            </a:r>
            <a:r>
              <a:rPr lang="en-US" sz="1000" dirty="0">
                <a:cs typeface="Century Gothic"/>
              </a:rPr>
              <a:t> </a:t>
            </a:r>
            <a:r>
              <a:rPr lang="en-US" sz="1000" spc="105" dirty="0">
                <a:cs typeface="Century Gothic"/>
              </a:rPr>
              <a:t> </a:t>
            </a:r>
            <a:r>
              <a:rPr lang="en-US" sz="1000" spc="46" dirty="0">
                <a:cs typeface="Century Gothic"/>
              </a:rPr>
              <a:t>Wo</a:t>
            </a:r>
            <a:r>
              <a:rPr lang="en-US" sz="1000" spc="9" dirty="0">
                <a:cs typeface="Century Gothic"/>
              </a:rPr>
              <a:t>r</a:t>
            </a:r>
            <a:r>
              <a:rPr lang="en-US" sz="1000" spc="5" dirty="0">
                <a:cs typeface="Century Gothic"/>
              </a:rPr>
              <a:t>k</a:t>
            </a:r>
            <a:r>
              <a:rPr lang="en-US" sz="1000" dirty="0">
                <a:cs typeface="Century Gothic"/>
              </a:rPr>
              <a:t> </a:t>
            </a:r>
            <a:r>
              <a:rPr lang="en-US" sz="1000" spc="102" dirty="0">
                <a:cs typeface="Century Gothic"/>
              </a:rPr>
              <a:t> </a:t>
            </a:r>
            <a:r>
              <a:rPr lang="en-US" sz="1000" spc="-5" dirty="0">
                <a:cs typeface="Century Gothic"/>
              </a:rPr>
              <a:t>f</a:t>
            </a:r>
            <a:r>
              <a:rPr lang="en-US" sz="1000" spc="42" dirty="0">
                <a:cs typeface="Century Gothic"/>
              </a:rPr>
              <a:t>o</a:t>
            </a:r>
            <a:r>
              <a:rPr lang="en-US" sz="1000" spc="5" dirty="0">
                <a:cs typeface="Century Gothic"/>
              </a:rPr>
              <a:t>r</a:t>
            </a:r>
            <a:r>
              <a:rPr lang="en-US" sz="1000" dirty="0">
                <a:cs typeface="Century Gothic"/>
              </a:rPr>
              <a:t> </a:t>
            </a:r>
            <a:r>
              <a:rPr lang="en-US" sz="1000" spc="74" dirty="0">
                <a:cs typeface="Century Gothic"/>
              </a:rPr>
              <a:t> </a:t>
            </a:r>
            <a:r>
              <a:rPr lang="en-US" sz="1000" dirty="0" err="1">
                <a:cs typeface="Century Gothic"/>
              </a:rPr>
              <a:t>V</a:t>
            </a:r>
            <a:r>
              <a:rPr lang="en-US" sz="1000" spc="23" dirty="0" err="1">
                <a:cs typeface="Century Gothic"/>
              </a:rPr>
              <a:t>i</a:t>
            </a:r>
            <a:r>
              <a:rPr lang="en-US" sz="1000" spc="9" dirty="0" err="1">
                <a:cs typeface="Century Gothic"/>
              </a:rPr>
              <a:t>r</a:t>
            </a:r>
            <a:r>
              <a:rPr lang="en-US" sz="1000" spc="42" dirty="0" err="1">
                <a:cs typeface="Century Gothic"/>
              </a:rPr>
              <a:t>t</a:t>
            </a:r>
            <a:r>
              <a:rPr lang="en-US" sz="1000" spc="14" dirty="0" err="1">
                <a:cs typeface="Century Gothic"/>
              </a:rPr>
              <a:t>ua</a:t>
            </a:r>
            <a:r>
              <a:rPr lang="en-US" sz="1000" spc="23" dirty="0" err="1">
                <a:cs typeface="Century Gothic"/>
              </a:rPr>
              <a:t>l</a:t>
            </a:r>
            <a:r>
              <a:rPr lang="en-US" sz="1000" spc="-32" dirty="0" err="1">
                <a:cs typeface="Century Gothic"/>
              </a:rPr>
              <a:t>S</a:t>
            </a:r>
            <a:r>
              <a:rPr lang="en-US" sz="1000" spc="-23" dirty="0" err="1">
                <a:cs typeface="Century Gothic"/>
              </a:rPr>
              <a:t>e</a:t>
            </a:r>
            <a:r>
              <a:rPr lang="en-US" sz="1000" spc="9" dirty="0" err="1">
                <a:cs typeface="Century Gothic"/>
              </a:rPr>
              <a:t>c</a:t>
            </a:r>
            <a:r>
              <a:rPr lang="en-US" sz="1000" dirty="0">
                <a:cs typeface="Century Gothic"/>
              </a:rPr>
              <a:t> </a:t>
            </a:r>
            <a:r>
              <a:rPr lang="en-US" sz="1000" spc="115" dirty="0">
                <a:cs typeface="Century Gothic"/>
              </a:rPr>
              <a:t> </a:t>
            </a:r>
            <a:r>
              <a:rPr lang="en-US" sz="1000" spc="-18" dirty="0">
                <a:cs typeface="Century Gothic"/>
              </a:rPr>
              <a:t>F</a:t>
            </a:r>
            <a:r>
              <a:rPr lang="en-US" sz="1000" spc="42" dirty="0">
                <a:cs typeface="Century Gothic"/>
              </a:rPr>
              <a:t>o</a:t>
            </a:r>
            <a:r>
              <a:rPr lang="en-US" sz="1000" spc="9" dirty="0">
                <a:cs typeface="Century Gothic"/>
              </a:rPr>
              <a:t>r</a:t>
            </a:r>
            <a:r>
              <a:rPr lang="en-US" sz="1000" spc="-23" dirty="0">
                <a:cs typeface="Century Gothic"/>
              </a:rPr>
              <a:t>e</a:t>
            </a:r>
            <a:r>
              <a:rPr lang="en-US" sz="1000" spc="9" dirty="0">
                <a:cs typeface="Century Gothic"/>
              </a:rPr>
              <a:t>n</a:t>
            </a:r>
            <a:r>
              <a:rPr lang="en-US" sz="1000" dirty="0">
                <a:cs typeface="Century Gothic"/>
              </a:rPr>
              <a:t>s</a:t>
            </a:r>
            <a:r>
              <a:rPr lang="en-US" sz="1000" spc="92" dirty="0">
                <a:cs typeface="Century Gothic"/>
              </a:rPr>
              <a:t>i</a:t>
            </a:r>
            <a:r>
              <a:rPr lang="en-US" sz="1000" spc="9" dirty="0">
                <a:cs typeface="Century Gothic"/>
              </a:rPr>
              <a:t>c</a:t>
            </a:r>
            <a:r>
              <a:rPr lang="en-US" sz="1000" dirty="0">
                <a:cs typeface="Century Gothic"/>
              </a:rPr>
              <a:t> </a:t>
            </a:r>
            <a:r>
              <a:rPr lang="en-US" sz="1000" spc="111" dirty="0">
                <a:cs typeface="Century Gothic"/>
              </a:rPr>
              <a:t> </a:t>
            </a:r>
            <a:r>
              <a:rPr lang="en-US" sz="1000" spc="-32" dirty="0">
                <a:cs typeface="Century Gothic"/>
              </a:rPr>
              <a:t>T</a:t>
            </a:r>
            <a:r>
              <a:rPr lang="en-US" sz="1000" spc="46" dirty="0">
                <a:cs typeface="Century Gothic"/>
              </a:rPr>
              <a:t>e</a:t>
            </a:r>
            <a:r>
              <a:rPr lang="en-US" sz="1000" spc="-18" dirty="0">
                <a:cs typeface="Century Gothic"/>
              </a:rPr>
              <a:t>c</a:t>
            </a:r>
            <a:r>
              <a:rPr lang="en-US" sz="1000" spc="14" dirty="0">
                <a:cs typeface="Century Gothic"/>
              </a:rPr>
              <a:t>hn</a:t>
            </a:r>
            <a:r>
              <a:rPr lang="en-US" sz="1000" spc="42" dirty="0">
                <a:cs typeface="Century Gothic"/>
              </a:rPr>
              <a:t>o</a:t>
            </a:r>
            <a:r>
              <a:rPr lang="en-US" sz="1000" spc="23" dirty="0">
                <a:cs typeface="Century Gothic"/>
              </a:rPr>
              <a:t>l</a:t>
            </a:r>
            <a:r>
              <a:rPr lang="en-US" sz="1000" spc="42" dirty="0">
                <a:cs typeface="Century Gothic"/>
              </a:rPr>
              <a:t>o</a:t>
            </a:r>
            <a:r>
              <a:rPr lang="en-US" sz="1000" spc="23" dirty="0">
                <a:cs typeface="Century Gothic"/>
              </a:rPr>
              <a:t>g</a:t>
            </a:r>
            <a:r>
              <a:rPr lang="en-US" sz="1000" spc="9" dirty="0">
                <a:cs typeface="Century Gothic"/>
              </a:rPr>
              <a:t>y</a:t>
            </a:r>
            <a:r>
              <a:rPr lang="en-US" sz="1000" dirty="0">
                <a:cs typeface="Century Gothic"/>
              </a:rPr>
              <a:t> </a:t>
            </a:r>
            <a:r>
              <a:rPr lang="en-US" sz="1000" spc="65" dirty="0">
                <a:cs typeface="Century Gothic"/>
              </a:rPr>
              <a:t> </a:t>
            </a:r>
            <a:r>
              <a:rPr lang="en-US" sz="1000" spc="42" dirty="0">
                <a:cs typeface="Century Gothic"/>
              </a:rPr>
              <a:t>t</a:t>
            </a:r>
            <a:r>
              <a:rPr lang="en-US" sz="1000" spc="-23" dirty="0">
                <a:cs typeface="Century Gothic"/>
              </a:rPr>
              <a:t>e</a:t>
            </a:r>
            <a:r>
              <a:rPr lang="en-US" sz="1000" spc="14" dirty="0">
                <a:cs typeface="Century Gothic"/>
              </a:rPr>
              <a:t>am</a:t>
            </a:r>
            <a:r>
              <a:rPr lang="en-US" sz="1000" dirty="0">
                <a:cs typeface="Century Gothic"/>
              </a:rPr>
              <a:t>  </a:t>
            </a:r>
            <a:r>
              <a:rPr lang="en-US" sz="1000" spc="-46" dirty="0">
                <a:cs typeface="Century Gothic"/>
              </a:rPr>
              <a:t> </a:t>
            </a:r>
            <a:r>
              <a:rPr lang="en-US" sz="1000" spc="42" dirty="0">
                <a:cs typeface="Century Gothic"/>
              </a:rPr>
              <a:t>t</a:t>
            </a:r>
            <a:r>
              <a:rPr lang="en-US" sz="1000" spc="9" dirty="0">
                <a:cs typeface="Century Gothic"/>
              </a:rPr>
              <a:t>o</a:t>
            </a:r>
            <a:r>
              <a:rPr lang="en-US" sz="1000" dirty="0">
                <a:cs typeface="Century Gothic"/>
              </a:rPr>
              <a:t> </a:t>
            </a:r>
            <a:r>
              <a:rPr lang="en-US" sz="1000" spc="102" dirty="0">
                <a:cs typeface="Century Gothic"/>
              </a:rPr>
              <a:t> </a:t>
            </a:r>
            <a:r>
              <a:rPr lang="en-US" sz="1000" spc="14" dirty="0">
                <a:cs typeface="Century Gothic"/>
              </a:rPr>
              <a:t>a</a:t>
            </a:r>
            <a:r>
              <a:rPr lang="en-US" sz="1000" dirty="0">
                <a:cs typeface="Century Gothic"/>
              </a:rPr>
              <a:t>ss</a:t>
            </a:r>
            <a:r>
              <a:rPr lang="en-US" sz="1000" spc="23" dirty="0">
                <a:cs typeface="Century Gothic"/>
              </a:rPr>
              <a:t>i</a:t>
            </a:r>
            <a:r>
              <a:rPr lang="en-US" sz="1000" dirty="0">
                <a:cs typeface="Century Gothic"/>
              </a:rPr>
              <a:t>s</a:t>
            </a:r>
            <a:r>
              <a:rPr lang="en-US" sz="1000" spc="5" dirty="0">
                <a:cs typeface="Century Gothic"/>
              </a:rPr>
              <a:t>t</a:t>
            </a:r>
            <a:r>
              <a:rPr lang="en-US" sz="1000" dirty="0">
                <a:cs typeface="Century Gothic"/>
              </a:rPr>
              <a:t> </a:t>
            </a:r>
            <a:r>
              <a:rPr lang="en-US" sz="1000" spc="111" dirty="0">
                <a:cs typeface="Century Gothic"/>
              </a:rPr>
              <a:t> </a:t>
            </a:r>
            <a:r>
              <a:rPr lang="en-US" sz="1000" spc="42" dirty="0">
                <a:cs typeface="Century Gothic"/>
              </a:rPr>
              <a:t>o</a:t>
            </a:r>
            <a:r>
              <a:rPr lang="en-US" sz="1000" spc="14" dirty="0">
                <a:cs typeface="Century Gothic"/>
              </a:rPr>
              <a:t>u</a:t>
            </a:r>
            <a:r>
              <a:rPr lang="en-US" sz="1000" spc="5" dirty="0">
                <a:cs typeface="Century Gothic"/>
              </a:rPr>
              <a:t>r</a:t>
            </a:r>
            <a:r>
              <a:rPr lang="en-US" sz="1000" dirty="0">
                <a:cs typeface="Century Gothic"/>
              </a:rPr>
              <a:t>  </a:t>
            </a:r>
            <a:r>
              <a:rPr lang="en-US" sz="1000" spc="-97" dirty="0">
                <a:cs typeface="Century Gothic"/>
              </a:rPr>
              <a:t> </a:t>
            </a:r>
            <a:r>
              <a:rPr lang="en-US" sz="1000" spc="-18" dirty="0">
                <a:cs typeface="Century Gothic"/>
              </a:rPr>
              <a:t>F</a:t>
            </a:r>
            <a:r>
              <a:rPr lang="en-US" sz="1000" spc="42" dirty="0">
                <a:cs typeface="Century Gothic"/>
              </a:rPr>
              <a:t>o</a:t>
            </a:r>
            <a:r>
              <a:rPr lang="en-US" sz="1000" spc="9" dirty="0">
                <a:cs typeface="Century Gothic"/>
              </a:rPr>
              <a:t>r</a:t>
            </a:r>
            <a:r>
              <a:rPr lang="en-US" sz="1000" spc="-23" dirty="0">
                <a:cs typeface="Century Gothic"/>
              </a:rPr>
              <a:t>e</a:t>
            </a:r>
            <a:r>
              <a:rPr lang="en-US" sz="1000" spc="9" dirty="0">
                <a:cs typeface="Century Gothic"/>
              </a:rPr>
              <a:t>n</a:t>
            </a:r>
            <a:r>
              <a:rPr lang="en-US" sz="1000" dirty="0">
                <a:cs typeface="Century Gothic"/>
              </a:rPr>
              <a:t>s</a:t>
            </a:r>
            <a:r>
              <a:rPr lang="en-US" sz="1000" spc="23" dirty="0">
                <a:cs typeface="Century Gothic"/>
              </a:rPr>
              <a:t>i</a:t>
            </a:r>
            <a:r>
              <a:rPr lang="en-US" sz="1000" spc="9" dirty="0">
                <a:cs typeface="Century Gothic"/>
              </a:rPr>
              <a:t>c</a:t>
            </a:r>
            <a:r>
              <a:rPr lang="en-US" sz="1000" dirty="0">
                <a:cs typeface="Century Gothic"/>
              </a:rPr>
              <a:t> </a:t>
            </a:r>
            <a:r>
              <a:rPr lang="en-US" sz="1000" spc="111" dirty="0">
                <a:cs typeface="Century Gothic"/>
              </a:rPr>
              <a:t> </a:t>
            </a:r>
            <a:r>
              <a:rPr lang="en-US" sz="1000" spc="-18" dirty="0">
                <a:cs typeface="Century Gothic"/>
              </a:rPr>
              <a:t>F</a:t>
            </a:r>
            <a:r>
              <a:rPr lang="en-US" sz="1000" spc="14" dirty="0">
                <a:cs typeface="Century Gothic"/>
              </a:rPr>
              <a:t>un</a:t>
            </a:r>
            <a:r>
              <a:rPr lang="en-US" sz="1000" spc="-18" dirty="0">
                <a:cs typeface="Century Gothic"/>
              </a:rPr>
              <a:t>c</a:t>
            </a:r>
            <a:r>
              <a:rPr lang="en-US" sz="1000" spc="42" dirty="0">
                <a:cs typeface="Century Gothic"/>
              </a:rPr>
              <a:t>t</a:t>
            </a:r>
            <a:r>
              <a:rPr lang="en-US" sz="1000" spc="23" dirty="0">
                <a:cs typeface="Century Gothic"/>
              </a:rPr>
              <a:t>i</a:t>
            </a:r>
            <a:r>
              <a:rPr lang="en-US" sz="1000" spc="42" dirty="0">
                <a:cs typeface="Century Gothic"/>
              </a:rPr>
              <a:t>o</a:t>
            </a:r>
            <a:r>
              <a:rPr lang="en-US" sz="1000" spc="9" dirty="0">
                <a:cs typeface="Century Gothic"/>
              </a:rPr>
              <a:t>n</a:t>
            </a:r>
            <a:r>
              <a:rPr lang="en-US" sz="1000" dirty="0">
                <a:cs typeface="Century Gothic"/>
              </a:rPr>
              <a:t>  </a:t>
            </a:r>
            <a:r>
              <a:rPr lang="en-US" sz="1000" spc="-105" dirty="0">
                <a:cs typeface="Century Gothic"/>
              </a:rPr>
              <a:t> </a:t>
            </a:r>
            <a:r>
              <a:rPr lang="en-US" sz="1000" spc="23" dirty="0">
                <a:cs typeface="Century Gothic"/>
              </a:rPr>
              <a:t>i</a:t>
            </a:r>
            <a:r>
              <a:rPr lang="en-US" sz="1000" spc="9" dirty="0">
                <a:cs typeface="Century Gothic"/>
              </a:rPr>
              <a:t>n</a:t>
            </a:r>
            <a:r>
              <a:rPr lang="en-US" sz="1000" dirty="0">
                <a:cs typeface="Century Gothic"/>
              </a:rPr>
              <a:t> </a:t>
            </a:r>
            <a:r>
              <a:rPr lang="en-US" sz="1000" spc="74" dirty="0">
                <a:cs typeface="Century Gothic"/>
              </a:rPr>
              <a:t> </a:t>
            </a:r>
            <a:r>
              <a:rPr lang="en-US" sz="1000" spc="42" dirty="0">
                <a:cs typeface="Century Gothic"/>
              </a:rPr>
              <a:t>t</a:t>
            </a:r>
            <a:r>
              <a:rPr lang="en-US" sz="1000" spc="9" dirty="0">
                <a:cs typeface="Century Gothic"/>
              </a:rPr>
              <a:t>he</a:t>
            </a:r>
            <a:r>
              <a:rPr lang="en-US" sz="1000" spc="5" dirty="0">
                <a:cs typeface="Century Gothic"/>
              </a:rPr>
              <a:t> In</a:t>
            </a:r>
            <a:r>
              <a:rPr lang="en-US" sz="1000" spc="60" dirty="0">
                <a:cs typeface="Century Gothic"/>
              </a:rPr>
              <a:t>v</a:t>
            </a:r>
            <a:r>
              <a:rPr lang="en-US" sz="1000" spc="-23" dirty="0">
                <a:cs typeface="Century Gothic"/>
              </a:rPr>
              <a:t>e</a:t>
            </a:r>
            <a:r>
              <a:rPr lang="en-US" sz="1000" dirty="0">
                <a:cs typeface="Century Gothic"/>
              </a:rPr>
              <a:t>s</a:t>
            </a:r>
            <a:r>
              <a:rPr lang="en-US" sz="1000" spc="42" dirty="0">
                <a:cs typeface="Century Gothic"/>
              </a:rPr>
              <a:t>t</a:t>
            </a:r>
            <a:r>
              <a:rPr lang="en-US" sz="1000" spc="23" dirty="0">
                <a:cs typeface="Century Gothic"/>
              </a:rPr>
              <a:t>ig</a:t>
            </a:r>
            <a:r>
              <a:rPr lang="en-US" sz="1000" spc="14" dirty="0">
                <a:cs typeface="Century Gothic"/>
              </a:rPr>
              <a:t>a</a:t>
            </a:r>
            <a:r>
              <a:rPr lang="en-US" sz="1000" spc="42" dirty="0">
                <a:cs typeface="Century Gothic"/>
              </a:rPr>
              <a:t>t</a:t>
            </a:r>
            <a:r>
              <a:rPr lang="en-US" sz="1000" spc="-46" dirty="0">
                <a:cs typeface="Century Gothic"/>
              </a:rPr>
              <a:t>i</a:t>
            </a:r>
            <a:r>
              <a:rPr lang="en-US" sz="1000" spc="37" dirty="0">
                <a:cs typeface="Century Gothic"/>
              </a:rPr>
              <a:t>o</a:t>
            </a:r>
            <a:r>
              <a:rPr lang="en-US" sz="1000" spc="5" dirty="0">
                <a:cs typeface="Century Gothic"/>
              </a:rPr>
              <a:t>ns</a:t>
            </a:r>
            <a:r>
              <a:rPr lang="en-US" sz="1000" spc="111" dirty="0">
                <a:cs typeface="Century Gothic"/>
              </a:rPr>
              <a:t> </a:t>
            </a:r>
            <a:r>
              <a:rPr lang="en-US" sz="1000" spc="14" dirty="0">
                <a:cs typeface="Century Gothic"/>
              </a:rPr>
              <a:t>an</a:t>
            </a:r>
            <a:r>
              <a:rPr lang="en-US" sz="1000" spc="9" dirty="0">
                <a:cs typeface="Century Gothic"/>
              </a:rPr>
              <a:t>d</a:t>
            </a:r>
            <a:r>
              <a:rPr lang="en-US" sz="1000" spc="105" dirty="0">
                <a:cs typeface="Century Gothic"/>
              </a:rPr>
              <a:t> </a:t>
            </a:r>
            <a:r>
              <a:rPr lang="en-US" sz="1000" spc="-28" dirty="0">
                <a:cs typeface="Century Gothic"/>
              </a:rPr>
              <a:t>o</a:t>
            </a:r>
            <a:r>
              <a:rPr lang="en-US" sz="1000" spc="42" dirty="0">
                <a:cs typeface="Century Gothic"/>
              </a:rPr>
              <a:t>t</a:t>
            </a:r>
            <a:r>
              <a:rPr lang="en-US" sz="1000" spc="14" dirty="0">
                <a:cs typeface="Century Gothic"/>
              </a:rPr>
              <a:t>h</a:t>
            </a:r>
            <a:r>
              <a:rPr lang="en-US" sz="1000" spc="-23" dirty="0">
                <a:cs typeface="Century Gothic"/>
              </a:rPr>
              <a:t>e</a:t>
            </a:r>
            <a:r>
              <a:rPr lang="en-US" sz="1000" spc="5" dirty="0">
                <a:cs typeface="Century Gothic"/>
              </a:rPr>
              <a:t>r</a:t>
            </a:r>
            <a:r>
              <a:rPr lang="en-US" sz="1000" spc="105" dirty="0">
                <a:cs typeface="Century Gothic"/>
              </a:rPr>
              <a:t> </a:t>
            </a:r>
            <a:r>
              <a:rPr lang="en-US" sz="1000" spc="9" dirty="0">
                <a:cs typeface="Century Gothic"/>
              </a:rPr>
              <a:t>r</a:t>
            </a:r>
            <a:r>
              <a:rPr lang="en-US" sz="1000" spc="-23" dirty="0">
                <a:cs typeface="Century Gothic"/>
              </a:rPr>
              <a:t>e</a:t>
            </a:r>
            <a:r>
              <a:rPr lang="en-US" sz="1000" spc="23" dirty="0">
                <a:cs typeface="Century Gothic"/>
              </a:rPr>
              <a:t>l</a:t>
            </a:r>
            <a:r>
              <a:rPr lang="en-US" sz="1000" spc="14" dirty="0">
                <a:cs typeface="Century Gothic"/>
              </a:rPr>
              <a:t>a</a:t>
            </a:r>
            <a:r>
              <a:rPr lang="en-US" sz="1000" spc="46" dirty="0">
                <a:cs typeface="Century Gothic"/>
              </a:rPr>
              <a:t>t</a:t>
            </a:r>
            <a:r>
              <a:rPr lang="en-US" sz="1000" spc="-23" dirty="0">
                <a:cs typeface="Century Gothic"/>
              </a:rPr>
              <a:t>e</a:t>
            </a:r>
            <a:r>
              <a:rPr lang="en-US" sz="1000" spc="9" dirty="0">
                <a:cs typeface="Century Gothic"/>
              </a:rPr>
              <a:t>d</a:t>
            </a:r>
            <a:r>
              <a:rPr lang="en-US" sz="1000" spc="102" dirty="0">
                <a:cs typeface="Century Gothic"/>
              </a:rPr>
              <a:t> </a:t>
            </a:r>
            <a:r>
              <a:rPr lang="en-US" sz="1000" dirty="0">
                <a:cs typeface="Century Gothic"/>
              </a:rPr>
              <a:t>s</a:t>
            </a:r>
            <a:r>
              <a:rPr lang="en-US" sz="1000" spc="-23" dirty="0">
                <a:cs typeface="Century Gothic"/>
              </a:rPr>
              <a:t>e</a:t>
            </a:r>
            <a:r>
              <a:rPr lang="en-US" sz="1000" spc="9" dirty="0">
                <a:cs typeface="Century Gothic"/>
              </a:rPr>
              <a:t>r</a:t>
            </a:r>
            <a:r>
              <a:rPr lang="en-US" sz="1000" spc="60" dirty="0">
                <a:cs typeface="Century Gothic"/>
              </a:rPr>
              <a:t>v</a:t>
            </a:r>
            <a:r>
              <a:rPr lang="en-US" sz="1000" spc="23" dirty="0">
                <a:cs typeface="Century Gothic"/>
              </a:rPr>
              <a:t>i</a:t>
            </a:r>
            <a:r>
              <a:rPr lang="en-US" sz="1000" spc="-23" dirty="0">
                <a:cs typeface="Century Gothic"/>
              </a:rPr>
              <a:t>ce</a:t>
            </a:r>
            <a:r>
              <a:rPr lang="en-US" sz="1000" dirty="0">
                <a:cs typeface="Century Gothic"/>
              </a:rPr>
              <a:t>s</a:t>
            </a:r>
            <a:r>
              <a:rPr lang="en-US" sz="1000" spc="5" dirty="0">
                <a:cs typeface="Century Gothic"/>
              </a:rPr>
              <a:t>,</a:t>
            </a:r>
            <a:r>
              <a:rPr lang="en-US" sz="1000" dirty="0">
                <a:cs typeface="Century Gothic"/>
              </a:rPr>
              <a:t> </a:t>
            </a:r>
            <a:r>
              <a:rPr lang="en-US" sz="1000" spc="-105" dirty="0">
                <a:cs typeface="Century Gothic"/>
              </a:rPr>
              <a:t> </a:t>
            </a:r>
            <a:r>
              <a:rPr lang="en-US" sz="1000" spc="42" dirty="0">
                <a:cs typeface="Century Gothic"/>
              </a:rPr>
              <a:t>t</a:t>
            </a:r>
            <a:r>
              <a:rPr lang="en-US" sz="1000" spc="9" dirty="0">
                <a:cs typeface="Century Gothic"/>
              </a:rPr>
              <a:t>h</a:t>
            </a:r>
            <a:r>
              <a:rPr lang="en-US" sz="1000" spc="14" dirty="0">
                <a:cs typeface="Century Gothic"/>
              </a:rPr>
              <a:t>a</a:t>
            </a:r>
            <a:r>
              <a:rPr lang="en-US" sz="1000" spc="5" dirty="0">
                <a:cs typeface="Century Gothic"/>
              </a:rPr>
              <a:t>t</a:t>
            </a:r>
            <a:r>
              <a:rPr lang="en-US" sz="1000" dirty="0">
                <a:cs typeface="Century Gothic"/>
              </a:rPr>
              <a:t> </a:t>
            </a:r>
            <a:r>
              <a:rPr lang="en-US" sz="1000" spc="-102" dirty="0">
                <a:cs typeface="Century Gothic"/>
              </a:rPr>
              <a:t> </a:t>
            </a:r>
            <a:r>
              <a:rPr lang="en-US" sz="1000" dirty="0">
                <a:cs typeface="Century Gothic"/>
              </a:rPr>
              <a:t>s</a:t>
            </a:r>
            <a:r>
              <a:rPr lang="en-US" sz="1000" spc="14" dirty="0">
                <a:cs typeface="Century Gothic"/>
              </a:rPr>
              <a:t>p</a:t>
            </a:r>
            <a:r>
              <a:rPr lang="en-US" sz="1000" spc="-23" dirty="0">
                <a:cs typeface="Century Gothic"/>
              </a:rPr>
              <a:t>ec</a:t>
            </a:r>
            <a:r>
              <a:rPr lang="en-US" sz="1000" spc="28" dirty="0">
                <a:cs typeface="Century Gothic"/>
              </a:rPr>
              <a:t>i</a:t>
            </a:r>
            <a:r>
              <a:rPr lang="en-US" sz="1000" dirty="0">
                <a:cs typeface="Century Gothic"/>
              </a:rPr>
              <a:t>f</a:t>
            </a:r>
            <a:r>
              <a:rPr lang="en-US" sz="1000" spc="28" dirty="0">
                <a:cs typeface="Century Gothic"/>
              </a:rPr>
              <a:t>i</a:t>
            </a:r>
            <a:r>
              <a:rPr lang="en-US" sz="1000" spc="-23" dirty="0">
                <a:cs typeface="Century Gothic"/>
              </a:rPr>
              <a:t>c</a:t>
            </a:r>
            <a:r>
              <a:rPr lang="en-US" sz="1000" spc="14" dirty="0">
                <a:cs typeface="Century Gothic"/>
              </a:rPr>
              <a:t>a</a:t>
            </a:r>
            <a:r>
              <a:rPr lang="en-US" sz="1000" spc="28" dirty="0">
                <a:cs typeface="Century Gothic"/>
              </a:rPr>
              <a:t>l</a:t>
            </a:r>
            <a:r>
              <a:rPr lang="en-US" sz="1000" dirty="0">
                <a:cs typeface="Century Gothic"/>
              </a:rPr>
              <a:t>l</a:t>
            </a:r>
            <a:r>
              <a:rPr lang="en-US" sz="1000" spc="9" dirty="0">
                <a:cs typeface="Century Gothic"/>
              </a:rPr>
              <a:t>y</a:t>
            </a:r>
            <a:r>
              <a:rPr lang="en-US" sz="1000" spc="18" dirty="0">
                <a:cs typeface="Century Gothic"/>
              </a:rPr>
              <a:t> </a:t>
            </a:r>
            <a:r>
              <a:rPr lang="en-US" sz="1000" spc="23" dirty="0">
                <a:cs typeface="Century Gothic"/>
              </a:rPr>
              <a:t>i</a:t>
            </a:r>
            <a:r>
              <a:rPr lang="en-US" sz="1000" spc="9" dirty="0">
                <a:cs typeface="Century Gothic"/>
              </a:rPr>
              <a:t>n</a:t>
            </a:r>
            <a:r>
              <a:rPr lang="en-US" sz="1000" spc="-23" dirty="0">
                <a:cs typeface="Century Gothic"/>
              </a:rPr>
              <a:t>c</a:t>
            </a:r>
            <a:r>
              <a:rPr lang="en-US" sz="1000" spc="23" dirty="0">
                <a:cs typeface="Century Gothic"/>
              </a:rPr>
              <a:t>l</a:t>
            </a:r>
            <a:r>
              <a:rPr lang="en-US" sz="1000" spc="14" dirty="0">
                <a:cs typeface="Century Gothic"/>
              </a:rPr>
              <a:t>u</a:t>
            </a:r>
            <a:r>
              <a:rPr lang="en-US" sz="1000" spc="9" dirty="0">
                <a:cs typeface="Century Gothic"/>
              </a:rPr>
              <a:t>d</a:t>
            </a:r>
            <a:r>
              <a:rPr lang="en-US" sz="1000" spc="-23" dirty="0">
                <a:cs typeface="Century Gothic"/>
              </a:rPr>
              <a:t>e</a:t>
            </a:r>
            <a:r>
              <a:rPr lang="en-US" sz="1000" spc="5" dirty="0">
                <a:cs typeface="Century Gothic"/>
              </a:rPr>
              <a:t>s</a:t>
            </a:r>
            <a:r>
              <a:rPr lang="en-US" sz="1000" spc="102" dirty="0">
                <a:cs typeface="Century Gothic"/>
              </a:rPr>
              <a:t> </a:t>
            </a:r>
            <a:r>
              <a:rPr lang="en-US" sz="1000" spc="65" dirty="0">
                <a:cs typeface="Century Gothic"/>
              </a:rPr>
              <a:t>m</a:t>
            </a:r>
            <a:r>
              <a:rPr lang="en-US" sz="1000" spc="14" dirty="0">
                <a:cs typeface="Century Gothic"/>
              </a:rPr>
              <a:t>a</a:t>
            </a:r>
            <a:r>
              <a:rPr lang="en-US" sz="1000" spc="23" dirty="0">
                <a:cs typeface="Century Gothic"/>
              </a:rPr>
              <a:t>i</a:t>
            </a:r>
            <a:r>
              <a:rPr lang="en-US" sz="1000" spc="9" dirty="0">
                <a:cs typeface="Century Gothic"/>
              </a:rPr>
              <a:t>n</a:t>
            </a:r>
            <a:r>
              <a:rPr lang="en-US" sz="1000" spc="42" dirty="0">
                <a:cs typeface="Century Gothic"/>
              </a:rPr>
              <a:t>t</a:t>
            </a:r>
            <a:r>
              <a:rPr lang="en-US" sz="1000" spc="14" dirty="0">
                <a:cs typeface="Century Gothic"/>
              </a:rPr>
              <a:t>a</a:t>
            </a:r>
            <a:r>
              <a:rPr lang="en-US" sz="1000" spc="23" dirty="0">
                <a:cs typeface="Century Gothic"/>
              </a:rPr>
              <a:t>i</a:t>
            </a:r>
            <a:r>
              <a:rPr lang="en-US" sz="1000" spc="9" dirty="0">
                <a:cs typeface="Century Gothic"/>
              </a:rPr>
              <a:t>n</a:t>
            </a:r>
            <a:r>
              <a:rPr lang="en-US" sz="1000" spc="23" dirty="0">
                <a:cs typeface="Century Gothic"/>
              </a:rPr>
              <a:t>i</a:t>
            </a:r>
            <a:r>
              <a:rPr lang="en-US" sz="1000" spc="9" dirty="0">
                <a:cs typeface="Century Gothic"/>
              </a:rPr>
              <a:t>ng</a:t>
            </a:r>
            <a:r>
              <a:rPr lang="en-US" sz="1000" dirty="0">
                <a:cs typeface="Century Gothic"/>
              </a:rPr>
              <a:t> </a:t>
            </a:r>
            <a:r>
              <a:rPr lang="en-US" sz="1000" spc="-115" dirty="0">
                <a:cs typeface="Century Gothic"/>
              </a:rPr>
              <a:t> </a:t>
            </a:r>
            <a:r>
              <a:rPr lang="en-US" sz="1000" spc="-23" dirty="0">
                <a:cs typeface="Century Gothic"/>
              </a:rPr>
              <a:t>c</a:t>
            </a:r>
            <a:r>
              <a:rPr lang="en-US" sz="1000" spc="9" dirty="0">
                <a:cs typeface="Century Gothic"/>
              </a:rPr>
              <a:t>h</a:t>
            </a:r>
            <a:r>
              <a:rPr lang="en-US" sz="1000" spc="14" dirty="0">
                <a:cs typeface="Century Gothic"/>
              </a:rPr>
              <a:t>a</a:t>
            </a:r>
            <a:r>
              <a:rPr lang="en-US" sz="1000" spc="23" dirty="0">
                <a:cs typeface="Century Gothic"/>
              </a:rPr>
              <a:t>i</a:t>
            </a:r>
            <a:r>
              <a:rPr lang="en-US" sz="1000" spc="9" dirty="0">
                <a:cs typeface="Century Gothic"/>
              </a:rPr>
              <a:t>n</a:t>
            </a:r>
            <a:r>
              <a:rPr lang="en-US" sz="1000" spc="111" dirty="0">
                <a:cs typeface="Century Gothic"/>
              </a:rPr>
              <a:t> </a:t>
            </a:r>
            <a:r>
              <a:rPr lang="en-US" sz="1000" spc="42" dirty="0">
                <a:cs typeface="Century Gothic"/>
              </a:rPr>
              <a:t>o</a:t>
            </a:r>
            <a:r>
              <a:rPr lang="en-US" sz="1000" spc="5" dirty="0">
                <a:cs typeface="Century Gothic"/>
              </a:rPr>
              <a:t>f</a:t>
            </a:r>
            <a:r>
              <a:rPr lang="en-US" sz="1000" spc="23" dirty="0">
                <a:cs typeface="Century Gothic"/>
              </a:rPr>
              <a:t> </a:t>
            </a:r>
            <a:r>
              <a:rPr lang="en-US" sz="1000" spc="-23" dirty="0">
                <a:cs typeface="Century Gothic"/>
              </a:rPr>
              <a:t>c</a:t>
            </a:r>
            <a:r>
              <a:rPr lang="en-US" sz="1000" spc="14" dirty="0">
                <a:cs typeface="Century Gothic"/>
              </a:rPr>
              <a:t>u</a:t>
            </a:r>
            <a:r>
              <a:rPr lang="en-US" sz="1000" dirty="0">
                <a:cs typeface="Century Gothic"/>
              </a:rPr>
              <a:t>s</a:t>
            </a:r>
            <a:r>
              <a:rPr lang="en-US" sz="1000" spc="42" dirty="0">
                <a:cs typeface="Century Gothic"/>
              </a:rPr>
              <a:t>to</a:t>
            </a:r>
            <a:r>
              <a:rPr lang="en-US" sz="1000" spc="14" dirty="0">
                <a:cs typeface="Century Gothic"/>
              </a:rPr>
              <a:t>d</a:t>
            </a:r>
            <a:r>
              <a:rPr lang="en-US" sz="1000" spc="9" dirty="0">
                <a:cs typeface="Century Gothic"/>
              </a:rPr>
              <a:t>y</a:t>
            </a:r>
            <a:r>
              <a:rPr lang="en-US" sz="1000" spc="32" dirty="0">
                <a:cs typeface="Century Gothic"/>
              </a:rPr>
              <a:t> </a:t>
            </a:r>
            <a:r>
              <a:rPr lang="en-US" sz="1000" spc="-5" dirty="0">
                <a:cs typeface="Century Gothic"/>
              </a:rPr>
              <a:t>f</a:t>
            </a:r>
            <a:r>
              <a:rPr lang="en-US" sz="1000" spc="37" dirty="0">
                <a:cs typeface="Century Gothic"/>
              </a:rPr>
              <a:t>o</a:t>
            </a:r>
            <a:r>
              <a:rPr lang="en-US" sz="1000" spc="5" dirty="0">
                <a:cs typeface="Century Gothic"/>
              </a:rPr>
              <a:t>r</a:t>
            </a:r>
            <a:r>
              <a:rPr lang="en-US" sz="1000" spc="105" dirty="0">
                <a:cs typeface="Century Gothic"/>
              </a:rPr>
              <a:t> </a:t>
            </a:r>
            <a:r>
              <a:rPr lang="en-US" sz="1000" dirty="0">
                <a:cs typeface="Century Gothic"/>
              </a:rPr>
              <a:t>s</a:t>
            </a:r>
            <a:r>
              <a:rPr lang="en-US" sz="1000" spc="14" dirty="0">
                <a:cs typeface="Century Gothic"/>
              </a:rPr>
              <a:t>u</a:t>
            </a:r>
            <a:r>
              <a:rPr lang="en-US" sz="1000" dirty="0">
                <a:cs typeface="Century Gothic"/>
              </a:rPr>
              <a:t>s</a:t>
            </a:r>
            <a:r>
              <a:rPr lang="en-US" sz="1000" spc="14" dirty="0">
                <a:cs typeface="Century Gothic"/>
              </a:rPr>
              <a:t>p</a:t>
            </a:r>
            <a:r>
              <a:rPr lang="en-US" sz="1000" spc="46" dirty="0">
                <a:cs typeface="Century Gothic"/>
              </a:rPr>
              <a:t>e</a:t>
            </a:r>
            <a:r>
              <a:rPr lang="en-US" sz="1000" spc="-23" dirty="0">
                <a:cs typeface="Century Gothic"/>
              </a:rPr>
              <a:t>c</a:t>
            </a:r>
            <a:r>
              <a:rPr lang="en-US" sz="1000" spc="46" dirty="0">
                <a:cs typeface="Century Gothic"/>
              </a:rPr>
              <a:t>t</a:t>
            </a:r>
            <a:r>
              <a:rPr lang="en-US" sz="1000" spc="-23" dirty="0">
                <a:cs typeface="Century Gothic"/>
              </a:rPr>
              <a:t>e</a:t>
            </a:r>
            <a:r>
              <a:rPr lang="en-US" sz="1000" spc="9" dirty="0">
                <a:cs typeface="Century Gothic"/>
              </a:rPr>
              <a:t>d</a:t>
            </a:r>
            <a:r>
              <a:rPr lang="en-US" sz="1000" spc="102" dirty="0">
                <a:cs typeface="Century Gothic"/>
              </a:rPr>
              <a:t> </a:t>
            </a:r>
            <a:r>
              <a:rPr lang="en-US" sz="1000" spc="65" dirty="0">
                <a:cs typeface="Century Gothic"/>
              </a:rPr>
              <a:t>s</a:t>
            </a:r>
            <a:r>
              <a:rPr lang="en-US" sz="1000" spc="-60" dirty="0">
                <a:cs typeface="Century Gothic"/>
              </a:rPr>
              <a:t>y</a:t>
            </a:r>
            <a:r>
              <a:rPr lang="en-US" sz="1000" dirty="0">
                <a:cs typeface="Century Gothic"/>
              </a:rPr>
              <a:t>s</a:t>
            </a:r>
            <a:r>
              <a:rPr lang="en-US" sz="1000" spc="42" dirty="0">
                <a:cs typeface="Century Gothic"/>
              </a:rPr>
              <a:t>t</a:t>
            </a:r>
            <a:r>
              <a:rPr lang="en-US" sz="1000" spc="-23" dirty="0">
                <a:cs typeface="Century Gothic"/>
              </a:rPr>
              <a:t>e</a:t>
            </a:r>
            <a:r>
              <a:rPr lang="en-US" sz="1000" spc="65" dirty="0">
                <a:cs typeface="Century Gothic"/>
              </a:rPr>
              <a:t>m</a:t>
            </a:r>
            <a:r>
              <a:rPr lang="en-US" sz="1000" dirty="0">
                <a:cs typeface="Century Gothic"/>
              </a:rPr>
              <a:t>s</a:t>
            </a:r>
            <a:r>
              <a:rPr lang="en-US" sz="1000" spc="5" dirty="0">
                <a:cs typeface="Century Gothic"/>
              </a:rPr>
              <a:t>,</a:t>
            </a:r>
            <a:r>
              <a:rPr lang="en-US" sz="1000" dirty="0">
                <a:cs typeface="Century Gothic"/>
              </a:rPr>
              <a:t> </a:t>
            </a:r>
            <a:r>
              <a:rPr lang="en-US" sz="1000" spc="-111" dirty="0">
                <a:cs typeface="Century Gothic"/>
              </a:rPr>
              <a:t> </a:t>
            </a:r>
            <a:r>
              <a:rPr lang="en-US" sz="1000" spc="23" dirty="0">
                <a:cs typeface="Century Gothic"/>
              </a:rPr>
              <a:t>i</a:t>
            </a:r>
            <a:r>
              <a:rPr lang="en-US" sz="1000" spc="65" dirty="0">
                <a:cs typeface="Century Gothic"/>
              </a:rPr>
              <a:t>m</a:t>
            </a:r>
            <a:r>
              <a:rPr lang="en-US" sz="1000" spc="14" dirty="0">
                <a:cs typeface="Century Gothic"/>
              </a:rPr>
              <a:t>a</a:t>
            </a:r>
            <a:r>
              <a:rPr lang="en-US" sz="1000" spc="23" dirty="0">
                <a:cs typeface="Century Gothic"/>
              </a:rPr>
              <a:t>gi</a:t>
            </a:r>
            <a:r>
              <a:rPr lang="en-US" sz="1000" spc="9" dirty="0">
                <a:cs typeface="Century Gothic"/>
              </a:rPr>
              <a:t>ng</a:t>
            </a:r>
            <a:r>
              <a:rPr lang="en-US" sz="1000" spc="55" dirty="0">
                <a:cs typeface="Century Gothic"/>
              </a:rPr>
              <a:t> </a:t>
            </a:r>
            <a:r>
              <a:rPr lang="en-US" sz="1000" spc="42" dirty="0">
                <a:cs typeface="Century Gothic"/>
              </a:rPr>
              <a:t>o</a:t>
            </a:r>
            <a:r>
              <a:rPr lang="en-US" sz="1000" spc="5" dirty="0">
                <a:cs typeface="Century Gothic"/>
              </a:rPr>
              <a:t>f</a:t>
            </a:r>
            <a:r>
              <a:rPr lang="en-US" sz="1000" spc="97" dirty="0">
                <a:cs typeface="Century Gothic"/>
              </a:rPr>
              <a:t> </a:t>
            </a:r>
            <a:r>
              <a:rPr lang="en-US" sz="1000" spc="14" dirty="0">
                <a:cs typeface="Century Gothic"/>
              </a:rPr>
              <a:t>hard</a:t>
            </a:r>
            <a:r>
              <a:rPr lang="en-US" sz="1000" spc="5" dirty="0">
                <a:cs typeface="Century Gothic"/>
              </a:rPr>
              <a:t>- </a:t>
            </a:r>
            <a:r>
              <a:rPr lang="en-US" sz="1000" spc="9" dirty="0">
                <a:cs typeface="Century Gothic"/>
              </a:rPr>
              <a:t>dr</a:t>
            </a:r>
            <a:r>
              <a:rPr lang="en-US" sz="1000" spc="23" dirty="0">
                <a:cs typeface="Century Gothic"/>
              </a:rPr>
              <a:t>i</a:t>
            </a:r>
            <a:r>
              <a:rPr lang="en-US" sz="1000" spc="60" dirty="0">
                <a:cs typeface="Century Gothic"/>
              </a:rPr>
              <a:t>v</a:t>
            </a:r>
            <a:r>
              <a:rPr lang="en-US" sz="1000" spc="-23" dirty="0">
                <a:cs typeface="Century Gothic"/>
              </a:rPr>
              <a:t>e</a:t>
            </a:r>
            <a:r>
              <a:rPr lang="en-US" sz="1000" spc="5" dirty="0">
                <a:cs typeface="Century Gothic"/>
              </a:rPr>
              <a:t>s</a:t>
            </a:r>
            <a:r>
              <a:rPr lang="en-US" sz="1000" spc="37" dirty="0">
                <a:cs typeface="Century Gothic"/>
              </a:rPr>
              <a:t> </a:t>
            </a:r>
            <a:r>
              <a:rPr lang="en-US" sz="1000" spc="14" dirty="0">
                <a:cs typeface="Century Gothic"/>
              </a:rPr>
              <a:t>da</a:t>
            </a:r>
            <a:r>
              <a:rPr lang="en-US" sz="1000" spc="42" dirty="0">
                <a:cs typeface="Century Gothic"/>
              </a:rPr>
              <a:t>t</a:t>
            </a:r>
            <a:r>
              <a:rPr lang="en-US" sz="1000" spc="14" dirty="0">
                <a:cs typeface="Century Gothic"/>
              </a:rPr>
              <a:t>a</a:t>
            </a:r>
            <a:r>
              <a:rPr lang="en-US" sz="1000" spc="5" dirty="0">
                <a:cs typeface="Century Gothic"/>
              </a:rPr>
              <a:t>,</a:t>
            </a:r>
            <a:r>
              <a:rPr lang="en-US" sz="1000" spc="-5" dirty="0">
                <a:cs typeface="Century Gothic"/>
              </a:rPr>
              <a:t> </a:t>
            </a:r>
            <a:r>
              <a:rPr lang="en-US" sz="1000" spc="23" dirty="0">
                <a:cs typeface="Century Gothic"/>
              </a:rPr>
              <a:t>i</a:t>
            </a:r>
            <a:r>
              <a:rPr lang="en-US" sz="1000" spc="9" dirty="0">
                <a:cs typeface="Century Gothic"/>
              </a:rPr>
              <a:t>n</a:t>
            </a:r>
            <a:r>
              <a:rPr lang="en-US" sz="1000" spc="14" dirty="0">
                <a:cs typeface="Century Gothic"/>
              </a:rPr>
              <a:t>d</a:t>
            </a:r>
            <a:r>
              <a:rPr lang="en-US" sz="1000" spc="-23" dirty="0">
                <a:cs typeface="Century Gothic"/>
              </a:rPr>
              <a:t>e</a:t>
            </a:r>
            <a:r>
              <a:rPr lang="en-US" sz="1000" spc="-14" dirty="0">
                <a:cs typeface="Century Gothic"/>
              </a:rPr>
              <a:t>x</a:t>
            </a:r>
            <a:r>
              <a:rPr lang="en-US" sz="1000" spc="23" dirty="0">
                <a:cs typeface="Century Gothic"/>
              </a:rPr>
              <a:t>i</a:t>
            </a:r>
            <a:r>
              <a:rPr lang="en-US" sz="1000" spc="9" dirty="0">
                <a:cs typeface="Century Gothic"/>
              </a:rPr>
              <a:t>ng</a:t>
            </a:r>
            <a:r>
              <a:rPr lang="en-US" sz="1000" spc="60" dirty="0">
                <a:cs typeface="Century Gothic"/>
              </a:rPr>
              <a:t> </a:t>
            </a:r>
            <a:r>
              <a:rPr lang="en-US" sz="1000" spc="14" dirty="0">
                <a:cs typeface="Century Gothic"/>
              </a:rPr>
              <a:t>a</a:t>
            </a:r>
            <a:r>
              <a:rPr lang="en-US" sz="1000" spc="9" dirty="0">
                <a:cs typeface="Century Gothic"/>
              </a:rPr>
              <a:t>nd</a:t>
            </a:r>
            <a:r>
              <a:rPr lang="en-US" sz="1000" spc="111" dirty="0">
                <a:cs typeface="Century Gothic"/>
              </a:rPr>
              <a:t> </a:t>
            </a:r>
            <a:r>
              <a:rPr lang="en-US" sz="1000" spc="9" dirty="0">
                <a:cs typeface="Century Gothic"/>
              </a:rPr>
              <a:t>r</a:t>
            </a:r>
            <a:r>
              <a:rPr lang="en-US" sz="1000" spc="-23" dirty="0">
                <a:cs typeface="Century Gothic"/>
              </a:rPr>
              <a:t>e</a:t>
            </a:r>
            <a:r>
              <a:rPr lang="en-US" sz="1000" spc="42" dirty="0">
                <a:cs typeface="Century Gothic"/>
              </a:rPr>
              <a:t>t</a:t>
            </a:r>
            <a:r>
              <a:rPr lang="en-US" sz="1000" spc="9" dirty="0">
                <a:cs typeface="Century Gothic"/>
              </a:rPr>
              <a:t>r</a:t>
            </a:r>
            <a:r>
              <a:rPr lang="en-US" sz="1000" spc="23" dirty="0">
                <a:cs typeface="Century Gothic"/>
              </a:rPr>
              <a:t>i</a:t>
            </a:r>
            <a:r>
              <a:rPr lang="en-US" sz="1000" spc="-23" dirty="0">
                <a:cs typeface="Century Gothic"/>
              </a:rPr>
              <a:t>e</a:t>
            </a:r>
            <a:r>
              <a:rPr lang="en-US" sz="1000" spc="60" dirty="0">
                <a:cs typeface="Century Gothic"/>
              </a:rPr>
              <a:t>v</a:t>
            </a:r>
            <a:r>
              <a:rPr lang="en-US" sz="1000" spc="14" dirty="0">
                <a:cs typeface="Century Gothic"/>
              </a:rPr>
              <a:t>a</a:t>
            </a:r>
            <a:r>
              <a:rPr lang="en-US" sz="1000" dirty="0">
                <a:cs typeface="Century Gothic"/>
              </a:rPr>
              <a:t>l</a:t>
            </a:r>
            <a:r>
              <a:rPr lang="en-US" sz="1000" spc="-5" dirty="0">
                <a:cs typeface="Century Gothic"/>
              </a:rPr>
              <a:t> </a:t>
            </a:r>
            <a:r>
              <a:rPr lang="en-US" sz="1000" spc="42" dirty="0">
                <a:cs typeface="Century Gothic"/>
              </a:rPr>
              <a:t>o</a:t>
            </a:r>
            <a:r>
              <a:rPr lang="en-US" sz="1000" spc="5" dirty="0">
                <a:cs typeface="Century Gothic"/>
              </a:rPr>
              <a:t>f</a:t>
            </a:r>
            <a:r>
              <a:rPr lang="en-US" sz="1000" spc="-42" dirty="0">
                <a:cs typeface="Century Gothic"/>
              </a:rPr>
              <a:t> </a:t>
            </a:r>
            <a:r>
              <a:rPr lang="en-US" sz="1000" spc="14" dirty="0">
                <a:cs typeface="Century Gothic"/>
              </a:rPr>
              <a:t>da</a:t>
            </a:r>
            <a:r>
              <a:rPr lang="en-US" sz="1000" spc="42" dirty="0">
                <a:cs typeface="Century Gothic"/>
              </a:rPr>
              <a:t>t</a:t>
            </a:r>
            <a:r>
              <a:rPr lang="en-US" sz="1000" spc="9" dirty="0">
                <a:cs typeface="Century Gothic"/>
              </a:rPr>
              <a:t>a</a:t>
            </a:r>
            <a:r>
              <a:rPr lang="en-US" sz="1000" spc="46" dirty="0">
                <a:cs typeface="Century Gothic"/>
              </a:rPr>
              <a:t> </a:t>
            </a:r>
            <a:r>
              <a:rPr lang="en-US" sz="1000" spc="-5" dirty="0">
                <a:cs typeface="Century Gothic"/>
              </a:rPr>
              <a:t>f</a:t>
            </a:r>
            <a:r>
              <a:rPr lang="en-US" sz="1000" spc="42" dirty="0">
                <a:cs typeface="Century Gothic"/>
              </a:rPr>
              <a:t>o</a:t>
            </a:r>
            <a:r>
              <a:rPr lang="en-US" sz="1000" spc="5" dirty="0">
                <a:cs typeface="Century Gothic"/>
              </a:rPr>
              <a:t>r</a:t>
            </a:r>
            <a:r>
              <a:rPr lang="en-US" sz="1000" spc="37" dirty="0">
                <a:cs typeface="Century Gothic"/>
              </a:rPr>
              <a:t> </a:t>
            </a:r>
            <a:r>
              <a:rPr lang="en-US" sz="1000" spc="42" dirty="0">
                <a:cs typeface="Century Gothic"/>
              </a:rPr>
              <a:t>t</a:t>
            </a:r>
            <a:r>
              <a:rPr lang="en-US" sz="1000" spc="14" dirty="0">
                <a:cs typeface="Century Gothic"/>
              </a:rPr>
              <a:t>h</a:t>
            </a:r>
            <a:r>
              <a:rPr lang="en-US" sz="1000" spc="9" dirty="0">
                <a:cs typeface="Century Gothic"/>
              </a:rPr>
              <a:t>e</a:t>
            </a:r>
            <a:r>
              <a:rPr lang="en-US" sz="1000" spc="5" dirty="0">
                <a:cs typeface="Century Gothic"/>
              </a:rPr>
              <a:t> </a:t>
            </a:r>
            <a:r>
              <a:rPr lang="en-US" sz="1000" spc="32" dirty="0">
                <a:cs typeface="Century Gothic"/>
              </a:rPr>
              <a:t>k</a:t>
            </a:r>
            <a:r>
              <a:rPr lang="en-US" sz="1000" spc="-23" dirty="0">
                <a:cs typeface="Century Gothic"/>
              </a:rPr>
              <a:t>e</a:t>
            </a:r>
            <a:r>
              <a:rPr lang="en-US" sz="1000" spc="9" dirty="0">
                <a:cs typeface="Century Gothic"/>
              </a:rPr>
              <a:t>y</a:t>
            </a:r>
            <a:r>
              <a:rPr lang="en-US" sz="1000" spc="37" dirty="0">
                <a:cs typeface="Century Gothic"/>
              </a:rPr>
              <a:t> </a:t>
            </a:r>
            <a:r>
              <a:rPr lang="en-US" sz="1000" spc="92" dirty="0">
                <a:cs typeface="Century Gothic"/>
              </a:rPr>
              <a:t>w</a:t>
            </a:r>
            <a:r>
              <a:rPr lang="en-US" sz="1000" spc="42" dirty="0">
                <a:cs typeface="Century Gothic"/>
              </a:rPr>
              <a:t>o</a:t>
            </a:r>
            <a:r>
              <a:rPr lang="en-US" sz="1000" spc="9" dirty="0">
                <a:cs typeface="Century Gothic"/>
              </a:rPr>
              <a:t>rd</a:t>
            </a:r>
            <a:r>
              <a:rPr lang="en-US" sz="1000" spc="-28" dirty="0">
                <a:cs typeface="Century Gothic"/>
              </a:rPr>
              <a:t> </a:t>
            </a:r>
            <a:r>
              <a:rPr lang="en-US" sz="1000" dirty="0">
                <a:cs typeface="Century Gothic"/>
              </a:rPr>
              <a:t>s</a:t>
            </a:r>
            <a:r>
              <a:rPr lang="en-US" sz="1000" spc="-23" dirty="0">
                <a:cs typeface="Century Gothic"/>
              </a:rPr>
              <a:t>e</a:t>
            </a:r>
            <a:r>
              <a:rPr lang="en-US" sz="1000" spc="9" dirty="0">
                <a:cs typeface="Century Gothic"/>
              </a:rPr>
              <a:t>ar</a:t>
            </a:r>
            <a:r>
              <a:rPr lang="en-US" sz="1000" spc="-23" dirty="0">
                <a:cs typeface="Century Gothic"/>
              </a:rPr>
              <a:t>c</a:t>
            </a:r>
            <a:r>
              <a:rPr lang="en-US" sz="1000" spc="9" dirty="0">
                <a:cs typeface="Century Gothic"/>
              </a:rPr>
              <a:t>h</a:t>
            </a:r>
            <a:r>
              <a:rPr lang="en-US" sz="1000" spc="-23" dirty="0">
                <a:cs typeface="Century Gothic"/>
              </a:rPr>
              <a:t>e</a:t>
            </a:r>
            <a:r>
              <a:rPr lang="en-US" sz="1000" spc="5" dirty="0">
                <a:cs typeface="Century Gothic"/>
              </a:rPr>
              <a:t>s</a:t>
            </a:r>
            <a:r>
              <a:rPr lang="en-US" sz="1000" dirty="0">
                <a:cs typeface="Century Gothic"/>
              </a:rPr>
              <a:t> </a:t>
            </a:r>
            <a:r>
              <a:rPr lang="en-US" sz="1000" spc="-69" dirty="0">
                <a:cs typeface="Century Gothic"/>
              </a:rPr>
              <a:t> </a:t>
            </a:r>
            <a:r>
              <a:rPr lang="en-US" sz="1000" spc="14" dirty="0">
                <a:cs typeface="Century Gothic"/>
              </a:rPr>
              <a:t>a</a:t>
            </a:r>
            <a:r>
              <a:rPr lang="en-US" sz="1000" spc="9" dirty="0">
                <a:cs typeface="Century Gothic"/>
              </a:rPr>
              <a:t>nd</a:t>
            </a:r>
            <a:r>
              <a:rPr lang="en-US" sz="1000" spc="42" dirty="0">
                <a:cs typeface="Century Gothic"/>
              </a:rPr>
              <a:t> o</a:t>
            </a:r>
            <a:r>
              <a:rPr lang="en-US" sz="1000" spc="46" dirty="0">
                <a:cs typeface="Century Gothic"/>
              </a:rPr>
              <a:t>t</a:t>
            </a:r>
            <a:r>
              <a:rPr lang="en-US" sz="1000" spc="14" dirty="0">
                <a:cs typeface="Century Gothic"/>
              </a:rPr>
              <a:t>h</a:t>
            </a:r>
            <a:r>
              <a:rPr lang="en-US" sz="1000" spc="-23" dirty="0">
                <a:cs typeface="Century Gothic"/>
              </a:rPr>
              <a:t>e</a:t>
            </a:r>
            <a:r>
              <a:rPr lang="en-US" sz="1000" spc="5" dirty="0">
                <a:cs typeface="Century Gothic"/>
              </a:rPr>
              <a:t>r</a:t>
            </a:r>
            <a:r>
              <a:rPr lang="en-US" sz="1000" spc="-37" dirty="0">
                <a:cs typeface="Century Gothic"/>
              </a:rPr>
              <a:t> </a:t>
            </a:r>
            <a:r>
              <a:rPr lang="en-US" sz="1000" spc="14" dirty="0">
                <a:cs typeface="Century Gothic"/>
              </a:rPr>
              <a:t>d</a:t>
            </a:r>
            <a:r>
              <a:rPr lang="en-US" sz="1000" spc="18" dirty="0">
                <a:cs typeface="Century Gothic"/>
              </a:rPr>
              <a:t>a</a:t>
            </a:r>
            <a:r>
              <a:rPr lang="en-US" sz="1000" spc="46" dirty="0">
                <a:cs typeface="Century Gothic"/>
              </a:rPr>
              <a:t>t</a:t>
            </a:r>
            <a:r>
              <a:rPr lang="en-US" sz="1000" spc="9" dirty="0">
                <a:cs typeface="Century Gothic"/>
              </a:rPr>
              <a:t>a</a:t>
            </a:r>
            <a:r>
              <a:rPr lang="en-US" sz="1000" spc="42" dirty="0">
                <a:cs typeface="Century Gothic"/>
              </a:rPr>
              <a:t> </a:t>
            </a:r>
            <a:r>
              <a:rPr lang="en-US" sz="1000" spc="14" dirty="0">
                <a:cs typeface="Century Gothic"/>
              </a:rPr>
              <a:t>a</a:t>
            </a:r>
            <a:r>
              <a:rPr lang="en-US" sz="1000" spc="9" dirty="0">
                <a:cs typeface="Century Gothic"/>
              </a:rPr>
              <a:t>n</a:t>
            </a:r>
            <a:r>
              <a:rPr lang="en-US" sz="1000" spc="14" dirty="0">
                <a:cs typeface="Century Gothic"/>
              </a:rPr>
              <a:t>a</a:t>
            </a:r>
            <a:r>
              <a:rPr lang="en-US" sz="1000" spc="23" dirty="0">
                <a:cs typeface="Century Gothic"/>
              </a:rPr>
              <a:t>l</a:t>
            </a:r>
            <a:r>
              <a:rPr lang="en-US" sz="1000" spc="-60" dirty="0">
                <a:cs typeface="Century Gothic"/>
              </a:rPr>
              <a:t>y</a:t>
            </a:r>
            <a:r>
              <a:rPr lang="en-US" sz="1000" dirty="0">
                <a:cs typeface="Century Gothic"/>
              </a:rPr>
              <a:t>s</a:t>
            </a:r>
            <a:r>
              <a:rPr lang="en-US" sz="1000" spc="23" dirty="0">
                <a:cs typeface="Century Gothic"/>
              </a:rPr>
              <a:t>i</a:t>
            </a:r>
            <a:r>
              <a:rPr lang="en-US" sz="1000" spc="5" dirty="0">
                <a:cs typeface="Century Gothic"/>
              </a:rPr>
              <a:t>s</a:t>
            </a:r>
            <a:r>
              <a:rPr lang="en-US" sz="1000" spc="105" dirty="0">
                <a:cs typeface="Century Gothic"/>
              </a:rPr>
              <a:t> </a:t>
            </a:r>
            <a:r>
              <a:rPr lang="en-US" sz="1000" spc="92" dirty="0">
                <a:cs typeface="Century Gothic"/>
              </a:rPr>
              <a:t>w</a:t>
            </a:r>
            <a:r>
              <a:rPr lang="en-US" sz="1000" spc="9" dirty="0">
                <a:cs typeface="Century Gothic"/>
              </a:rPr>
              <a:t>h</a:t>
            </a:r>
            <a:r>
              <a:rPr lang="en-US" sz="1000" spc="-23" dirty="0">
                <a:cs typeface="Century Gothic"/>
              </a:rPr>
              <a:t>e</a:t>
            </a:r>
            <a:r>
              <a:rPr lang="en-US" sz="1000" spc="9" dirty="0">
                <a:cs typeface="Century Gothic"/>
              </a:rPr>
              <a:t>re</a:t>
            </a:r>
            <a:r>
              <a:rPr lang="en-US" sz="1000" spc="5" dirty="0">
                <a:cs typeface="Century Gothic"/>
              </a:rPr>
              <a:t> </a:t>
            </a:r>
            <a:r>
              <a:rPr lang="en-US" sz="1000" spc="14" dirty="0">
                <a:cs typeface="Century Gothic"/>
              </a:rPr>
              <a:t>n</a:t>
            </a:r>
            <a:r>
              <a:rPr lang="en-US" sz="1000" spc="-23" dirty="0">
                <a:cs typeface="Century Gothic"/>
              </a:rPr>
              <a:t>ee</a:t>
            </a:r>
            <a:r>
              <a:rPr lang="en-US" sz="1000" spc="14" dirty="0">
                <a:cs typeface="Century Gothic"/>
              </a:rPr>
              <a:t>d</a:t>
            </a:r>
            <a:r>
              <a:rPr lang="en-US" sz="1000" spc="-23" dirty="0">
                <a:cs typeface="Century Gothic"/>
              </a:rPr>
              <a:t>e</a:t>
            </a:r>
            <a:r>
              <a:rPr lang="en-US" sz="1000" spc="5" dirty="0">
                <a:cs typeface="Century Gothic"/>
              </a:rPr>
              <a:t>d.</a:t>
            </a:r>
            <a:endParaRPr lang="en-US" sz="1000" dirty="0">
              <a:cs typeface="Century Gothic"/>
            </a:endParaRPr>
          </a:p>
          <a:p>
            <a:pPr>
              <a:spcBef>
                <a:spcPts val="40"/>
              </a:spcBef>
            </a:pPr>
            <a:endParaRPr lang="en-US" sz="900" dirty="0">
              <a:latin typeface="Times New Roman"/>
              <a:cs typeface="Times New Roman"/>
            </a:endParaRPr>
          </a:p>
          <a:p>
            <a:pPr marL="11723"/>
            <a:r>
              <a:rPr lang="en-US" sz="1000" b="1" spc="18" dirty="0">
                <a:cs typeface="Century Gothic"/>
              </a:rPr>
              <a:t>E</a:t>
            </a:r>
            <a:r>
              <a:rPr lang="en-US" sz="1000" b="1" spc="-14" dirty="0">
                <a:cs typeface="Century Gothic"/>
              </a:rPr>
              <a:t>x</a:t>
            </a:r>
            <a:r>
              <a:rPr lang="en-US" sz="1000" b="1" spc="32" dirty="0">
                <a:cs typeface="Century Gothic"/>
              </a:rPr>
              <a:t>p</a:t>
            </a:r>
            <a:r>
              <a:rPr lang="en-US" sz="1000" b="1" spc="-18" dirty="0">
                <a:cs typeface="Century Gothic"/>
              </a:rPr>
              <a:t>e</a:t>
            </a:r>
            <a:r>
              <a:rPr lang="en-US" sz="1000" b="1" spc="60" dirty="0">
                <a:cs typeface="Century Gothic"/>
              </a:rPr>
              <a:t>r</a:t>
            </a:r>
            <a:r>
              <a:rPr lang="en-US" sz="1000" b="1" spc="9" dirty="0">
                <a:cs typeface="Century Gothic"/>
              </a:rPr>
              <a:t>t</a:t>
            </a:r>
            <a:r>
              <a:rPr lang="en-US" sz="1000" b="1" spc="55" dirty="0">
                <a:cs typeface="Century Gothic"/>
              </a:rPr>
              <a:t>i</a:t>
            </a:r>
            <a:r>
              <a:rPr lang="en-US" sz="1000" b="1" spc="18" dirty="0">
                <a:cs typeface="Century Gothic"/>
              </a:rPr>
              <a:t>s</a:t>
            </a:r>
            <a:r>
              <a:rPr lang="en-US" sz="1000" b="1" spc="9" dirty="0">
                <a:cs typeface="Century Gothic"/>
              </a:rPr>
              <a:t>e</a:t>
            </a:r>
            <a:endParaRPr lang="en-US" sz="1000" dirty="0">
              <a:cs typeface="Century Gothic"/>
            </a:endParaRPr>
          </a:p>
          <a:p>
            <a:pPr marL="169989" indent="-158265">
              <a:spcBef>
                <a:spcPts val="609"/>
              </a:spcBef>
              <a:buFont typeface="Arial"/>
              <a:buChar char="•"/>
              <a:tabLst>
                <a:tab pos="169989" algn="l"/>
              </a:tabLst>
            </a:pPr>
            <a:r>
              <a:rPr lang="en-US" sz="1000" spc="23" dirty="0">
                <a:cs typeface="Century Gothic"/>
              </a:rPr>
              <a:t>Vulnerability Assessment &amp; Penetration testing of Servers &amp; Mobile Applications;</a:t>
            </a:r>
          </a:p>
          <a:p>
            <a:pPr marL="169989" indent="-158265">
              <a:spcBef>
                <a:spcPts val="609"/>
              </a:spcBef>
              <a:buFont typeface="Arial"/>
              <a:buChar char="•"/>
              <a:tabLst>
                <a:tab pos="169989" algn="l"/>
              </a:tabLst>
            </a:pPr>
            <a:r>
              <a:rPr lang="en-US" sz="1000" spc="23" dirty="0">
                <a:cs typeface="Century Gothic"/>
              </a:rPr>
              <a:t>P</a:t>
            </a:r>
            <a:r>
              <a:rPr lang="en-US" sz="1000" spc="9" dirty="0">
                <a:cs typeface="Century Gothic"/>
              </a:rPr>
              <a:t>r</a:t>
            </a:r>
            <a:r>
              <a:rPr lang="en-US" sz="1000" spc="42" dirty="0">
                <a:cs typeface="Century Gothic"/>
              </a:rPr>
              <a:t>o</a:t>
            </a:r>
            <a:r>
              <a:rPr lang="en-US" sz="1000" spc="23" dirty="0">
                <a:cs typeface="Century Gothic"/>
              </a:rPr>
              <a:t>j</a:t>
            </a:r>
            <a:r>
              <a:rPr lang="en-US" sz="1000" spc="-23" dirty="0">
                <a:cs typeface="Century Gothic"/>
              </a:rPr>
              <a:t>ec</a:t>
            </a:r>
            <a:r>
              <a:rPr lang="en-US" sz="1000" spc="42" dirty="0">
                <a:cs typeface="Century Gothic"/>
              </a:rPr>
              <a:t>t</a:t>
            </a:r>
            <a:r>
              <a:rPr lang="en-US" sz="1000" spc="5" dirty="0">
                <a:cs typeface="Century Gothic"/>
              </a:rPr>
              <a:t>s</a:t>
            </a:r>
            <a:r>
              <a:rPr lang="en-US" sz="1000" spc="28" dirty="0">
                <a:cs typeface="Century Gothic"/>
              </a:rPr>
              <a:t> </a:t>
            </a:r>
            <a:r>
              <a:rPr lang="en-US" sz="1000" spc="23" dirty="0">
                <a:cs typeface="Century Gothic"/>
              </a:rPr>
              <a:t>Pl</a:t>
            </a:r>
            <a:r>
              <a:rPr lang="en-US" sz="1000" spc="14" dirty="0">
                <a:cs typeface="Century Gothic"/>
              </a:rPr>
              <a:t>ann</a:t>
            </a:r>
            <a:r>
              <a:rPr lang="en-US" sz="1000" spc="23" dirty="0">
                <a:cs typeface="Century Gothic"/>
              </a:rPr>
              <a:t>i</a:t>
            </a:r>
            <a:r>
              <a:rPr lang="en-US" sz="1000" spc="14" dirty="0">
                <a:cs typeface="Century Gothic"/>
              </a:rPr>
              <a:t>n</a:t>
            </a:r>
            <a:r>
              <a:rPr lang="en-US" sz="1000" spc="23" dirty="0">
                <a:cs typeface="Century Gothic"/>
              </a:rPr>
              <a:t>g</a:t>
            </a:r>
            <a:r>
              <a:rPr lang="en-US" sz="1000" spc="5" dirty="0">
                <a:cs typeface="Century Gothic"/>
              </a:rPr>
              <a:t>,</a:t>
            </a:r>
            <a:r>
              <a:rPr lang="en-US" sz="1000" spc="-9" dirty="0">
                <a:cs typeface="Century Gothic"/>
              </a:rPr>
              <a:t> </a:t>
            </a:r>
            <a:r>
              <a:rPr lang="en-US" sz="1000" spc="5" dirty="0">
                <a:cs typeface="Century Gothic"/>
              </a:rPr>
              <a:t>E</a:t>
            </a:r>
            <a:r>
              <a:rPr lang="en-US" sz="1000" spc="-14" dirty="0">
                <a:cs typeface="Century Gothic"/>
              </a:rPr>
              <a:t>x</a:t>
            </a:r>
            <a:r>
              <a:rPr lang="en-US" sz="1000" spc="-23" dirty="0">
                <a:cs typeface="Century Gothic"/>
              </a:rPr>
              <a:t>ec</a:t>
            </a:r>
            <a:r>
              <a:rPr lang="en-US" sz="1000" spc="14" dirty="0">
                <a:cs typeface="Century Gothic"/>
              </a:rPr>
              <a:t>u</a:t>
            </a:r>
            <a:r>
              <a:rPr lang="en-US" sz="1000" spc="42" dirty="0">
                <a:cs typeface="Century Gothic"/>
              </a:rPr>
              <a:t>t</a:t>
            </a:r>
            <a:r>
              <a:rPr lang="en-US" sz="1000" spc="23" dirty="0">
                <a:cs typeface="Century Gothic"/>
              </a:rPr>
              <a:t>i</a:t>
            </a:r>
            <a:r>
              <a:rPr lang="en-US" sz="1000" spc="42" dirty="0">
                <a:cs typeface="Century Gothic"/>
              </a:rPr>
              <a:t>o</a:t>
            </a:r>
            <a:r>
              <a:rPr lang="en-US" sz="1000" spc="14" dirty="0">
                <a:cs typeface="Century Gothic"/>
              </a:rPr>
              <a:t>n</a:t>
            </a:r>
            <a:r>
              <a:rPr lang="en-US" sz="1000" spc="5" dirty="0">
                <a:cs typeface="Century Gothic"/>
              </a:rPr>
              <a:t>s</a:t>
            </a:r>
            <a:r>
              <a:rPr lang="en-US" sz="1000" spc="97" dirty="0">
                <a:cs typeface="Century Gothic"/>
              </a:rPr>
              <a:t> </a:t>
            </a:r>
            <a:r>
              <a:rPr lang="en-US" sz="1000" spc="9" dirty="0">
                <a:cs typeface="Century Gothic"/>
              </a:rPr>
              <a:t>&amp;</a:t>
            </a:r>
            <a:r>
              <a:rPr lang="en-US" sz="1000" spc="42" dirty="0">
                <a:cs typeface="Century Gothic"/>
              </a:rPr>
              <a:t> </a:t>
            </a:r>
            <a:r>
              <a:rPr lang="en-US" sz="1000" spc="5" dirty="0">
                <a:cs typeface="Century Gothic"/>
              </a:rPr>
              <a:t>L</a:t>
            </a:r>
            <a:r>
              <a:rPr lang="en-US" sz="1000" spc="-23" dirty="0">
                <a:cs typeface="Century Gothic"/>
              </a:rPr>
              <a:t>e</a:t>
            </a:r>
            <a:r>
              <a:rPr lang="en-US" sz="1000" spc="14" dirty="0">
                <a:cs typeface="Century Gothic"/>
              </a:rPr>
              <a:t>ad</a:t>
            </a:r>
            <a:r>
              <a:rPr lang="en-US" sz="1000" spc="-23" dirty="0">
                <a:cs typeface="Century Gothic"/>
              </a:rPr>
              <a:t>e</a:t>
            </a:r>
            <a:r>
              <a:rPr lang="en-US" sz="1000" spc="9" dirty="0">
                <a:cs typeface="Century Gothic"/>
              </a:rPr>
              <a:t>r</a:t>
            </a:r>
            <a:r>
              <a:rPr lang="en-US" sz="1000" dirty="0">
                <a:cs typeface="Century Gothic"/>
              </a:rPr>
              <a:t>s</a:t>
            </a:r>
            <a:r>
              <a:rPr lang="en-US" sz="1000" spc="14" dirty="0">
                <a:cs typeface="Century Gothic"/>
              </a:rPr>
              <a:t>h</a:t>
            </a:r>
            <a:r>
              <a:rPr lang="en-US" sz="1000" spc="23" dirty="0">
                <a:cs typeface="Century Gothic"/>
              </a:rPr>
              <a:t>i</a:t>
            </a:r>
            <a:r>
              <a:rPr lang="en-US" sz="1000" spc="14" dirty="0">
                <a:cs typeface="Century Gothic"/>
              </a:rPr>
              <a:t>p</a:t>
            </a:r>
            <a:r>
              <a:rPr lang="en-US" sz="1000" spc="5" dirty="0">
                <a:cs typeface="Century Gothic"/>
              </a:rPr>
              <a:t>;</a:t>
            </a:r>
            <a:endParaRPr lang="en-US" sz="1000" dirty="0">
              <a:cs typeface="Century Gothic"/>
            </a:endParaRPr>
          </a:p>
          <a:p>
            <a:pPr marL="169989" indent="-158265">
              <a:spcBef>
                <a:spcPts val="609"/>
              </a:spcBef>
              <a:buFont typeface="Arial"/>
              <a:buChar char="•"/>
              <a:tabLst>
                <a:tab pos="169989" algn="l"/>
              </a:tabLst>
            </a:pPr>
            <a:r>
              <a:rPr lang="en-US" sz="1000" spc="-37" dirty="0">
                <a:cs typeface="Century Gothic"/>
              </a:rPr>
              <a:t>T</a:t>
            </a:r>
            <a:r>
              <a:rPr lang="en-US" sz="1000" spc="-23" dirty="0">
                <a:cs typeface="Century Gothic"/>
              </a:rPr>
              <a:t>ec</a:t>
            </a:r>
            <a:r>
              <a:rPr lang="en-US" sz="1000" spc="14" dirty="0">
                <a:cs typeface="Century Gothic"/>
              </a:rPr>
              <a:t>hn</a:t>
            </a:r>
            <a:r>
              <a:rPr lang="en-US" sz="1000" spc="23" dirty="0">
                <a:cs typeface="Century Gothic"/>
              </a:rPr>
              <a:t>i</a:t>
            </a:r>
            <a:r>
              <a:rPr lang="en-US" sz="1000" spc="-23" dirty="0">
                <a:cs typeface="Century Gothic"/>
              </a:rPr>
              <a:t>c</a:t>
            </a:r>
            <a:r>
              <a:rPr lang="en-US" sz="1000" spc="14" dirty="0">
                <a:cs typeface="Century Gothic"/>
              </a:rPr>
              <a:t>a</a:t>
            </a:r>
            <a:r>
              <a:rPr lang="en-US" sz="1000" dirty="0">
                <a:cs typeface="Century Gothic"/>
              </a:rPr>
              <a:t>l </a:t>
            </a:r>
            <a:r>
              <a:rPr lang="en-US" sz="1000" spc="-46" dirty="0">
                <a:cs typeface="Century Gothic"/>
              </a:rPr>
              <a:t> </a:t>
            </a:r>
            <a:r>
              <a:rPr lang="en-US" sz="1000" spc="-37" dirty="0">
                <a:cs typeface="Century Gothic"/>
              </a:rPr>
              <a:t>A</a:t>
            </a:r>
            <a:r>
              <a:rPr lang="en-US" sz="1000" spc="14" dirty="0">
                <a:cs typeface="Century Gothic"/>
              </a:rPr>
              <a:t>na</a:t>
            </a:r>
            <a:r>
              <a:rPr lang="en-US" sz="1000" spc="23" dirty="0">
                <a:cs typeface="Century Gothic"/>
              </a:rPr>
              <a:t>l</a:t>
            </a:r>
            <a:r>
              <a:rPr lang="en-US" sz="1000" spc="-60" dirty="0">
                <a:cs typeface="Century Gothic"/>
              </a:rPr>
              <a:t>y</a:t>
            </a:r>
            <a:r>
              <a:rPr lang="en-US" sz="1000" dirty="0">
                <a:cs typeface="Century Gothic"/>
              </a:rPr>
              <a:t>s</a:t>
            </a:r>
            <a:r>
              <a:rPr lang="en-US" sz="1000" spc="23" dirty="0">
                <a:cs typeface="Century Gothic"/>
              </a:rPr>
              <a:t>i</a:t>
            </a:r>
            <a:r>
              <a:rPr lang="en-US" sz="1000" spc="5" dirty="0">
                <a:cs typeface="Century Gothic"/>
              </a:rPr>
              <a:t>s</a:t>
            </a:r>
            <a:r>
              <a:rPr lang="en-US" sz="1000" dirty="0">
                <a:cs typeface="Century Gothic"/>
              </a:rPr>
              <a:t> </a:t>
            </a:r>
            <a:r>
              <a:rPr lang="en-US" sz="1000" spc="-78" dirty="0">
                <a:cs typeface="Century Gothic"/>
              </a:rPr>
              <a:t> </a:t>
            </a:r>
            <a:r>
              <a:rPr lang="en-US" sz="1000" spc="9" dirty="0">
                <a:cs typeface="Century Gothic"/>
              </a:rPr>
              <a:t>&amp;</a:t>
            </a:r>
            <a:r>
              <a:rPr lang="en-US" sz="1000" spc="42" dirty="0">
                <a:cs typeface="Century Gothic"/>
              </a:rPr>
              <a:t> </a:t>
            </a:r>
            <a:r>
              <a:rPr lang="en-US" sz="1000" spc="5" dirty="0">
                <a:cs typeface="Century Gothic"/>
              </a:rPr>
              <a:t>IT</a:t>
            </a:r>
            <a:r>
              <a:rPr lang="en-US" sz="1000" spc="-5" dirty="0">
                <a:cs typeface="Century Gothic"/>
              </a:rPr>
              <a:t> </a:t>
            </a:r>
            <a:r>
              <a:rPr lang="en-US" sz="1000" spc="-32" dirty="0">
                <a:cs typeface="Century Gothic"/>
              </a:rPr>
              <a:t>S</a:t>
            </a:r>
            <a:r>
              <a:rPr lang="en-US" sz="1000" spc="42" dirty="0">
                <a:cs typeface="Century Gothic"/>
              </a:rPr>
              <a:t>t</a:t>
            </a:r>
            <a:r>
              <a:rPr lang="en-US" sz="1000" spc="9" dirty="0">
                <a:cs typeface="Century Gothic"/>
              </a:rPr>
              <a:t>r</a:t>
            </a:r>
            <a:r>
              <a:rPr lang="en-US" sz="1000" spc="14" dirty="0">
                <a:cs typeface="Century Gothic"/>
              </a:rPr>
              <a:t>a</a:t>
            </a:r>
            <a:r>
              <a:rPr lang="en-US" sz="1000" spc="42" dirty="0">
                <a:cs typeface="Century Gothic"/>
              </a:rPr>
              <a:t>t</a:t>
            </a:r>
            <a:r>
              <a:rPr lang="en-US" sz="1000" spc="-23" dirty="0">
                <a:cs typeface="Century Gothic"/>
              </a:rPr>
              <a:t>e</a:t>
            </a:r>
            <a:r>
              <a:rPr lang="en-US" sz="1000" spc="23" dirty="0">
                <a:cs typeface="Century Gothic"/>
              </a:rPr>
              <a:t>g</a:t>
            </a:r>
            <a:r>
              <a:rPr lang="en-US" sz="1000" spc="9" dirty="0">
                <a:cs typeface="Century Gothic"/>
              </a:rPr>
              <a:t>y</a:t>
            </a:r>
            <a:r>
              <a:rPr lang="en-US" sz="1000" spc="32" dirty="0">
                <a:cs typeface="Century Gothic"/>
              </a:rPr>
              <a:t> </a:t>
            </a:r>
            <a:r>
              <a:rPr lang="en-US" sz="1000" spc="23" dirty="0">
                <a:cs typeface="Century Gothic"/>
              </a:rPr>
              <a:t>D</a:t>
            </a:r>
            <a:r>
              <a:rPr lang="en-US" sz="1000" spc="-23" dirty="0">
                <a:cs typeface="Century Gothic"/>
              </a:rPr>
              <a:t>e</a:t>
            </a:r>
            <a:r>
              <a:rPr lang="en-US" sz="1000" spc="60" dirty="0">
                <a:cs typeface="Century Gothic"/>
              </a:rPr>
              <a:t>v</a:t>
            </a:r>
            <a:r>
              <a:rPr lang="en-US" sz="1000" spc="-23" dirty="0">
                <a:cs typeface="Century Gothic"/>
              </a:rPr>
              <a:t>e</a:t>
            </a:r>
            <a:r>
              <a:rPr lang="en-US" sz="1000" spc="23" dirty="0">
                <a:cs typeface="Century Gothic"/>
              </a:rPr>
              <a:t>l</a:t>
            </a:r>
            <a:r>
              <a:rPr lang="en-US" sz="1000" spc="42" dirty="0">
                <a:cs typeface="Century Gothic"/>
              </a:rPr>
              <a:t>o</a:t>
            </a:r>
            <a:r>
              <a:rPr lang="en-US" sz="1000" spc="14" dirty="0">
                <a:cs typeface="Century Gothic"/>
              </a:rPr>
              <a:t>p</a:t>
            </a:r>
            <a:r>
              <a:rPr lang="en-US" sz="1000" spc="65" dirty="0">
                <a:cs typeface="Century Gothic"/>
              </a:rPr>
              <a:t>m</a:t>
            </a:r>
            <a:r>
              <a:rPr lang="en-US" sz="1000" spc="-23" dirty="0">
                <a:cs typeface="Century Gothic"/>
              </a:rPr>
              <a:t>e</a:t>
            </a:r>
            <a:r>
              <a:rPr lang="en-US" sz="1000" spc="14" dirty="0">
                <a:cs typeface="Century Gothic"/>
              </a:rPr>
              <a:t>n</a:t>
            </a:r>
            <a:r>
              <a:rPr lang="en-US" sz="1000" spc="5" dirty="0">
                <a:cs typeface="Century Gothic"/>
              </a:rPr>
              <a:t>t;</a:t>
            </a:r>
          </a:p>
          <a:p>
            <a:pPr marL="169989" indent="-158265">
              <a:spcBef>
                <a:spcPts val="609"/>
              </a:spcBef>
              <a:buFont typeface="Arial"/>
              <a:buChar char="•"/>
              <a:tabLst>
                <a:tab pos="169989" algn="l"/>
              </a:tabLst>
            </a:pPr>
            <a:r>
              <a:rPr lang="en-US" sz="1000" spc="5" dirty="0">
                <a:cs typeface="Century Gothic"/>
              </a:rPr>
              <a:t>Ability to conduct Mobile Security assessment from scratch;</a:t>
            </a:r>
            <a:endParaRPr lang="en-US" sz="1000" dirty="0">
              <a:cs typeface="Century Gothic"/>
            </a:endParaRPr>
          </a:p>
          <a:p>
            <a:pPr marL="169989" indent="-158265">
              <a:spcBef>
                <a:spcPts val="609"/>
              </a:spcBef>
              <a:buFont typeface="Arial"/>
              <a:buChar char="•"/>
              <a:tabLst>
                <a:tab pos="169989" algn="l"/>
              </a:tabLst>
            </a:pPr>
            <a:r>
              <a:rPr lang="en-US" sz="1000" spc="-32" dirty="0">
                <a:cs typeface="Century Gothic"/>
              </a:rPr>
              <a:t>OSI 7 Layer security assessment; </a:t>
            </a:r>
          </a:p>
          <a:p>
            <a:pPr marL="169989" indent="-158265">
              <a:spcBef>
                <a:spcPts val="609"/>
              </a:spcBef>
              <a:buFont typeface="Arial"/>
              <a:buChar char="•"/>
              <a:tabLst>
                <a:tab pos="169989" algn="l"/>
              </a:tabLst>
            </a:pPr>
            <a:r>
              <a:rPr lang="en-US" sz="1000" spc="-32" dirty="0">
                <a:cs typeface="Century Gothic"/>
              </a:rPr>
              <a:t>Mobile Application Security assessment; and</a:t>
            </a:r>
          </a:p>
          <a:p>
            <a:pPr marL="169989" indent="-158265">
              <a:spcBef>
                <a:spcPts val="609"/>
              </a:spcBef>
              <a:buFont typeface="Arial"/>
              <a:buChar char="•"/>
              <a:tabLst>
                <a:tab pos="169989" algn="l"/>
              </a:tabLst>
            </a:pPr>
            <a:r>
              <a:rPr lang="en-US" sz="1000" spc="-32" dirty="0">
                <a:cs typeface="Century Gothic"/>
              </a:rPr>
              <a:t>Conducted several reviews related to configurations of Network  OS and Databases.</a:t>
            </a:r>
            <a:endParaRPr lang="en-US" sz="1000" dirty="0">
              <a:cs typeface="Century Gothic"/>
            </a:endParaRPr>
          </a:p>
        </p:txBody>
      </p:sp>
      <p:sp>
        <p:nvSpPr>
          <p:cNvPr id="8" name="Rectangle 7"/>
          <p:cNvSpPr>
            <a:spLocks noChangeArrowheads="1"/>
          </p:cNvSpPr>
          <p:nvPr/>
        </p:nvSpPr>
        <p:spPr bwMode="auto">
          <a:xfrm>
            <a:off x="921544" y="1182982"/>
            <a:ext cx="4447290" cy="353943"/>
          </a:xfrm>
          <a:prstGeom prst="rect">
            <a:avLst/>
          </a:prstGeom>
          <a:noFill/>
          <a:ln w="9525">
            <a:noFill/>
            <a:miter lim="800000"/>
            <a:headEnd/>
            <a:tailEnd/>
          </a:ln>
        </p:spPr>
        <p:txBody>
          <a:bodyPr wrap="square" lIns="0" tIns="0" rIns="0" bIns="0">
            <a:spAutoFit/>
          </a:bodyPr>
          <a:lstStyle/>
          <a:p>
            <a:pPr marL="11723"/>
            <a:r>
              <a:rPr lang="en-US" sz="1050" b="1" spc="5" dirty="0">
                <a:cs typeface="Century Gothic"/>
              </a:rPr>
              <a:t>Muhammad Adnan | </a:t>
            </a:r>
            <a:r>
              <a:rPr lang="en-US" sz="1050" b="1" spc="-37" dirty="0">
                <a:cs typeface="Century Gothic"/>
              </a:rPr>
              <a:t>Team Lead (Representative Norway)</a:t>
            </a:r>
            <a:endParaRPr lang="en-US" sz="1050" dirty="0">
              <a:cs typeface="Century Gothic"/>
            </a:endParaRPr>
          </a:p>
          <a:p>
            <a:pPr marL="11723" marR="210434">
              <a:lnSpc>
                <a:spcPts val="1385"/>
              </a:lnSpc>
              <a:spcBef>
                <a:spcPts val="111"/>
              </a:spcBef>
            </a:pPr>
            <a:r>
              <a:rPr lang="en-US" sz="1000" spc="42" dirty="0">
                <a:solidFill>
                  <a:srgbClr val="002060"/>
                </a:solidFill>
                <a:cs typeface="Century Gothic"/>
              </a:rPr>
              <a:t>Education / Qualification </a:t>
            </a:r>
            <a:r>
              <a:rPr lang="en-US" sz="1000" spc="42" dirty="0">
                <a:cs typeface="Century Gothic"/>
              </a:rPr>
              <a:t>| Graduate  |Remote Working </a:t>
            </a:r>
          </a:p>
        </p:txBody>
      </p:sp>
      <p:cxnSp>
        <p:nvCxnSpPr>
          <p:cNvPr id="14" name="Straight Connector 13"/>
          <p:cNvCxnSpPr/>
          <p:nvPr/>
        </p:nvCxnSpPr>
        <p:spPr>
          <a:xfrm flipH="1">
            <a:off x="921544" y="2549877"/>
            <a:ext cx="7211436" cy="0"/>
          </a:xfrm>
          <a:prstGeom prst="line">
            <a:avLst/>
          </a:prstGeom>
        </p:spPr>
        <p:style>
          <a:lnRef idx="3">
            <a:schemeClr val="accent2"/>
          </a:lnRef>
          <a:fillRef idx="0">
            <a:schemeClr val="accent2"/>
          </a:fillRef>
          <a:effectRef idx="2">
            <a:schemeClr val="accent2"/>
          </a:effectRef>
          <a:fontRef idx="minor">
            <a:schemeClr val="tx1"/>
          </a:fontRef>
        </p:style>
      </p:cxnSp>
      <p:pic>
        <p:nvPicPr>
          <p:cNvPr id="7" name="Picture 2" descr="imag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89499" y="1182982"/>
            <a:ext cx="1095594" cy="1269274"/>
          </a:xfrm>
          <a:prstGeom prst="rect">
            <a:avLst/>
          </a:prstGeom>
          <a:noFill/>
          <a:ln>
            <a:solidFill>
              <a:schemeClr val="bg1">
                <a:lumMod val="95000"/>
              </a:schemeClr>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189733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Team Profiles</a:t>
            </a:r>
          </a:p>
        </p:txBody>
      </p:sp>
      <p:sp>
        <p:nvSpPr>
          <p:cNvPr id="3" name="Rectangle 2"/>
          <p:cNvSpPr/>
          <p:nvPr/>
        </p:nvSpPr>
        <p:spPr>
          <a:xfrm>
            <a:off x="825500" y="1266461"/>
            <a:ext cx="8658298" cy="4054956"/>
          </a:xfrm>
          <a:prstGeom prst="rect">
            <a:avLst/>
          </a:prstGeom>
        </p:spPr>
        <p:txBody>
          <a:bodyPr wrap="square">
            <a:spAutoFit/>
          </a:bodyPr>
          <a:lstStyle/>
          <a:p>
            <a:pPr algn="just">
              <a:spcBef>
                <a:spcPts val="600"/>
              </a:spcBef>
              <a:spcAft>
                <a:spcPts val="600"/>
              </a:spcAft>
            </a:pPr>
            <a:endParaRPr lang="en-US" sz="1200" b="1" dirty="0">
              <a:latin typeface="Century Gothic" panose="020B0502020202020204" pitchFamily="34" charset="0"/>
            </a:endParaRPr>
          </a:p>
          <a:p>
            <a:pPr algn="just">
              <a:spcBef>
                <a:spcPts val="600"/>
              </a:spcBef>
              <a:spcAft>
                <a:spcPts val="600"/>
              </a:spcAft>
            </a:pPr>
            <a:endParaRPr lang="en-US" sz="1200" b="1" dirty="0">
              <a:latin typeface="Century Gothic" panose="020B0502020202020204" pitchFamily="34" charset="0"/>
            </a:endParaRPr>
          </a:p>
          <a:p>
            <a:pPr algn="just">
              <a:spcBef>
                <a:spcPts val="600"/>
              </a:spcBef>
              <a:spcAft>
                <a:spcPts val="600"/>
              </a:spcAft>
            </a:pPr>
            <a:endParaRPr lang="en-US" sz="1200" b="1" dirty="0">
              <a:latin typeface="Century Gothic" panose="020B0502020202020204" pitchFamily="34" charset="0"/>
            </a:endParaRPr>
          </a:p>
          <a:p>
            <a:pPr algn="just">
              <a:spcBef>
                <a:spcPts val="600"/>
              </a:spcBef>
              <a:spcAft>
                <a:spcPts val="600"/>
              </a:spcAft>
            </a:pPr>
            <a:r>
              <a:rPr lang="en-US" sz="1200" b="1" dirty="0">
                <a:latin typeface="Century Gothic" panose="020B0502020202020204" pitchFamily="34" charset="0"/>
              </a:rPr>
              <a:t>Professional Profile</a:t>
            </a:r>
            <a:endParaRPr lang="en-US" sz="900" dirty="0">
              <a:latin typeface="Times New Roman"/>
              <a:cs typeface="Times New Roman"/>
            </a:endParaRPr>
          </a:p>
          <a:p>
            <a:pPr algn="just">
              <a:spcBef>
                <a:spcPts val="600"/>
              </a:spcBef>
              <a:spcAft>
                <a:spcPts val="600"/>
              </a:spcAft>
            </a:pPr>
            <a:r>
              <a:rPr lang="en-US" sz="1000" dirty="0" err="1">
                <a:latin typeface="Century Gothic" panose="020B0502020202020204" pitchFamily="34" charset="0"/>
              </a:rPr>
              <a:t>Mashal</a:t>
            </a:r>
            <a:r>
              <a:rPr lang="en-US" sz="1000" dirty="0">
                <a:latin typeface="Century Gothic" panose="020B0502020202020204" pitchFamily="34" charset="0"/>
              </a:rPr>
              <a:t> </a:t>
            </a:r>
            <a:r>
              <a:rPr lang="en-US" sz="1000" dirty="0" err="1">
                <a:latin typeface="Century Gothic" panose="020B0502020202020204" pitchFamily="34" charset="0"/>
              </a:rPr>
              <a:t>Naz</a:t>
            </a:r>
            <a:r>
              <a:rPr lang="en-US" sz="1000" dirty="0">
                <a:latin typeface="Century Gothic" panose="020B0502020202020204" pitchFamily="34" charset="0"/>
              </a:rPr>
              <a:t> has been working in Virtual Security Since 2021. She is working in Information Security division, her responsibility includes understanding of technical requirements, conduct manual VA/PT of the provided scope by the client, conduct network configuration review and exclude false positive, provide realistic remediation's to the clients.</a:t>
            </a:r>
          </a:p>
          <a:p>
            <a:pPr algn="just">
              <a:spcBef>
                <a:spcPts val="600"/>
              </a:spcBef>
              <a:spcAft>
                <a:spcPts val="600"/>
              </a:spcAft>
            </a:pPr>
            <a:r>
              <a:rPr lang="en-US" sz="1000" dirty="0" err="1">
                <a:latin typeface="Century Gothic" panose="020B0502020202020204" pitchFamily="34" charset="0"/>
              </a:rPr>
              <a:t>Mashal</a:t>
            </a:r>
            <a:r>
              <a:rPr lang="en-US" sz="1000" dirty="0">
                <a:latin typeface="Century Gothic" panose="020B0502020202020204" pitchFamily="34" charset="0"/>
              </a:rPr>
              <a:t> is actively engaged with various clients in UAE, she has been working and understanding the client requirements and provide technical input and clarity to the security assessment. She further prepare complete POC of the tested findings which may be useful for the client in later stages. </a:t>
            </a:r>
          </a:p>
          <a:p>
            <a:pPr algn="just">
              <a:spcBef>
                <a:spcPts val="600"/>
              </a:spcBef>
              <a:spcAft>
                <a:spcPts val="600"/>
              </a:spcAft>
            </a:pPr>
            <a:r>
              <a:rPr lang="en-US" sz="1200" b="1" dirty="0">
                <a:latin typeface="Century Gothic" panose="020B0502020202020204" pitchFamily="34" charset="0"/>
              </a:rPr>
              <a:t>Expertise</a:t>
            </a:r>
          </a:p>
          <a:p>
            <a:pPr marL="171450" lvl="0" indent="-171450">
              <a:spcBef>
                <a:spcPts val="300"/>
              </a:spcBef>
              <a:spcAft>
                <a:spcPts val="300"/>
              </a:spcAft>
              <a:buFont typeface="Arial" panose="020B0604020202020204" pitchFamily="34" charset="0"/>
              <a:buChar char="•"/>
            </a:pPr>
            <a:r>
              <a:rPr lang="en-US" sz="1000" dirty="0">
                <a:latin typeface="Century Gothic" panose="020B0502020202020204" pitchFamily="34" charset="0"/>
              </a:rPr>
              <a:t>Vulnerability Assessment &amp; Penetration testing</a:t>
            </a:r>
          </a:p>
          <a:p>
            <a:pPr marL="171450" lvl="0" indent="-171450">
              <a:spcBef>
                <a:spcPts val="300"/>
              </a:spcBef>
              <a:spcAft>
                <a:spcPts val="300"/>
              </a:spcAft>
              <a:buFont typeface="Arial" panose="020B0604020202020204" pitchFamily="34" charset="0"/>
              <a:buChar char="•"/>
            </a:pPr>
            <a:r>
              <a:rPr lang="en-US" sz="1000" dirty="0">
                <a:latin typeface="Century Gothic" panose="020B0502020202020204" pitchFamily="34" charset="0"/>
              </a:rPr>
              <a:t>Source Code Review</a:t>
            </a:r>
          </a:p>
          <a:p>
            <a:pPr marL="171450" lvl="0" indent="-171450">
              <a:spcBef>
                <a:spcPts val="300"/>
              </a:spcBef>
              <a:spcAft>
                <a:spcPts val="300"/>
              </a:spcAft>
              <a:buFont typeface="Arial" panose="020B0604020202020204" pitchFamily="34" charset="0"/>
              <a:buChar char="•"/>
            </a:pPr>
            <a:r>
              <a:rPr lang="en-US" sz="1000" dirty="0">
                <a:latin typeface="Century Gothic" panose="020B0502020202020204" pitchFamily="34" charset="0"/>
              </a:rPr>
              <a:t>Network configuration review</a:t>
            </a:r>
          </a:p>
          <a:p>
            <a:pPr marL="171450" lvl="0" indent="-171450">
              <a:spcBef>
                <a:spcPts val="300"/>
              </a:spcBef>
              <a:spcAft>
                <a:spcPts val="300"/>
              </a:spcAft>
              <a:buFont typeface="Arial" panose="020B0604020202020204" pitchFamily="34" charset="0"/>
              <a:buChar char="•"/>
            </a:pPr>
            <a:r>
              <a:rPr lang="en-US" sz="1000" dirty="0">
                <a:latin typeface="Century Gothic" panose="020B0502020202020204" pitchFamily="34" charset="0"/>
              </a:rPr>
              <a:t>Incident Response &amp; Handling</a:t>
            </a:r>
          </a:p>
          <a:p>
            <a:pPr marL="171450" lvl="0" indent="-171450">
              <a:spcBef>
                <a:spcPts val="300"/>
              </a:spcBef>
              <a:spcAft>
                <a:spcPts val="300"/>
              </a:spcAft>
              <a:buFont typeface="Arial" panose="020B0604020202020204" pitchFamily="34" charset="0"/>
              <a:buChar char="•"/>
            </a:pPr>
            <a:r>
              <a:rPr lang="en-US" sz="1000" dirty="0">
                <a:latin typeface="Century Gothic" panose="020B0502020202020204" pitchFamily="34" charset="0"/>
              </a:rPr>
              <a:t>Digital Forensic Including (Chain of Custody, Evidence preservation, Imaging, analysis, Recovery &amp; reporting.</a:t>
            </a:r>
          </a:p>
        </p:txBody>
      </p:sp>
      <p:sp>
        <p:nvSpPr>
          <p:cNvPr id="8" name="Rectangle 7"/>
          <p:cNvSpPr>
            <a:spLocks noChangeArrowheads="1"/>
          </p:cNvSpPr>
          <p:nvPr/>
        </p:nvSpPr>
        <p:spPr bwMode="auto">
          <a:xfrm>
            <a:off x="921543" y="1182982"/>
            <a:ext cx="4303599" cy="346249"/>
          </a:xfrm>
          <a:prstGeom prst="rect">
            <a:avLst/>
          </a:prstGeom>
          <a:noFill/>
          <a:ln w="9525">
            <a:noFill/>
            <a:miter lim="800000"/>
            <a:headEnd/>
            <a:tailEnd/>
          </a:ln>
        </p:spPr>
        <p:txBody>
          <a:bodyPr wrap="square" lIns="0" tIns="0" rIns="0" bIns="0">
            <a:spAutoFit/>
          </a:bodyPr>
          <a:lstStyle/>
          <a:p>
            <a:pPr fontAlgn="base">
              <a:lnSpc>
                <a:spcPts val="1477"/>
              </a:lnSpc>
              <a:spcBef>
                <a:spcPct val="0"/>
              </a:spcBef>
              <a:tabLst>
                <a:tab pos="274032" algn="l"/>
              </a:tabLst>
            </a:pPr>
            <a:r>
              <a:rPr lang="en-GB" sz="1000" b="1" dirty="0" err="1">
                <a:latin typeface="Century Gothic" panose="020B0502020202020204" pitchFamily="34" charset="0"/>
                <a:cs typeface="Times New Roman" pitchFamily="18" charset="0"/>
              </a:rPr>
              <a:t>Mashal</a:t>
            </a:r>
            <a:r>
              <a:rPr lang="en-GB" sz="1000" b="1" dirty="0">
                <a:latin typeface="Century Gothic" panose="020B0502020202020204" pitchFamily="34" charset="0"/>
                <a:cs typeface="Times New Roman" pitchFamily="18" charset="0"/>
              </a:rPr>
              <a:t> </a:t>
            </a:r>
            <a:r>
              <a:rPr lang="en-GB" sz="1000" b="1" dirty="0" err="1">
                <a:latin typeface="Century Gothic" panose="020B0502020202020204" pitchFamily="34" charset="0"/>
                <a:cs typeface="Times New Roman" pitchFamily="18" charset="0"/>
              </a:rPr>
              <a:t>Naz</a:t>
            </a:r>
            <a:r>
              <a:rPr lang="en-GB" sz="1000" b="1" dirty="0">
                <a:latin typeface="Century Gothic" panose="020B0502020202020204" pitchFamily="34" charset="0"/>
                <a:cs typeface="Times New Roman" pitchFamily="18" charset="0"/>
              </a:rPr>
              <a:t> Malik| </a:t>
            </a:r>
            <a:r>
              <a:rPr lang="en-US" sz="1000" b="1" dirty="0">
                <a:latin typeface="Century Gothic" panose="020B0502020202020204" pitchFamily="34" charset="0"/>
                <a:cs typeface="Times New Roman" pitchFamily="18" charset="0"/>
              </a:rPr>
              <a:t>Assistant Manager Information Security</a:t>
            </a:r>
          </a:p>
          <a:p>
            <a:pPr fontAlgn="base">
              <a:spcBef>
                <a:spcPct val="0"/>
              </a:spcBef>
              <a:spcAft>
                <a:spcPct val="50000"/>
              </a:spcAft>
              <a:tabLst>
                <a:tab pos="274032" algn="l"/>
              </a:tabLst>
            </a:pPr>
            <a:r>
              <a:rPr lang="en-GB" sz="1000" b="1" dirty="0">
                <a:solidFill>
                  <a:srgbClr val="002060"/>
                </a:solidFill>
                <a:latin typeface="Century Gothic" panose="020B0502020202020204" pitchFamily="34" charset="0"/>
                <a:cs typeface="Arial"/>
              </a:rPr>
              <a:t>Education / Qualification </a:t>
            </a:r>
            <a:r>
              <a:rPr lang="en-GB" sz="1000" b="1" dirty="0">
                <a:solidFill>
                  <a:srgbClr val="FFC000"/>
                </a:solidFill>
                <a:latin typeface="Century Gothic" panose="020B0502020202020204" pitchFamily="34" charset="0"/>
                <a:cs typeface="Arial"/>
              </a:rPr>
              <a:t>| </a:t>
            </a:r>
            <a:r>
              <a:rPr lang="en-US" sz="1000" dirty="0">
                <a:latin typeface="Century Gothic" panose="020B0502020202020204" pitchFamily="34" charset="0"/>
              </a:rPr>
              <a:t>Masters – Information Security</a:t>
            </a:r>
            <a:endParaRPr lang="en-US" sz="1000" b="1" dirty="0">
              <a:solidFill>
                <a:prstClr val="black"/>
              </a:solidFill>
              <a:latin typeface="Century Gothic" panose="020B0502020202020204" pitchFamily="34" charset="0"/>
            </a:endParaRPr>
          </a:p>
        </p:txBody>
      </p:sp>
      <p:cxnSp>
        <p:nvCxnSpPr>
          <p:cNvPr id="14" name="Straight Connector 13"/>
          <p:cNvCxnSpPr/>
          <p:nvPr/>
        </p:nvCxnSpPr>
        <p:spPr>
          <a:xfrm flipH="1">
            <a:off x="921544" y="2549877"/>
            <a:ext cx="7211436" cy="0"/>
          </a:xfrm>
          <a:prstGeom prst="line">
            <a:avLst/>
          </a:prstGeom>
        </p:spPr>
        <p:style>
          <a:lnRef idx="3">
            <a:schemeClr val="accent2"/>
          </a:lnRef>
          <a:fillRef idx="0">
            <a:schemeClr val="accent2"/>
          </a:fillRef>
          <a:effectRef idx="2">
            <a:schemeClr val="accent2"/>
          </a:effectRef>
          <a:fontRef idx="minor">
            <a:schemeClr val="tx1"/>
          </a:fontRef>
        </p:style>
      </p:cxnSp>
      <p:pic>
        <p:nvPicPr>
          <p:cNvPr id="9" name="Picture 8"/>
          <p:cNvPicPr>
            <a:picLocks noChangeAspect="1"/>
          </p:cNvPicPr>
          <p:nvPr/>
        </p:nvPicPr>
        <p:blipFill>
          <a:blip r:embed="rId2"/>
          <a:stretch>
            <a:fillRect/>
          </a:stretch>
        </p:blipFill>
        <p:spPr>
          <a:xfrm>
            <a:off x="8132981" y="778597"/>
            <a:ext cx="1254186" cy="1681942"/>
          </a:xfrm>
          <a:prstGeom prst="rect">
            <a:avLst/>
          </a:prstGeom>
          <a:ln>
            <a:solidFill>
              <a:schemeClr val="bg1">
                <a:lumMod val="75000"/>
              </a:schemeClr>
            </a:solidFill>
          </a:ln>
        </p:spPr>
      </p:pic>
    </p:spTree>
    <p:extLst>
      <p:ext uri="{BB962C8B-B14F-4D97-AF65-F5344CB8AC3E}">
        <p14:creationId xmlns:p14="http://schemas.microsoft.com/office/powerpoint/2010/main" val="964305602"/>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Team Profiles</a:t>
            </a:r>
          </a:p>
        </p:txBody>
      </p:sp>
      <p:sp>
        <p:nvSpPr>
          <p:cNvPr id="3" name="Rectangle 2"/>
          <p:cNvSpPr/>
          <p:nvPr/>
        </p:nvSpPr>
        <p:spPr>
          <a:xfrm>
            <a:off x="825500" y="1266461"/>
            <a:ext cx="8658298" cy="3670236"/>
          </a:xfrm>
          <a:prstGeom prst="rect">
            <a:avLst/>
          </a:prstGeom>
        </p:spPr>
        <p:txBody>
          <a:bodyPr wrap="square">
            <a:spAutoFit/>
          </a:bodyPr>
          <a:lstStyle/>
          <a:p>
            <a:pPr algn="just">
              <a:spcBef>
                <a:spcPts val="600"/>
              </a:spcBef>
              <a:spcAft>
                <a:spcPts val="600"/>
              </a:spcAft>
            </a:pPr>
            <a:endParaRPr lang="en-US" sz="1200" b="1" dirty="0">
              <a:latin typeface="Century Gothic" panose="020B0502020202020204" pitchFamily="34" charset="0"/>
            </a:endParaRPr>
          </a:p>
          <a:p>
            <a:pPr algn="just">
              <a:spcBef>
                <a:spcPts val="600"/>
              </a:spcBef>
              <a:spcAft>
                <a:spcPts val="600"/>
              </a:spcAft>
            </a:pPr>
            <a:endParaRPr lang="en-US" sz="1200" b="1" dirty="0">
              <a:latin typeface="Century Gothic" panose="020B0502020202020204" pitchFamily="34" charset="0"/>
            </a:endParaRPr>
          </a:p>
          <a:p>
            <a:pPr algn="just">
              <a:spcBef>
                <a:spcPts val="600"/>
              </a:spcBef>
              <a:spcAft>
                <a:spcPts val="600"/>
              </a:spcAft>
            </a:pPr>
            <a:endParaRPr lang="en-US" sz="1200" b="1" dirty="0">
              <a:latin typeface="Century Gothic" panose="020B0502020202020204" pitchFamily="34" charset="0"/>
            </a:endParaRPr>
          </a:p>
          <a:p>
            <a:pPr algn="just">
              <a:spcBef>
                <a:spcPts val="600"/>
              </a:spcBef>
              <a:spcAft>
                <a:spcPts val="600"/>
              </a:spcAft>
            </a:pPr>
            <a:r>
              <a:rPr lang="en-US" sz="1200" b="1" dirty="0">
                <a:latin typeface="Century Gothic" panose="020B0502020202020204" pitchFamily="34" charset="0"/>
              </a:rPr>
              <a:t>Professional Profile</a:t>
            </a:r>
            <a:endParaRPr lang="en-US" sz="900" dirty="0">
              <a:latin typeface="Times New Roman"/>
              <a:cs typeface="Times New Roman"/>
            </a:endParaRPr>
          </a:p>
          <a:p>
            <a:pPr algn="just">
              <a:spcBef>
                <a:spcPts val="600"/>
              </a:spcBef>
              <a:spcAft>
                <a:spcPts val="600"/>
              </a:spcAft>
            </a:pPr>
            <a:r>
              <a:rPr lang="en-US" sz="1000" dirty="0">
                <a:latin typeface="Century Gothic" panose="020B0502020202020204" pitchFamily="34" charset="0"/>
              </a:rPr>
              <a:t>Syed Hassan </a:t>
            </a:r>
            <a:r>
              <a:rPr lang="en-US" sz="1000" dirty="0" err="1">
                <a:latin typeface="Century Gothic" panose="020B0502020202020204" pitchFamily="34" charset="0"/>
              </a:rPr>
              <a:t>Alam</a:t>
            </a:r>
            <a:r>
              <a:rPr lang="en-US" sz="1000" dirty="0">
                <a:latin typeface="Century Gothic" panose="020B0502020202020204" pitchFamily="34" charset="0"/>
              </a:rPr>
              <a:t> is currently leading as a Client Relation Manager and handle all the queries which faced by the client. He has been working in virtual security for last 3 years.</a:t>
            </a:r>
          </a:p>
          <a:p>
            <a:pPr algn="just">
              <a:spcBef>
                <a:spcPts val="600"/>
              </a:spcBef>
              <a:spcAft>
                <a:spcPts val="600"/>
              </a:spcAft>
            </a:pPr>
            <a:r>
              <a:rPr lang="en-US" sz="1000" dirty="0">
                <a:latin typeface="Century Gothic" panose="020B0502020202020204" pitchFamily="34" charset="0"/>
              </a:rPr>
              <a:t>Hassan is currently associated with Virtual Security and has been leading in multiple project partially collaborative with other firms</a:t>
            </a:r>
            <a:r>
              <a:rPr lang="en-US" sz="1000" b="1" dirty="0">
                <a:latin typeface="Century Gothic" panose="020B0502020202020204" pitchFamily="34" charset="0"/>
              </a:rPr>
              <a:t>. </a:t>
            </a:r>
            <a:r>
              <a:rPr lang="en-US" sz="1000" dirty="0">
                <a:latin typeface="Century Gothic" panose="020B0502020202020204" pitchFamily="34" charset="0"/>
              </a:rPr>
              <a:t>Hassan has experienced in understanding and converting the client requirements into project goals and objective, moreover he has focused on the domain of Project Management:</a:t>
            </a:r>
          </a:p>
          <a:p>
            <a:pPr algn="just">
              <a:spcBef>
                <a:spcPts val="600"/>
              </a:spcBef>
              <a:spcAft>
                <a:spcPts val="600"/>
              </a:spcAft>
            </a:pPr>
            <a:r>
              <a:rPr lang="en-US" sz="1200" b="1" dirty="0">
                <a:latin typeface="Century Gothic" panose="020B0502020202020204" pitchFamily="34" charset="0"/>
              </a:rPr>
              <a:t>Expertise</a:t>
            </a:r>
          </a:p>
          <a:p>
            <a:pPr marL="171450" lvl="0" indent="-171450">
              <a:spcBef>
                <a:spcPts val="300"/>
              </a:spcBef>
              <a:spcAft>
                <a:spcPts val="300"/>
              </a:spcAft>
              <a:buFont typeface="Arial" panose="020B0604020202020204" pitchFamily="34" charset="0"/>
              <a:buChar char="•"/>
            </a:pPr>
            <a:r>
              <a:rPr lang="en-US" sz="1000" dirty="0">
                <a:latin typeface="Century Gothic" panose="020B0502020202020204" pitchFamily="34" charset="0"/>
              </a:rPr>
              <a:t>Acquisition </a:t>
            </a:r>
          </a:p>
          <a:p>
            <a:pPr marL="171450" lvl="0" indent="-171450">
              <a:spcBef>
                <a:spcPts val="300"/>
              </a:spcBef>
              <a:spcAft>
                <a:spcPts val="300"/>
              </a:spcAft>
              <a:buFont typeface="Arial" panose="020B0604020202020204" pitchFamily="34" charset="0"/>
              <a:buChar char="•"/>
            </a:pPr>
            <a:r>
              <a:rPr lang="en-US" sz="1000" dirty="0">
                <a:latin typeface="Century Gothic" panose="020B0502020202020204" pitchFamily="34" charset="0"/>
              </a:rPr>
              <a:t>Chain of Custody</a:t>
            </a:r>
          </a:p>
          <a:p>
            <a:pPr marL="171450" lvl="0" indent="-171450">
              <a:spcBef>
                <a:spcPts val="300"/>
              </a:spcBef>
              <a:spcAft>
                <a:spcPts val="300"/>
              </a:spcAft>
              <a:buFont typeface="Arial" panose="020B0604020202020204" pitchFamily="34" charset="0"/>
              <a:buChar char="•"/>
            </a:pPr>
            <a:r>
              <a:rPr lang="en-US" sz="1000" dirty="0">
                <a:latin typeface="Century Gothic" panose="020B0502020202020204" pitchFamily="34" charset="0"/>
              </a:rPr>
              <a:t>Forensics Analysis and</a:t>
            </a:r>
          </a:p>
          <a:p>
            <a:pPr marL="171450" lvl="0" indent="-171450">
              <a:spcBef>
                <a:spcPts val="300"/>
              </a:spcBef>
              <a:spcAft>
                <a:spcPts val="300"/>
              </a:spcAft>
              <a:buFont typeface="Arial" panose="020B0604020202020204" pitchFamily="34" charset="0"/>
              <a:buChar char="•"/>
            </a:pPr>
            <a:r>
              <a:rPr lang="en-US" sz="1000" dirty="0">
                <a:latin typeface="Century Gothic" panose="020B0502020202020204" pitchFamily="34" charset="0"/>
              </a:rPr>
              <a:t>Imaging (Bit-by-bit, Stream)</a:t>
            </a:r>
          </a:p>
        </p:txBody>
      </p:sp>
      <p:sp>
        <p:nvSpPr>
          <p:cNvPr id="8" name="Rectangle 7"/>
          <p:cNvSpPr>
            <a:spLocks noChangeArrowheads="1"/>
          </p:cNvSpPr>
          <p:nvPr/>
        </p:nvSpPr>
        <p:spPr bwMode="auto">
          <a:xfrm>
            <a:off x="921544" y="1182982"/>
            <a:ext cx="3993356" cy="346249"/>
          </a:xfrm>
          <a:prstGeom prst="rect">
            <a:avLst/>
          </a:prstGeom>
          <a:noFill/>
          <a:ln w="9525">
            <a:noFill/>
            <a:miter lim="800000"/>
            <a:headEnd/>
            <a:tailEnd/>
          </a:ln>
        </p:spPr>
        <p:txBody>
          <a:bodyPr wrap="square" lIns="0" tIns="0" rIns="0" bIns="0">
            <a:spAutoFit/>
          </a:bodyPr>
          <a:lstStyle/>
          <a:p>
            <a:pPr fontAlgn="base">
              <a:lnSpc>
                <a:spcPts val="1477"/>
              </a:lnSpc>
              <a:spcBef>
                <a:spcPct val="0"/>
              </a:spcBef>
              <a:tabLst>
                <a:tab pos="274032" algn="l"/>
              </a:tabLst>
            </a:pPr>
            <a:r>
              <a:rPr lang="en-GB" sz="1000" b="1" dirty="0">
                <a:latin typeface="Century Gothic" panose="020B0502020202020204" pitchFamily="34" charset="0"/>
                <a:cs typeface="Times New Roman" pitchFamily="18" charset="0"/>
              </a:rPr>
              <a:t>Syed Hassan </a:t>
            </a:r>
            <a:r>
              <a:rPr lang="en-GB" sz="1000" b="1" dirty="0" err="1">
                <a:latin typeface="Century Gothic" panose="020B0502020202020204" pitchFamily="34" charset="0"/>
                <a:cs typeface="Times New Roman" pitchFamily="18" charset="0"/>
              </a:rPr>
              <a:t>Alam</a:t>
            </a:r>
            <a:r>
              <a:rPr lang="en-GB" sz="1000" b="1" dirty="0">
                <a:latin typeface="Century Gothic" panose="020B0502020202020204" pitchFamily="34" charset="0"/>
                <a:cs typeface="Times New Roman" pitchFamily="18" charset="0"/>
              </a:rPr>
              <a:t> | Client Relationship </a:t>
            </a:r>
            <a:r>
              <a:rPr lang="en-US" sz="1000" b="1" dirty="0">
                <a:latin typeface="Century Gothic" panose="020B0502020202020204" pitchFamily="34" charset="0"/>
              </a:rPr>
              <a:t>Manager</a:t>
            </a:r>
            <a:r>
              <a:rPr lang="en-US" sz="1000" i="1" dirty="0">
                <a:latin typeface="Century Gothic" panose="020B0502020202020204" pitchFamily="34" charset="0"/>
              </a:rPr>
              <a:t> </a:t>
            </a:r>
          </a:p>
          <a:p>
            <a:pPr fontAlgn="base">
              <a:spcBef>
                <a:spcPct val="0"/>
              </a:spcBef>
              <a:spcAft>
                <a:spcPct val="50000"/>
              </a:spcAft>
              <a:tabLst>
                <a:tab pos="274032" algn="l"/>
              </a:tabLst>
            </a:pPr>
            <a:r>
              <a:rPr lang="en-GB" sz="1000" b="1" dirty="0">
                <a:solidFill>
                  <a:srgbClr val="002060"/>
                </a:solidFill>
                <a:latin typeface="Century Gothic" panose="020B0502020202020204" pitchFamily="34" charset="0"/>
                <a:cs typeface="Arial"/>
              </a:rPr>
              <a:t>Education / Qualification</a:t>
            </a:r>
            <a:r>
              <a:rPr lang="en-US" sz="1000" dirty="0">
                <a:solidFill>
                  <a:srgbClr val="002060"/>
                </a:solidFill>
                <a:latin typeface="Century Gothic" panose="020B0502020202020204" pitchFamily="34" charset="0"/>
              </a:rPr>
              <a:t> </a:t>
            </a:r>
            <a:r>
              <a:rPr lang="en-US" sz="1000" dirty="0">
                <a:solidFill>
                  <a:srgbClr val="FFC000"/>
                </a:solidFill>
                <a:latin typeface="Century Gothic" panose="020B0502020202020204" pitchFamily="34" charset="0"/>
              </a:rPr>
              <a:t>| </a:t>
            </a:r>
            <a:r>
              <a:rPr lang="en-US" sz="1000" dirty="0">
                <a:latin typeface="Century Gothic" panose="020B0502020202020204" pitchFamily="34" charset="0"/>
              </a:rPr>
              <a:t>Graduate</a:t>
            </a:r>
            <a:endParaRPr lang="en-US" sz="1000" b="1" dirty="0">
              <a:solidFill>
                <a:prstClr val="black"/>
              </a:solidFill>
              <a:latin typeface="Century Gothic" panose="020B0502020202020204" pitchFamily="34" charset="0"/>
            </a:endParaRPr>
          </a:p>
        </p:txBody>
      </p:sp>
      <p:cxnSp>
        <p:nvCxnSpPr>
          <p:cNvPr id="14" name="Straight Connector 13"/>
          <p:cNvCxnSpPr/>
          <p:nvPr/>
        </p:nvCxnSpPr>
        <p:spPr>
          <a:xfrm flipH="1">
            <a:off x="921544" y="2549877"/>
            <a:ext cx="7211436" cy="0"/>
          </a:xfrm>
          <a:prstGeom prst="line">
            <a:avLst/>
          </a:prstGeom>
        </p:spPr>
        <p:style>
          <a:lnRef idx="3">
            <a:schemeClr val="accent2"/>
          </a:lnRef>
          <a:fillRef idx="0">
            <a:schemeClr val="accent2"/>
          </a:fillRef>
          <a:effectRef idx="2">
            <a:schemeClr val="accent2"/>
          </a:effectRef>
          <a:fontRef idx="minor">
            <a:schemeClr val="tx1"/>
          </a:fontRef>
        </p:style>
      </p:cxnSp>
      <p:pic>
        <p:nvPicPr>
          <p:cNvPr id="2050" name="Picture 2" descr="Image preview"/>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colorTemperature colorTemp="11200"/>
                    </a14:imgEffect>
                    <a14:imgEffect>
                      <a14:brightnessContrast bright="40000" contrast="20000"/>
                    </a14:imgEffect>
                  </a14:imgLayer>
                </a14:imgProps>
              </a:ext>
              <a:ext uri="{28A0092B-C50C-407E-A947-70E740481C1C}">
                <a14:useLocalDpi xmlns:a14="http://schemas.microsoft.com/office/drawing/2010/main" val="0"/>
              </a:ext>
            </a:extLst>
          </a:blip>
          <a:srcRect t="8492" r="7543"/>
          <a:stretch/>
        </p:blipFill>
        <p:spPr bwMode="auto">
          <a:xfrm>
            <a:off x="8206584" y="884539"/>
            <a:ext cx="1416052" cy="1524000"/>
          </a:xfrm>
          <a:prstGeom prst="rect">
            <a:avLst/>
          </a:prstGeom>
          <a:noFill/>
          <a:ln>
            <a:solidFill>
              <a:schemeClr val="bg1">
                <a:lumMod val="75000"/>
              </a:schemeClr>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207551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Team Profiles</a:t>
            </a:r>
          </a:p>
        </p:txBody>
      </p:sp>
      <p:sp>
        <p:nvSpPr>
          <p:cNvPr id="3" name="Rectangle 2"/>
          <p:cNvSpPr/>
          <p:nvPr/>
        </p:nvSpPr>
        <p:spPr>
          <a:xfrm>
            <a:off x="825500" y="1266461"/>
            <a:ext cx="8658298" cy="5070619"/>
          </a:xfrm>
          <a:prstGeom prst="rect">
            <a:avLst/>
          </a:prstGeom>
        </p:spPr>
        <p:txBody>
          <a:bodyPr wrap="square">
            <a:spAutoFit/>
          </a:bodyPr>
          <a:lstStyle/>
          <a:p>
            <a:pPr algn="just">
              <a:spcBef>
                <a:spcPts val="600"/>
              </a:spcBef>
              <a:spcAft>
                <a:spcPts val="600"/>
              </a:spcAft>
            </a:pPr>
            <a:endParaRPr lang="en-US" sz="1200" b="1" dirty="0">
              <a:latin typeface="Century Gothic" panose="020B0502020202020204" pitchFamily="34" charset="0"/>
            </a:endParaRPr>
          </a:p>
          <a:p>
            <a:pPr algn="just">
              <a:spcBef>
                <a:spcPts val="600"/>
              </a:spcBef>
              <a:spcAft>
                <a:spcPts val="600"/>
              </a:spcAft>
            </a:pPr>
            <a:endParaRPr lang="en-US" sz="1200" b="1" dirty="0">
              <a:latin typeface="Century Gothic" panose="020B0502020202020204" pitchFamily="34" charset="0"/>
            </a:endParaRPr>
          </a:p>
          <a:p>
            <a:pPr algn="just">
              <a:spcBef>
                <a:spcPts val="600"/>
              </a:spcBef>
              <a:spcAft>
                <a:spcPts val="600"/>
              </a:spcAft>
            </a:pPr>
            <a:endParaRPr lang="en-US" sz="1200" b="1" dirty="0">
              <a:latin typeface="Century Gothic" panose="020B0502020202020204" pitchFamily="34" charset="0"/>
            </a:endParaRPr>
          </a:p>
          <a:p>
            <a:pPr algn="just">
              <a:spcBef>
                <a:spcPts val="600"/>
              </a:spcBef>
              <a:spcAft>
                <a:spcPts val="600"/>
              </a:spcAft>
            </a:pPr>
            <a:r>
              <a:rPr lang="en-US" sz="1200" b="1" dirty="0">
                <a:latin typeface="Century Gothic" panose="020B0502020202020204" pitchFamily="34" charset="0"/>
              </a:rPr>
              <a:t>Professional Profile</a:t>
            </a:r>
            <a:endParaRPr lang="en-US" sz="900" dirty="0">
              <a:latin typeface="Times New Roman"/>
              <a:cs typeface="Times New Roman"/>
            </a:endParaRPr>
          </a:p>
          <a:p>
            <a:pPr>
              <a:lnSpc>
                <a:spcPct val="150000"/>
              </a:lnSpc>
              <a:spcBef>
                <a:spcPts val="600"/>
              </a:spcBef>
              <a:spcAft>
                <a:spcPts val="600"/>
              </a:spcAft>
            </a:pPr>
            <a:r>
              <a:rPr lang="en-US" sz="1000" dirty="0" err="1">
                <a:latin typeface="Century Gothic" panose="020B0502020202020204" pitchFamily="34" charset="0"/>
              </a:rPr>
              <a:t>Junaid</a:t>
            </a:r>
            <a:r>
              <a:rPr lang="en-US" sz="1000" dirty="0">
                <a:latin typeface="Century Gothic" panose="020B0502020202020204" pitchFamily="34" charset="0"/>
              </a:rPr>
              <a:t> Aziz has been working in Virtual Security since 2016. He is totally working in Providing VM-Ware and Cloud Trainings.</a:t>
            </a:r>
          </a:p>
          <a:p>
            <a:pPr>
              <a:lnSpc>
                <a:spcPct val="150000"/>
              </a:lnSpc>
              <a:spcBef>
                <a:spcPts val="600"/>
              </a:spcBef>
              <a:spcAft>
                <a:spcPts val="600"/>
              </a:spcAft>
            </a:pPr>
            <a:r>
              <a:rPr lang="en-US" sz="1000" dirty="0">
                <a:latin typeface="Century Gothic" panose="020B0502020202020204" pitchFamily="34" charset="0"/>
              </a:rPr>
              <a:t>Mr. </a:t>
            </a:r>
            <a:r>
              <a:rPr lang="en-US" sz="1000" dirty="0" err="1">
                <a:latin typeface="Century Gothic" panose="020B0502020202020204" pitchFamily="34" charset="0"/>
              </a:rPr>
              <a:t>Junaid</a:t>
            </a:r>
            <a:r>
              <a:rPr lang="en-US" sz="1000" dirty="0">
                <a:latin typeface="Century Gothic" panose="020B0502020202020204" pitchFamily="34" charset="0"/>
              </a:rPr>
              <a:t> has 3 years of experience in Cloud Services, VM-Ware (</a:t>
            </a:r>
            <a:r>
              <a:rPr lang="en-US" sz="1000" dirty="0" err="1">
                <a:latin typeface="Century Gothic" panose="020B0502020202020204" pitchFamily="34" charset="0"/>
              </a:rPr>
              <a:t>Esxi</a:t>
            </a:r>
            <a:r>
              <a:rPr lang="en-US" sz="1000" dirty="0">
                <a:latin typeface="Century Gothic" panose="020B0502020202020204" pitchFamily="34" charset="0"/>
              </a:rPr>
              <a:t>) Servers; </a:t>
            </a:r>
            <a:r>
              <a:rPr lang="en-US" sz="1000" dirty="0" err="1">
                <a:latin typeface="Century Gothic" panose="020B0502020202020204" pitchFamily="34" charset="0"/>
              </a:rPr>
              <a:t>Junaid</a:t>
            </a:r>
            <a:r>
              <a:rPr lang="en-US" sz="1000" dirty="0">
                <a:latin typeface="Century Gothic" panose="020B0502020202020204" pitchFamily="34" charset="0"/>
              </a:rPr>
              <a:t> has also worked in the contribution of Cloud based services which includes (</a:t>
            </a:r>
            <a:r>
              <a:rPr lang="en-US" sz="1000" dirty="0" err="1">
                <a:latin typeface="Century Gothic" panose="020B0502020202020204" pitchFamily="34" charset="0"/>
              </a:rPr>
              <a:t>PaaS</a:t>
            </a:r>
            <a:r>
              <a:rPr lang="en-US" sz="1000" dirty="0">
                <a:latin typeface="Century Gothic" panose="020B0502020202020204" pitchFamily="34" charset="0"/>
              </a:rPr>
              <a:t>, </a:t>
            </a:r>
            <a:r>
              <a:rPr lang="en-US" sz="1000" dirty="0" err="1">
                <a:latin typeface="Century Gothic" panose="020B0502020202020204" pitchFamily="34" charset="0"/>
              </a:rPr>
              <a:t>SaaS</a:t>
            </a:r>
            <a:r>
              <a:rPr lang="en-US" sz="1000" dirty="0">
                <a:latin typeface="Century Gothic" panose="020B0502020202020204" pitchFamily="34" charset="0"/>
              </a:rPr>
              <a:t>). He is responsible for the security administration of the network infrastructure of various clients.</a:t>
            </a:r>
          </a:p>
          <a:p>
            <a:pPr algn="just">
              <a:spcBef>
                <a:spcPts val="600"/>
              </a:spcBef>
              <a:spcAft>
                <a:spcPts val="600"/>
              </a:spcAft>
            </a:pPr>
            <a:r>
              <a:rPr lang="en-US" sz="1200" b="1" dirty="0">
                <a:latin typeface="Century Gothic" panose="020B0502020202020204" pitchFamily="34" charset="0"/>
              </a:rPr>
              <a:t>Expertise</a:t>
            </a:r>
          </a:p>
          <a:p>
            <a:pPr marL="171450" lvl="0" indent="-171450">
              <a:spcBef>
                <a:spcPts val="300"/>
              </a:spcBef>
              <a:spcAft>
                <a:spcPts val="300"/>
              </a:spcAft>
              <a:buFont typeface="Arial" panose="020B0604020202020204" pitchFamily="34" charset="0"/>
              <a:buChar char="•"/>
            </a:pPr>
            <a:r>
              <a:rPr lang="en-US" sz="1000" dirty="0">
                <a:latin typeface="Century Gothic" panose="020B0502020202020204" pitchFamily="34" charset="0"/>
              </a:rPr>
              <a:t>VMWare Hypervisor </a:t>
            </a:r>
          </a:p>
          <a:p>
            <a:pPr marL="171450" lvl="0" indent="-171450">
              <a:spcBef>
                <a:spcPts val="300"/>
              </a:spcBef>
              <a:spcAft>
                <a:spcPts val="300"/>
              </a:spcAft>
              <a:buFont typeface="Arial" panose="020B0604020202020204" pitchFamily="34" charset="0"/>
              <a:buChar char="•"/>
            </a:pPr>
            <a:r>
              <a:rPr lang="en-US" sz="1000" dirty="0">
                <a:latin typeface="Century Gothic" panose="020B0502020202020204" pitchFamily="34" charset="0"/>
              </a:rPr>
              <a:t>ESXI Servers</a:t>
            </a:r>
          </a:p>
          <a:p>
            <a:pPr marL="171450" lvl="0" indent="-171450">
              <a:spcBef>
                <a:spcPts val="300"/>
              </a:spcBef>
              <a:spcAft>
                <a:spcPts val="300"/>
              </a:spcAft>
              <a:buFont typeface="Arial" panose="020B0604020202020204" pitchFamily="34" charset="0"/>
              <a:buChar char="•"/>
            </a:pPr>
            <a:r>
              <a:rPr lang="en-US" sz="1000" dirty="0">
                <a:latin typeface="Century Gothic" panose="020B0502020202020204" pitchFamily="34" charset="0"/>
              </a:rPr>
              <a:t>S4 (HANA)</a:t>
            </a:r>
          </a:p>
          <a:p>
            <a:pPr marL="171450" lvl="0" indent="-171450">
              <a:spcBef>
                <a:spcPts val="300"/>
              </a:spcBef>
              <a:spcAft>
                <a:spcPts val="300"/>
              </a:spcAft>
              <a:buFont typeface="Arial" panose="020B0604020202020204" pitchFamily="34" charset="0"/>
              <a:buChar char="•"/>
            </a:pPr>
            <a:r>
              <a:rPr lang="en-US" sz="1000" dirty="0">
                <a:latin typeface="Century Gothic" panose="020B0502020202020204" pitchFamily="34" charset="0"/>
              </a:rPr>
              <a:t>E100 SAP</a:t>
            </a:r>
          </a:p>
          <a:p>
            <a:pPr marL="171450" lvl="0" indent="-171450">
              <a:spcBef>
                <a:spcPts val="300"/>
              </a:spcBef>
              <a:spcAft>
                <a:spcPts val="300"/>
              </a:spcAft>
              <a:buFont typeface="Arial" panose="020B0604020202020204" pitchFamily="34" charset="0"/>
              <a:buChar char="•"/>
            </a:pPr>
            <a:r>
              <a:rPr lang="en-US" sz="1000" dirty="0">
                <a:latin typeface="Century Gothic" panose="020B0502020202020204" pitchFamily="34" charset="0"/>
              </a:rPr>
              <a:t>Oracle / DB2</a:t>
            </a:r>
          </a:p>
          <a:p>
            <a:pPr marL="171450" lvl="0" indent="-171450">
              <a:spcBef>
                <a:spcPts val="300"/>
              </a:spcBef>
              <a:spcAft>
                <a:spcPts val="300"/>
              </a:spcAft>
              <a:buFont typeface="Arial" panose="020B0604020202020204" pitchFamily="34" charset="0"/>
              <a:buChar char="•"/>
            </a:pPr>
            <a:r>
              <a:rPr lang="en-US" sz="1000" dirty="0">
                <a:latin typeface="Century Gothic" panose="020B0502020202020204" pitchFamily="34" charset="0"/>
              </a:rPr>
              <a:t>LDAP</a:t>
            </a:r>
          </a:p>
          <a:p>
            <a:pPr marL="171450" lvl="0" indent="-171450">
              <a:spcBef>
                <a:spcPts val="300"/>
              </a:spcBef>
              <a:spcAft>
                <a:spcPts val="300"/>
              </a:spcAft>
              <a:buFont typeface="Arial" panose="020B0604020202020204" pitchFamily="34" charset="0"/>
              <a:buChar char="•"/>
            </a:pPr>
            <a:r>
              <a:rPr lang="en-US" sz="1000" dirty="0">
                <a:latin typeface="Century Gothic" panose="020B0502020202020204" pitchFamily="34" charset="0"/>
              </a:rPr>
              <a:t>Cent OS</a:t>
            </a:r>
          </a:p>
          <a:p>
            <a:pPr algn="just">
              <a:spcBef>
                <a:spcPts val="600"/>
              </a:spcBef>
              <a:spcAft>
                <a:spcPts val="600"/>
              </a:spcAft>
            </a:pPr>
            <a:r>
              <a:rPr lang="en-US" sz="1100" b="1" dirty="0">
                <a:latin typeface="Century Gothic" panose="020B0502020202020204" pitchFamily="34" charset="0"/>
                <a:cs typeface="Calibri" panose="020F0502020204030204" pitchFamily="34" charset="0"/>
              </a:rPr>
              <a:t>Certifications</a:t>
            </a:r>
          </a:p>
          <a:p>
            <a:pPr marL="171450" indent="-171450" algn="just">
              <a:spcBef>
                <a:spcPts val="300"/>
              </a:spcBef>
              <a:spcAft>
                <a:spcPts val="300"/>
              </a:spcAft>
              <a:buFont typeface="Arial" panose="020B0604020202020204" pitchFamily="34" charset="0"/>
              <a:buChar char="•"/>
            </a:pPr>
            <a:r>
              <a:rPr lang="en-US" sz="1000" dirty="0">
                <a:latin typeface="Century Gothic" panose="020B0502020202020204" pitchFamily="34" charset="0"/>
                <a:cs typeface="Calibri" panose="020F0502020204030204" pitchFamily="34" charset="0"/>
              </a:rPr>
              <a:t>ITIL</a:t>
            </a:r>
          </a:p>
          <a:p>
            <a:pPr marL="171450" indent="-171450" algn="just">
              <a:spcBef>
                <a:spcPts val="300"/>
              </a:spcBef>
              <a:spcAft>
                <a:spcPts val="300"/>
              </a:spcAft>
              <a:buFont typeface="Arial" panose="020B0604020202020204" pitchFamily="34" charset="0"/>
              <a:buChar char="•"/>
            </a:pPr>
            <a:r>
              <a:rPr lang="en-US" sz="1000" dirty="0">
                <a:latin typeface="Century Gothic" panose="020B0502020202020204" pitchFamily="34" charset="0"/>
                <a:cs typeface="Calibri" panose="020F0502020204030204" pitchFamily="34" charset="0"/>
              </a:rPr>
              <a:t>CVA</a:t>
            </a:r>
          </a:p>
        </p:txBody>
      </p:sp>
      <p:sp>
        <p:nvSpPr>
          <p:cNvPr id="8" name="Rectangle 7"/>
          <p:cNvSpPr>
            <a:spLocks noChangeArrowheads="1"/>
          </p:cNvSpPr>
          <p:nvPr/>
        </p:nvSpPr>
        <p:spPr bwMode="auto">
          <a:xfrm>
            <a:off x="921544" y="1182982"/>
            <a:ext cx="3993356" cy="346249"/>
          </a:xfrm>
          <a:prstGeom prst="rect">
            <a:avLst/>
          </a:prstGeom>
          <a:noFill/>
          <a:ln w="9525">
            <a:noFill/>
            <a:miter lim="800000"/>
            <a:headEnd/>
            <a:tailEnd/>
          </a:ln>
        </p:spPr>
        <p:txBody>
          <a:bodyPr wrap="square" lIns="0" tIns="0" rIns="0" bIns="0">
            <a:spAutoFit/>
          </a:bodyPr>
          <a:lstStyle/>
          <a:p>
            <a:pPr fontAlgn="base">
              <a:lnSpc>
                <a:spcPts val="1477"/>
              </a:lnSpc>
              <a:spcBef>
                <a:spcPct val="0"/>
              </a:spcBef>
              <a:tabLst>
                <a:tab pos="274032" algn="l"/>
              </a:tabLst>
            </a:pPr>
            <a:r>
              <a:rPr lang="en-GB" sz="1000" b="1" dirty="0" err="1">
                <a:latin typeface="Century Gothic" panose="020B0502020202020204" pitchFamily="34" charset="0"/>
                <a:cs typeface="Times New Roman" pitchFamily="18" charset="0"/>
              </a:rPr>
              <a:t>Junaid</a:t>
            </a:r>
            <a:r>
              <a:rPr lang="en-GB" sz="1000" b="1" dirty="0">
                <a:latin typeface="Century Gothic" panose="020B0502020202020204" pitchFamily="34" charset="0"/>
                <a:cs typeface="Times New Roman" pitchFamily="18" charset="0"/>
              </a:rPr>
              <a:t> Aziz </a:t>
            </a:r>
            <a:r>
              <a:rPr lang="en-GB" sz="1000" b="1" dirty="0" err="1">
                <a:latin typeface="Century Gothic" panose="020B0502020202020204" pitchFamily="34" charset="0"/>
                <a:cs typeface="Times New Roman" pitchFamily="18" charset="0"/>
              </a:rPr>
              <a:t>Khokhar</a:t>
            </a:r>
            <a:r>
              <a:rPr lang="en-GB" sz="1000" b="1" dirty="0">
                <a:latin typeface="Century Gothic" panose="020B0502020202020204" pitchFamily="34" charset="0"/>
                <a:cs typeface="Times New Roman" pitchFamily="18" charset="0"/>
              </a:rPr>
              <a:t> | </a:t>
            </a:r>
            <a:r>
              <a:rPr lang="en-US" sz="1000" b="1" dirty="0">
                <a:latin typeface="Century Gothic" panose="020B0502020202020204" pitchFamily="34" charset="0"/>
                <a:cs typeface="Times New Roman" pitchFamily="18" charset="0"/>
              </a:rPr>
              <a:t>ERP/VMWare Consultant</a:t>
            </a:r>
          </a:p>
          <a:p>
            <a:pPr fontAlgn="base">
              <a:spcBef>
                <a:spcPct val="0"/>
              </a:spcBef>
              <a:spcAft>
                <a:spcPct val="50000"/>
              </a:spcAft>
              <a:tabLst>
                <a:tab pos="274032" algn="l"/>
              </a:tabLst>
            </a:pPr>
            <a:r>
              <a:rPr lang="en-GB" sz="1000" b="1" dirty="0">
                <a:solidFill>
                  <a:srgbClr val="002060"/>
                </a:solidFill>
                <a:latin typeface="Century Gothic" panose="020B0502020202020204" pitchFamily="34" charset="0"/>
                <a:cs typeface="Arial"/>
              </a:rPr>
              <a:t>Education / Qualification </a:t>
            </a:r>
            <a:r>
              <a:rPr lang="en-GB" sz="1000" b="1" dirty="0">
                <a:solidFill>
                  <a:srgbClr val="FFC000"/>
                </a:solidFill>
                <a:latin typeface="Century Gothic" panose="020B0502020202020204" pitchFamily="34" charset="0"/>
                <a:cs typeface="Arial"/>
              </a:rPr>
              <a:t>| </a:t>
            </a:r>
            <a:r>
              <a:rPr lang="en-US" sz="1000" dirty="0">
                <a:latin typeface="Century Gothic" panose="020B0502020202020204" pitchFamily="34" charset="0"/>
              </a:rPr>
              <a:t>Graduate </a:t>
            </a:r>
            <a:endParaRPr lang="en-US" sz="1000" i="1" dirty="0">
              <a:solidFill>
                <a:prstClr val="black"/>
              </a:solidFill>
              <a:latin typeface="Century Gothic" panose="020B0502020202020204" pitchFamily="34" charset="0"/>
            </a:endParaRPr>
          </a:p>
        </p:txBody>
      </p:sp>
      <p:cxnSp>
        <p:nvCxnSpPr>
          <p:cNvPr id="14" name="Straight Connector 13"/>
          <p:cNvCxnSpPr/>
          <p:nvPr/>
        </p:nvCxnSpPr>
        <p:spPr>
          <a:xfrm flipH="1">
            <a:off x="921544" y="2549877"/>
            <a:ext cx="7211436" cy="0"/>
          </a:xfrm>
          <a:prstGeom prst="line">
            <a:avLst/>
          </a:prstGeom>
        </p:spPr>
        <p:style>
          <a:lnRef idx="3">
            <a:schemeClr val="accent2"/>
          </a:lnRef>
          <a:fillRef idx="0">
            <a:schemeClr val="accent2"/>
          </a:fillRef>
          <a:effectRef idx="2">
            <a:schemeClr val="accent2"/>
          </a:effectRef>
          <a:fontRef idx="minor">
            <a:schemeClr val="tx1"/>
          </a:fontRef>
        </p:style>
      </p:cxnSp>
      <p:pic>
        <p:nvPicPr>
          <p:cNvPr id="7" name="Picture 6"/>
          <p:cNvPicPr/>
          <p:nvPr/>
        </p:nvPicPr>
        <p:blipFill>
          <a:blip r:embed="rId2">
            <a:extLst>
              <a:ext uri="{BEBA8EAE-BF5A-486C-A8C5-ECC9F3942E4B}">
                <a14:imgProps xmlns:a14="http://schemas.microsoft.com/office/drawing/2010/main">
                  <a14:imgLayer r:embed="rId3">
                    <a14:imgEffect>
                      <a14:sharpenSoften amount="50000"/>
                    </a14:imgEffect>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a:off x="8132980" y="789715"/>
            <a:ext cx="1350818" cy="162097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047508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Team Profiles</a:t>
            </a:r>
          </a:p>
        </p:txBody>
      </p:sp>
      <p:sp>
        <p:nvSpPr>
          <p:cNvPr id="3" name="Rectangle 2"/>
          <p:cNvSpPr/>
          <p:nvPr/>
        </p:nvSpPr>
        <p:spPr>
          <a:xfrm>
            <a:off x="825500" y="1266461"/>
            <a:ext cx="8658298" cy="4339650"/>
          </a:xfrm>
          <a:prstGeom prst="rect">
            <a:avLst/>
          </a:prstGeom>
        </p:spPr>
        <p:txBody>
          <a:bodyPr wrap="square">
            <a:spAutoFit/>
          </a:bodyPr>
          <a:lstStyle/>
          <a:p>
            <a:pPr algn="just">
              <a:spcBef>
                <a:spcPts val="600"/>
              </a:spcBef>
              <a:spcAft>
                <a:spcPts val="600"/>
              </a:spcAft>
            </a:pPr>
            <a:endParaRPr lang="en-US" sz="1200" b="1" dirty="0">
              <a:latin typeface="Century Gothic" panose="020B0502020202020204" pitchFamily="34" charset="0"/>
            </a:endParaRPr>
          </a:p>
          <a:p>
            <a:pPr algn="just">
              <a:spcBef>
                <a:spcPts val="600"/>
              </a:spcBef>
              <a:spcAft>
                <a:spcPts val="600"/>
              </a:spcAft>
            </a:pPr>
            <a:endParaRPr lang="en-US" sz="1200" b="1" dirty="0">
              <a:latin typeface="Century Gothic" panose="020B0502020202020204" pitchFamily="34" charset="0"/>
            </a:endParaRPr>
          </a:p>
          <a:p>
            <a:pPr algn="just">
              <a:spcBef>
                <a:spcPts val="600"/>
              </a:spcBef>
              <a:spcAft>
                <a:spcPts val="600"/>
              </a:spcAft>
            </a:pPr>
            <a:endParaRPr lang="en-US" sz="1200" b="1" dirty="0">
              <a:latin typeface="Century Gothic" panose="020B0502020202020204" pitchFamily="34" charset="0"/>
            </a:endParaRPr>
          </a:p>
          <a:p>
            <a:pPr algn="just">
              <a:spcBef>
                <a:spcPts val="600"/>
              </a:spcBef>
              <a:spcAft>
                <a:spcPts val="600"/>
              </a:spcAft>
            </a:pPr>
            <a:r>
              <a:rPr lang="en-US" sz="1200" b="1" dirty="0">
                <a:latin typeface="Century Gothic" panose="020B0502020202020204" pitchFamily="34" charset="0"/>
              </a:rPr>
              <a:t>Professional Profile</a:t>
            </a:r>
            <a:endParaRPr lang="en-US" sz="900" dirty="0">
              <a:latin typeface="Times New Roman"/>
              <a:cs typeface="Times New Roman"/>
            </a:endParaRPr>
          </a:p>
          <a:p>
            <a:pPr algn="just">
              <a:spcBef>
                <a:spcPts val="600"/>
              </a:spcBef>
              <a:spcAft>
                <a:spcPts val="600"/>
              </a:spcAft>
            </a:pPr>
            <a:r>
              <a:rPr lang="en-US" sz="1000">
                <a:latin typeface="Century Gothic" panose="020B0502020202020204" pitchFamily="34" charset="0"/>
              </a:rPr>
              <a:t>Mr. Danish </a:t>
            </a:r>
            <a:r>
              <a:rPr lang="en-US" sz="1000" dirty="0">
                <a:latin typeface="Century Gothic" panose="020B0502020202020204" pitchFamily="34" charset="0"/>
              </a:rPr>
              <a:t>Sajjjad has been working in Virtual Security since 2016 .He is totally working in providing advisory and consultancy services to various clients in Information security.</a:t>
            </a:r>
          </a:p>
          <a:p>
            <a:pPr>
              <a:spcBef>
                <a:spcPts val="600"/>
              </a:spcBef>
              <a:spcAft>
                <a:spcPts val="600"/>
              </a:spcAft>
            </a:pPr>
            <a:r>
              <a:rPr lang="en-US" sz="1000" dirty="0">
                <a:latin typeface="Century Gothic" panose="020B0502020202020204" pitchFamily="34" charset="0"/>
              </a:rPr>
              <a:t>Danish </a:t>
            </a:r>
            <a:r>
              <a:rPr lang="en-US" sz="1000" dirty="0" err="1">
                <a:latin typeface="Century Gothic" panose="020B0502020202020204" pitchFamily="34" charset="0"/>
              </a:rPr>
              <a:t>Sajjad</a:t>
            </a:r>
            <a:r>
              <a:rPr lang="en-US" sz="1000" dirty="0">
                <a:latin typeface="Century Gothic" panose="020B0502020202020204" pitchFamily="34" charset="0"/>
              </a:rPr>
              <a:t> is working a</a:t>
            </a:r>
            <a:r>
              <a:rPr lang="en-US" sz="1000" dirty="0"/>
              <a:t>s a </a:t>
            </a:r>
            <a:r>
              <a:rPr lang="en-US" sz="1000" b="1" dirty="0"/>
              <a:t>Cyber Security Consultant at </a:t>
            </a:r>
            <a:r>
              <a:rPr lang="en-US" sz="1000" dirty="0"/>
              <a:t>virtual security, he </a:t>
            </a:r>
            <a:r>
              <a:rPr lang="en-US" sz="1000" b="1" dirty="0"/>
              <a:t>simulates attacks to identify and report security flaws</a:t>
            </a:r>
            <a:r>
              <a:rPr lang="en-US" sz="1000" dirty="0"/>
              <a:t> as a highly skilled specialist in information security, working with both government and private sector.</a:t>
            </a:r>
            <a:endParaRPr lang="en-US" sz="1000" dirty="0">
              <a:latin typeface="Century Gothic" panose="020B0502020202020204" pitchFamily="34" charset="0"/>
            </a:endParaRPr>
          </a:p>
          <a:p>
            <a:pPr algn="just">
              <a:spcBef>
                <a:spcPts val="600"/>
              </a:spcBef>
              <a:spcAft>
                <a:spcPts val="600"/>
              </a:spcAft>
            </a:pPr>
            <a:r>
              <a:rPr lang="en-US" sz="1200" b="1" dirty="0">
                <a:latin typeface="Century Gothic" panose="020B0502020202020204" pitchFamily="34" charset="0"/>
              </a:rPr>
              <a:t>Expertise</a:t>
            </a:r>
          </a:p>
          <a:p>
            <a:pPr marL="171450" lvl="0" indent="-171450">
              <a:spcBef>
                <a:spcPts val="300"/>
              </a:spcBef>
              <a:spcAft>
                <a:spcPts val="300"/>
              </a:spcAft>
              <a:buFont typeface="Arial" panose="020B0604020202020204" pitchFamily="34" charset="0"/>
              <a:buChar char="•"/>
            </a:pPr>
            <a:r>
              <a:rPr lang="en-US" sz="1000" dirty="0">
                <a:latin typeface="Century Gothic" panose="020B0502020202020204" pitchFamily="34" charset="0"/>
              </a:rPr>
              <a:t>Cloud Computing;</a:t>
            </a:r>
          </a:p>
          <a:p>
            <a:pPr marL="171450" lvl="0" indent="-171450">
              <a:spcBef>
                <a:spcPts val="300"/>
              </a:spcBef>
              <a:spcAft>
                <a:spcPts val="300"/>
              </a:spcAft>
              <a:buFont typeface="Arial" panose="020B0604020202020204" pitchFamily="34" charset="0"/>
              <a:buChar char="•"/>
            </a:pPr>
            <a:r>
              <a:rPr lang="en-US" sz="1000" dirty="0">
                <a:latin typeface="Century Gothic" panose="020B0502020202020204" pitchFamily="34" charset="0"/>
              </a:rPr>
              <a:t>Cyber Security;</a:t>
            </a:r>
          </a:p>
          <a:p>
            <a:pPr algn="just">
              <a:spcBef>
                <a:spcPts val="600"/>
              </a:spcBef>
              <a:spcAft>
                <a:spcPts val="600"/>
              </a:spcAft>
            </a:pPr>
            <a:r>
              <a:rPr lang="en-US" sz="1100" b="1" dirty="0">
                <a:latin typeface="Century Gothic" panose="020B0502020202020204" pitchFamily="34" charset="0"/>
                <a:cs typeface="Calibri" panose="020F0502020204030204" pitchFamily="34" charset="0"/>
              </a:rPr>
              <a:t>Certifications</a:t>
            </a:r>
          </a:p>
          <a:p>
            <a:pPr marL="171450" indent="-171450">
              <a:lnSpc>
                <a:spcPct val="150000"/>
              </a:lnSpc>
              <a:buFont typeface="Arial" panose="020B0604020202020204" pitchFamily="34" charset="0"/>
              <a:buChar char="•"/>
            </a:pPr>
            <a:r>
              <a:rPr lang="en-US" sz="1000" dirty="0"/>
              <a:t>CCNA (Cisco Certified Network Associate)</a:t>
            </a:r>
          </a:p>
          <a:p>
            <a:pPr marL="171450" indent="-171450">
              <a:lnSpc>
                <a:spcPct val="150000"/>
              </a:lnSpc>
              <a:buFont typeface="Arial" panose="020B0604020202020204" pitchFamily="34" charset="0"/>
              <a:buChar char="•"/>
            </a:pPr>
            <a:r>
              <a:rPr lang="en-US" sz="1000" dirty="0"/>
              <a:t>CEH (Certified Ethical Hacker)</a:t>
            </a:r>
          </a:p>
          <a:p>
            <a:pPr marL="171450" indent="-171450">
              <a:lnSpc>
                <a:spcPct val="150000"/>
              </a:lnSpc>
              <a:buFont typeface="Arial" panose="020B0604020202020204" pitchFamily="34" charset="0"/>
              <a:buChar char="•"/>
            </a:pPr>
            <a:r>
              <a:rPr lang="en-US" sz="1000" dirty="0"/>
              <a:t>CISM Certified Information Security Manager.</a:t>
            </a:r>
          </a:p>
          <a:p>
            <a:pPr marL="171450" indent="-171450">
              <a:lnSpc>
                <a:spcPct val="150000"/>
              </a:lnSpc>
              <a:buFont typeface="Arial" panose="020B0604020202020204" pitchFamily="34" charset="0"/>
              <a:buChar char="•"/>
            </a:pPr>
            <a:r>
              <a:rPr lang="en-US" sz="1000" dirty="0"/>
              <a:t>IT Service Management Associate Skill Front </a:t>
            </a:r>
          </a:p>
        </p:txBody>
      </p:sp>
      <p:sp>
        <p:nvSpPr>
          <p:cNvPr id="8" name="Rectangle 7"/>
          <p:cNvSpPr>
            <a:spLocks noChangeArrowheads="1"/>
          </p:cNvSpPr>
          <p:nvPr/>
        </p:nvSpPr>
        <p:spPr bwMode="auto">
          <a:xfrm>
            <a:off x="921544" y="1182982"/>
            <a:ext cx="3993356" cy="346249"/>
          </a:xfrm>
          <a:prstGeom prst="rect">
            <a:avLst/>
          </a:prstGeom>
          <a:noFill/>
          <a:ln w="9525">
            <a:noFill/>
            <a:miter lim="800000"/>
            <a:headEnd/>
            <a:tailEnd/>
          </a:ln>
        </p:spPr>
        <p:txBody>
          <a:bodyPr wrap="square" lIns="0" tIns="0" rIns="0" bIns="0">
            <a:spAutoFit/>
          </a:bodyPr>
          <a:lstStyle/>
          <a:p>
            <a:pPr fontAlgn="base">
              <a:lnSpc>
                <a:spcPts val="1477"/>
              </a:lnSpc>
              <a:spcBef>
                <a:spcPct val="0"/>
              </a:spcBef>
              <a:tabLst>
                <a:tab pos="274032" algn="l"/>
              </a:tabLst>
            </a:pPr>
            <a:r>
              <a:rPr lang="en-GB" sz="1000" b="1" dirty="0">
                <a:latin typeface="Century Gothic" panose="020B0502020202020204" pitchFamily="34" charset="0"/>
                <a:cs typeface="Times New Roman" pitchFamily="18" charset="0"/>
              </a:rPr>
              <a:t>Muhammad Danish </a:t>
            </a:r>
            <a:r>
              <a:rPr lang="en-GB" sz="1000" b="1" dirty="0" err="1">
                <a:latin typeface="Century Gothic" panose="020B0502020202020204" pitchFamily="34" charset="0"/>
                <a:cs typeface="Times New Roman" pitchFamily="18" charset="0"/>
              </a:rPr>
              <a:t>Sajjad</a:t>
            </a:r>
            <a:r>
              <a:rPr lang="en-GB" sz="1000" b="1" dirty="0">
                <a:latin typeface="Century Gothic" panose="020B0502020202020204" pitchFamily="34" charset="0"/>
                <a:cs typeface="Times New Roman" pitchFamily="18" charset="0"/>
              </a:rPr>
              <a:t>| </a:t>
            </a:r>
            <a:r>
              <a:rPr lang="en-US" sz="1000" b="1" dirty="0">
                <a:latin typeface="Century Gothic" panose="020B0502020202020204" pitchFamily="34" charset="0"/>
                <a:cs typeface="Times New Roman" pitchFamily="18" charset="0"/>
              </a:rPr>
              <a:t>Information Security Consultant</a:t>
            </a:r>
          </a:p>
          <a:p>
            <a:pPr fontAlgn="base">
              <a:spcBef>
                <a:spcPct val="0"/>
              </a:spcBef>
              <a:spcAft>
                <a:spcPct val="50000"/>
              </a:spcAft>
              <a:tabLst>
                <a:tab pos="274032" algn="l"/>
              </a:tabLst>
            </a:pPr>
            <a:r>
              <a:rPr lang="en-GB" sz="1000" b="1" dirty="0">
                <a:solidFill>
                  <a:srgbClr val="002060"/>
                </a:solidFill>
                <a:latin typeface="Century Gothic" panose="020B0502020202020204" pitchFamily="34" charset="0"/>
                <a:cs typeface="Arial"/>
              </a:rPr>
              <a:t>Education / Qualification </a:t>
            </a:r>
            <a:r>
              <a:rPr lang="en-GB" sz="1000" b="1" dirty="0">
                <a:solidFill>
                  <a:srgbClr val="FFC000"/>
                </a:solidFill>
                <a:latin typeface="Century Gothic" panose="020B0502020202020204" pitchFamily="34" charset="0"/>
                <a:cs typeface="Arial"/>
              </a:rPr>
              <a:t>| </a:t>
            </a:r>
            <a:r>
              <a:rPr lang="en-US" sz="1000" dirty="0">
                <a:latin typeface="Century Gothic" panose="020B0502020202020204" pitchFamily="34" charset="0"/>
              </a:rPr>
              <a:t>Graduate (CS) </a:t>
            </a:r>
            <a:endParaRPr lang="en-US" sz="1000" i="1" dirty="0">
              <a:solidFill>
                <a:prstClr val="black"/>
              </a:solidFill>
              <a:latin typeface="Century Gothic" panose="020B0502020202020204" pitchFamily="34" charset="0"/>
            </a:endParaRPr>
          </a:p>
        </p:txBody>
      </p:sp>
      <p:cxnSp>
        <p:nvCxnSpPr>
          <p:cNvPr id="14" name="Straight Connector 13"/>
          <p:cNvCxnSpPr/>
          <p:nvPr/>
        </p:nvCxnSpPr>
        <p:spPr>
          <a:xfrm flipH="1">
            <a:off x="921544" y="2549877"/>
            <a:ext cx="7211436" cy="0"/>
          </a:xfrm>
          <a:prstGeom prst="line">
            <a:avLst/>
          </a:prstGeom>
        </p:spPr>
        <p:style>
          <a:lnRef idx="3">
            <a:schemeClr val="accent2"/>
          </a:lnRef>
          <a:fillRef idx="0">
            <a:schemeClr val="accent2"/>
          </a:fillRef>
          <a:effectRef idx="2">
            <a:schemeClr val="accent2"/>
          </a:effectRef>
          <a:fontRef idx="minor">
            <a:schemeClr val="tx1"/>
          </a:fontRef>
        </p:style>
      </p:cxnSp>
      <p:pic>
        <p:nvPicPr>
          <p:cNvPr id="5" name="Picture 4"/>
          <p:cNvPicPr>
            <a:picLocks noChangeAspect="1"/>
          </p:cNvPicPr>
          <p:nvPr/>
        </p:nvPicPr>
        <p:blipFill>
          <a:blip r:embed="rId2"/>
          <a:stretch>
            <a:fillRect/>
          </a:stretch>
        </p:blipFill>
        <p:spPr>
          <a:xfrm>
            <a:off x="8022650" y="836313"/>
            <a:ext cx="1194235" cy="157437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54265318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Effect>
                      <a14:colorTemperature colorTemp="8800"/>
                    </a14:imgEffect>
                  </a14:imgLayer>
                </a14:imgProps>
              </a:ext>
            </a:extLst>
          </a:blip>
          <a:stretch>
            <a:fillRect/>
          </a:stretch>
        </p:blipFill>
        <p:spPr>
          <a:xfrm>
            <a:off x="8147410" y="698098"/>
            <a:ext cx="1336388" cy="1810040"/>
          </a:xfrm>
          <a:prstGeom prst="rect">
            <a:avLst/>
          </a:prstGeom>
          <a:ln>
            <a:noFill/>
          </a:ln>
          <a:effectLst>
            <a:outerShdw blurRad="292100" dist="139700" dir="2700000" algn="tl" rotWithShape="0">
              <a:srgbClr val="333333">
                <a:alpha val="65000"/>
              </a:srgbClr>
            </a:outerShdw>
          </a:effectLst>
        </p:spPr>
      </p:pic>
      <p:sp>
        <p:nvSpPr>
          <p:cNvPr id="2" name="Title 1"/>
          <p:cNvSpPr>
            <a:spLocks noGrp="1"/>
          </p:cNvSpPr>
          <p:nvPr>
            <p:ph type="title"/>
          </p:nvPr>
        </p:nvSpPr>
        <p:spPr/>
        <p:txBody>
          <a:bodyPr/>
          <a:lstStyle/>
          <a:p>
            <a:r>
              <a:rPr lang="en-US" b="1" dirty="0"/>
              <a:t>Team Profiles</a:t>
            </a:r>
          </a:p>
        </p:txBody>
      </p:sp>
      <p:sp>
        <p:nvSpPr>
          <p:cNvPr id="3" name="Rectangle 2"/>
          <p:cNvSpPr/>
          <p:nvPr/>
        </p:nvSpPr>
        <p:spPr>
          <a:xfrm>
            <a:off x="825500" y="1266461"/>
            <a:ext cx="8658298" cy="3516347"/>
          </a:xfrm>
          <a:prstGeom prst="rect">
            <a:avLst/>
          </a:prstGeom>
        </p:spPr>
        <p:txBody>
          <a:bodyPr wrap="square">
            <a:spAutoFit/>
          </a:bodyPr>
          <a:lstStyle/>
          <a:p>
            <a:pPr algn="just">
              <a:spcBef>
                <a:spcPts val="600"/>
              </a:spcBef>
              <a:spcAft>
                <a:spcPts val="600"/>
              </a:spcAft>
            </a:pPr>
            <a:endParaRPr lang="en-US" sz="1200" b="1" dirty="0">
              <a:latin typeface="Century Gothic" panose="020B0502020202020204" pitchFamily="34" charset="0"/>
            </a:endParaRPr>
          </a:p>
          <a:p>
            <a:pPr algn="just">
              <a:spcBef>
                <a:spcPts val="600"/>
              </a:spcBef>
              <a:spcAft>
                <a:spcPts val="600"/>
              </a:spcAft>
            </a:pPr>
            <a:endParaRPr lang="en-US" sz="1200" b="1" dirty="0">
              <a:latin typeface="Century Gothic" panose="020B0502020202020204" pitchFamily="34" charset="0"/>
            </a:endParaRPr>
          </a:p>
          <a:p>
            <a:pPr algn="just">
              <a:spcBef>
                <a:spcPts val="600"/>
              </a:spcBef>
              <a:spcAft>
                <a:spcPts val="600"/>
              </a:spcAft>
            </a:pPr>
            <a:endParaRPr lang="en-US" sz="1200" b="1" dirty="0">
              <a:latin typeface="Century Gothic" panose="020B0502020202020204" pitchFamily="34" charset="0"/>
            </a:endParaRPr>
          </a:p>
          <a:p>
            <a:pPr algn="just">
              <a:spcBef>
                <a:spcPts val="600"/>
              </a:spcBef>
              <a:spcAft>
                <a:spcPts val="600"/>
              </a:spcAft>
            </a:pPr>
            <a:r>
              <a:rPr lang="en-US" sz="1200" b="1" dirty="0">
                <a:latin typeface="Century Gothic" panose="020B0502020202020204" pitchFamily="34" charset="0"/>
              </a:rPr>
              <a:t>Professional Profile</a:t>
            </a:r>
            <a:endParaRPr lang="en-US" sz="900" dirty="0">
              <a:latin typeface="Times New Roman"/>
              <a:cs typeface="Times New Roman"/>
            </a:endParaRPr>
          </a:p>
          <a:p>
            <a:pPr algn="just">
              <a:spcBef>
                <a:spcPts val="600"/>
              </a:spcBef>
              <a:spcAft>
                <a:spcPts val="600"/>
              </a:spcAft>
            </a:pPr>
            <a:r>
              <a:rPr lang="en-US" sz="1000" dirty="0" err="1">
                <a:latin typeface="Century Gothic" panose="020B0502020202020204" pitchFamily="34" charset="0"/>
              </a:rPr>
              <a:t>Manal</a:t>
            </a:r>
            <a:r>
              <a:rPr lang="en-US" sz="1000" dirty="0">
                <a:latin typeface="Century Gothic" panose="020B0502020202020204" pitchFamily="34" charset="0"/>
              </a:rPr>
              <a:t> </a:t>
            </a:r>
            <a:r>
              <a:rPr lang="en-US" sz="1000" dirty="0" err="1">
                <a:latin typeface="Century Gothic" panose="020B0502020202020204" pitchFamily="34" charset="0"/>
              </a:rPr>
              <a:t>Shahid</a:t>
            </a:r>
            <a:r>
              <a:rPr lang="en-US" sz="1000" dirty="0">
                <a:latin typeface="Century Gothic" panose="020B0502020202020204" pitchFamily="34" charset="0"/>
              </a:rPr>
              <a:t> has been working in Virtual Security Since 2022. She is working in Information Security business development, her responsibility includes client project understanding, client communication, project delivery and financials.</a:t>
            </a:r>
          </a:p>
          <a:p>
            <a:pPr algn="just">
              <a:spcBef>
                <a:spcPts val="600"/>
              </a:spcBef>
              <a:spcAft>
                <a:spcPts val="600"/>
              </a:spcAft>
            </a:pPr>
            <a:r>
              <a:rPr lang="en-US" sz="1000" dirty="0" err="1">
                <a:latin typeface="Century Gothic" panose="020B0502020202020204" pitchFamily="34" charset="0"/>
              </a:rPr>
              <a:t>Manal</a:t>
            </a:r>
            <a:r>
              <a:rPr lang="en-US" sz="1000" dirty="0">
                <a:latin typeface="Century Gothic" panose="020B0502020202020204" pitchFamily="34" charset="0"/>
              </a:rPr>
              <a:t> is actively engaged with client relationship development, she has been working and understanding the client requirements and communicate it to the technical team in order to provide absolute result as per client expectations.</a:t>
            </a:r>
          </a:p>
          <a:p>
            <a:pPr algn="just">
              <a:spcBef>
                <a:spcPts val="600"/>
              </a:spcBef>
              <a:spcAft>
                <a:spcPts val="600"/>
              </a:spcAft>
            </a:pPr>
            <a:r>
              <a:rPr lang="en-US" sz="1200" b="1" dirty="0">
                <a:latin typeface="Century Gothic" panose="020B0502020202020204" pitchFamily="34" charset="0"/>
              </a:rPr>
              <a:t>Expertise</a:t>
            </a:r>
          </a:p>
          <a:p>
            <a:pPr marL="171450" lvl="0" indent="-171450">
              <a:spcBef>
                <a:spcPts val="300"/>
              </a:spcBef>
              <a:spcAft>
                <a:spcPts val="300"/>
              </a:spcAft>
              <a:buFont typeface="Arial" panose="020B0604020202020204" pitchFamily="34" charset="0"/>
              <a:buChar char="•"/>
            </a:pPr>
            <a:r>
              <a:rPr lang="en-US" sz="1000" dirty="0">
                <a:latin typeface="Century Gothic" panose="020B0502020202020204" pitchFamily="34" charset="0"/>
              </a:rPr>
              <a:t>Project Information Gathering </a:t>
            </a:r>
          </a:p>
          <a:p>
            <a:pPr marL="171450" lvl="0" indent="-171450">
              <a:spcBef>
                <a:spcPts val="300"/>
              </a:spcBef>
              <a:spcAft>
                <a:spcPts val="300"/>
              </a:spcAft>
              <a:buFont typeface="Arial" panose="020B0604020202020204" pitchFamily="34" charset="0"/>
              <a:buChar char="•"/>
            </a:pPr>
            <a:r>
              <a:rPr lang="en-US" sz="1000" dirty="0">
                <a:latin typeface="Century Gothic" panose="020B0502020202020204" pitchFamily="34" charset="0"/>
              </a:rPr>
              <a:t>Working on tenders and RFP</a:t>
            </a:r>
          </a:p>
          <a:p>
            <a:pPr marL="171450" lvl="0" indent="-171450">
              <a:spcBef>
                <a:spcPts val="300"/>
              </a:spcBef>
              <a:spcAft>
                <a:spcPts val="300"/>
              </a:spcAft>
              <a:buFont typeface="Arial" panose="020B0604020202020204" pitchFamily="34" charset="0"/>
              <a:buChar char="•"/>
            </a:pPr>
            <a:r>
              <a:rPr lang="en-US" sz="1000" dirty="0">
                <a:latin typeface="Century Gothic" panose="020B0502020202020204" pitchFamily="34" charset="0"/>
              </a:rPr>
              <a:t>Queries Responses and Marketing</a:t>
            </a:r>
          </a:p>
          <a:p>
            <a:pPr marL="171450" lvl="0" indent="-171450">
              <a:spcBef>
                <a:spcPts val="300"/>
              </a:spcBef>
              <a:spcAft>
                <a:spcPts val="300"/>
              </a:spcAft>
              <a:buFont typeface="Arial" panose="020B0604020202020204" pitchFamily="34" charset="0"/>
              <a:buChar char="•"/>
            </a:pPr>
            <a:r>
              <a:rPr lang="en-US" sz="1000" dirty="0">
                <a:latin typeface="Century Gothic" panose="020B0502020202020204" pitchFamily="34" charset="0"/>
              </a:rPr>
              <a:t>Communication of expected delivery to the team.</a:t>
            </a:r>
          </a:p>
        </p:txBody>
      </p:sp>
      <p:sp>
        <p:nvSpPr>
          <p:cNvPr id="8" name="Rectangle 7"/>
          <p:cNvSpPr>
            <a:spLocks noChangeArrowheads="1"/>
          </p:cNvSpPr>
          <p:nvPr/>
        </p:nvSpPr>
        <p:spPr bwMode="auto">
          <a:xfrm>
            <a:off x="921543" y="1182982"/>
            <a:ext cx="4303599" cy="346249"/>
          </a:xfrm>
          <a:prstGeom prst="rect">
            <a:avLst/>
          </a:prstGeom>
          <a:noFill/>
          <a:ln w="9525">
            <a:noFill/>
            <a:miter lim="800000"/>
            <a:headEnd/>
            <a:tailEnd/>
          </a:ln>
        </p:spPr>
        <p:txBody>
          <a:bodyPr wrap="square" lIns="0" tIns="0" rIns="0" bIns="0">
            <a:spAutoFit/>
          </a:bodyPr>
          <a:lstStyle/>
          <a:p>
            <a:pPr fontAlgn="base">
              <a:lnSpc>
                <a:spcPts val="1477"/>
              </a:lnSpc>
              <a:spcBef>
                <a:spcPct val="0"/>
              </a:spcBef>
              <a:tabLst>
                <a:tab pos="274032" algn="l"/>
              </a:tabLst>
            </a:pPr>
            <a:r>
              <a:rPr lang="en-GB" sz="1000" b="1" dirty="0" err="1">
                <a:latin typeface="Century Gothic" panose="020B0502020202020204" pitchFamily="34" charset="0"/>
                <a:cs typeface="Times New Roman" pitchFamily="18" charset="0"/>
              </a:rPr>
              <a:t>Manal</a:t>
            </a:r>
            <a:r>
              <a:rPr lang="en-GB" sz="1000" b="1" dirty="0">
                <a:latin typeface="Century Gothic" panose="020B0502020202020204" pitchFamily="34" charset="0"/>
                <a:cs typeface="Times New Roman" pitchFamily="18" charset="0"/>
              </a:rPr>
              <a:t> </a:t>
            </a:r>
            <a:r>
              <a:rPr lang="en-GB" sz="1000" b="1" dirty="0" err="1">
                <a:latin typeface="Century Gothic" panose="020B0502020202020204" pitchFamily="34" charset="0"/>
                <a:cs typeface="Times New Roman" pitchFamily="18" charset="0"/>
              </a:rPr>
              <a:t>Shahid</a:t>
            </a:r>
            <a:r>
              <a:rPr lang="en-GB" sz="1000" b="1" dirty="0">
                <a:latin typeface="Century Gothic" panose="020B0502020202020204" pitchFamily="34" charset="0"/>
                <a:cs typeface="Times New Roman" pitchFamily="18" charset="0"/>
              </a:rPr>
              <a:t>| </a:t>
            </a:r>
            <a:r>
              <a:rPr lang="en-US" sz="1000" b="1" dirty="0">
                <a:latin typeface="Century Gothic" panose="020B0502020202020204" pitchFamily="34" charset="0"/>
                <a:cs typeface="Times New Roman" pitchFamily="18" charset="0"/>
              </a:rPr>
              <a:t>Assistant Manager Business Development</a:t>
            </a:r>
          </a:p>
          <a:p>
            <a:pPr fontAlgn="base">
              <a:spcBef>
                <a:spcPct val="0"/>
              </a:spcBef>
              <a:spcAft>
                <a:spcPct val="50000"/>
              </a:spcAft>
              <a:tabLst>
                <a:tab pos="274032" algn="l"/>
              </a:tabLst>
            </a:pPr>
            <a:r>
              <a:rPr lang="en-GB" sz="1000" b="1" dirty="0">
                <a:solidFill>
                  <a:srgbClr val="002060"/>
                </a:solidFill>
                <a:latin typeface="Century Gothic" panose="020B0502020202020204" pitchFamily="34" charset="0"/>
                <a:cs typeface="Arial"/>
              </a:rPr>
              <a:t>Education / Qualification </a:t>
            </a:r>
            <a:r>
              <a:rPr lang="en-GB" sz="1000" b="1" dirty="0">
                <a:solidFill>
                  <a:srgbClr val="FFC000"/>
                </a:solidFill>
                <a:latin typeface="Century Gothic" panose="020B0502020202020204" pitchFamily="34" charset="0"/>
                <a:cs typeface="Arial"/>
              </a:rPr>
              <a:t>| </a:t>
            </a:r>
            <a:r>
              <a:rPr lang="en-US" sz="1000" dirty="0">
                <a:latin typeface="Century Gothic" panose="020B0502020202020204" pitchFamily="34" charset="0"/>
              </a:rPr>
              <a:t>Bachelors</a:t>
            </a:r>
            <a:endParaRPr lang="en-US" sz="1000" b="1" dirty="0">
              <a:solidFill>
                <a:prstClr val="black"/>
              </a:solidFill>
              <a:latin typeface="Century Gothic" panose="020B0502020202020204" pitchFamily="34" charset="0"/>
            </a:endParaRPr>
          </a:p>
        </p:txBody>
      </p:sp>
      <p:cxnSp>
        <p:nvCxnSpPr>
          <p:cNvPr id="14" name="Straight Connector 13"/>
          <p:cNvCxnSpPr/>
          <p:nvPr/>
        </p:nvCxnSpPr>
        <p:spPr>
          <a:xfrm flipH="1">
            <a:off x="921544" y="2549877"/>
            <a:ext cx="7211436" cy="0"/>
          </a:xfrm>
          <a:prstGeom prst="line">
            <a:avLst/>
          </a:prstGeom>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1971853691"/>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Team Profiles</a:t>
            </a:r>
          </a:p>
        </p:txBody>
      </p:sp>
      <p:sp>
        <p:nvSpPr>
          <p:cNvPr id="3" name="Rectangle 2"/>
          <p:cNvSpPr/>
          <p:nvPr/>
        </p:nvSpPr>
        <p:spPr>
          <a:xfrm>
            <a:off x="825500" y="1266461"/>
            <a:ext cx="8658298" cy="4208844"/>
          </a:xfrm>
          <a:prstGeom prst="rect">
            <a:avLst/>
          </a:prstGeom>
        </p:spPr>
        <p:txBody>
          <a:bodyPr wrap="square">
            <a:spAutoFit/>
          </a:bodyPr>
          <a:lstStyle/>
          <a:p>
            <a:pPr algn="just">
              <a:spcBef>
                <a:spcPts val="600"/>
              </a:spcBef>
              <a:spcAft>
                <a:spcPts val="600"/>
              </a:spcAft>
            </a:pPr>
            <a:endParaRPr lang="en-US" sz="1200" b="1" dirty="0">
              <a:latin typeface="Century Gothic" panose="020B0502020202020204" pitchFamily="34" charset="0"/>
            </a:endParaRPr>
          </a:p>
          <a:p>
            <a:pPr algn="just">
              <a:spcBef>
                <a:spcPts val="600"/>
              </a:spcBef>
              <a:spcAft>
                <a:spcPts val="600"/>
              </a:spcAft>
            </a:pPr>
            <a:endParaRPr lang="en-US" sz="1200" b="1" dirty="0">
              <a:latin typeface="Century Gothic" panose="020B0502020202020204" pitchFamily="34" charset="0"/>
            </a:endParaRPr>
          </a:p>
          <a:p>
            <a:pPr algn="just">
              <a:spcBef>
                <a:spcPts val="600"/>
              </a:spcBef>
              <a:spcAft>
                <a:spcPts val="600"/>
              </a:spcAft>
            </a:pPr>
            <a:endParaRPr lang="en-US" sz="1200" b="1" dirty="0">
              <a:latin typeface="Century Gothic" panose="020B0502020202020204" pitchFamily="34" charset="0"/>
            </a:endParaRPr>
          </a:p>
          <a:p>
            <a:pPr algn="just">
              <a:spcBef>
                <a:spcPts val="600"/>
              </a:spcBef>
              <a:spcAft>
                <a:spcPts val="600"/>
              </a:spcAft>
            </a:pPr>
            <a:r>
              <a:rPr lang="en-US" sz="1200" b="1" dirty="0">
                <a:latin typeface="Century Gothic" panose="020B0502020202020204" pitchFamily="34" charset="0"/>
              </a:rPr>
              <a:t>Professional Profile</a:t>
            </a:r>
            <a:endParaRPr lang="en-US" sz="900" dirty="0">
              <a:latin typeface="Times New Roman"/>
              <a:cs typeface="Times New Roman"/>
            </a:endParaRPr>
          </a:p>
          <a:p>
            <a:pPr algn="just">
              <a:spcBef>
                <a:spcPts val="600"/>
              </a:spcBef>
              <a:spcAft>
                <a:spcPts val="600"/>
              </a:spcAft>
            </a:pPr>
            <a:r>
              <a:rPr lang="en-US" sz="1000" dirty="0" err="1">
                <a:latin typeface="Century Gothic" panose="020B0502020202020204" pitchFamily="34" charset="0"/>
              </a:rPr>
              <a:t>Hashir</a:t>
            </a:r>
            <a:r>
              <a:rPr lang="en-US" sz="1000" dirty="0">
                <a:latin typeface="Century Gothic" panose="020B0502020202020204" pitchFamily="34" charset="0"/>
              </a:rPr>
              <a:t> </a:t>
            </a:r>
            <a:r>
              <a:rPr lang="en-US" sz="1000" dirty="0" err="1">
                <a:latin typeface="Century Gothic" panose="020B0502020202020204" pitchFamily="34" charset="0"/>
              </a:rPr>
              <a:t>Junaid</a:t>
            </a:r>
            <a:r>
              <a:rPr lang="en-US" sz="1000" dirty="0">
                <a:latin typeface="Century Gothic" panose="020B0502020202020204" pitchFamily="34" charset="0"/>
              </a:rPr>
              <a:t> has been working in Virtual Security since 2022. He is working in Information Security &amp; Digital Forensic related work including vulnerability assessment, automated and manual penetration testing.</a:t>
            </a:r>
          </a:p>
          <a:p>
            <a:pPr algn="just">
              <a:spcBef>
                <a:spcPts val="600"/>
              </a:spcBef>
              <a:spcAft>
                <a:spcPts val="600"/>
              </a:spcAft>
            </a:pPr>
            <a:r>
              <a:rPr lang="en-US" sz="1000" dirty="0" err="1">
                <a:latin typeface="Century Gothic" panose="020B0502020202020204" pitchFamily="34" charset="0"/>
              </a:rPr>
              <a:t>Hashir</a:t>
            </a:r>
            <a:r>
              <a:rPr lang="en-US" sz="1000" dirty="0">
                <a:latin typeface="Century Gothic" panose="020B0502020202020204" pitchFamily="34" charset="0"/>
              </a:rPr>
              <a:t> is currently in learning phase, he is more engages towards manual pen testing, a part from VA/PT he has also been enrolled in bug bounty Program i.e. YESWEHACK, HACKERONE, BUG CROWD.</a:t>
            </a:r>
          </a:p>
          <a:p>
            <a:pPr algn="just">
              <a:spcBef>
                <a:spcPts val="600"/>
              </a:spcBef>
              <a:spcAft>
                <a:spcPts val="600"/>
              </a:spcAft>
            </a:pPr>
            <a:r>
              <a:rPr lang="en-US" sz="1200" b="1" dirty="0">
                <a:latin typeface="Century Gothic" panose="020B0502020202020204" pitchFamily="34" charset="0"/>
              </a:rPr>
              <a:t>Expertise</a:t>
            </a:r>
          </a:p>
          <a:p>
            <a:pPr marL="171450" lvl="0" indent="-171450">
              <a:spcBef>
                <a:spcPts val="300"/>
              </a:spcBef>
              <a:spcAft>
                <a:spcPts val="300"/>
              </a:spcAft>
              <a:buFont typeface="Arial" panose="020B0604020202020204" pitchFamily="34" charset="0"/>
              <a:buChar char="•"/>
            </a:pPr>
            <a:r>
              <a:rPr lang="en-US" sz="1000" dirty="0">
                <a:latin typeface="Century Gothic" panose="020B0502020202020204" pitchFamily="34" charset="0"/>
              </a:rPr>
              <a:t>Reconnaissance </a:t>
            </a:r>
          </a:p>
          <a:p>
            <a:pPr marL="171450" lvl="0" indent="-171450">
              <a:spcBef>
                <a:spcPts val="300"/>
              </a:spcBef>
              <a:spcAft>
                <a:spcPts val="300"/>
              </a:spcAft>
              <a:buFont typeface="Arial" panose="020B0604020202020204" pitchFamily="34" charset="0"/>
              <a:buChar char="•"/>
            </a:pPr>
            <a:r>
              <a:rPr lang="en-US" sz="1000" dirty="0">
                <a:latin typeface="Century Gothic" panose="020B0502020202020204" pitchFamily="34" charset="0"/>
              </a:rPr>
              <a:t>Enumeration</a:t>
            </a:r>
          </a:p>
          <a:p>
            <a:pPr marL="171450" lvl="0" indent="-171450">
              <a:spcBef>
                <a:spcPts val="300"/>
              </a:spcBef>
              <a:spcAft>
                <a:spcPts val="300"/>
              </a:spcAft>
              <a:buFont typeface="Arial" panose="020B0604020202020204" pitchFamily="34" charset="0"/>
              <a:buChar char="•"/>
            </a:pPr>
            <a:r>
              <a:rPr lang="en-US" sz="1000" dirty="0">
                <a:latin typeface="Century Gothic" panose="020B0502020202020204" pitchFamily="34" charset="0"/>
              </a:rPr>
              <a:t>Scanning</a:t>
            </a:r>
          </a:p>
          <a:p>
            <a:pPr marL="171450" lvl="0" indent="-171450">
              <a:spcBef>
                <a:spcPts val="300"/>
              </a:spcBef>
              <a:spcAft>
                <a:spcPts val="300"/>
              </a:spcAft>
              <a:buFont typeface="Arial" panose="020B0604020202020204" pitchFamily="34" charset="0"/>
              <a:buChar char="•"/>
            </a:pPr>
            <a:r>
              <a:rPr lang="en-US" sz="1000" dirty="0">
                <a:latin typeface="Century Gothic" panose="020B0502020202020204" pitchFamily="34" charset="0"/>
              </a:rPr>
              <a:t>Vulnerability Assessment</a:t>
            </a:r>
          </a:p>
          <a:p>
            <a:pPr marL="171450" lvl="0" indent="-171450">
              <a:spcBef>
                <a:spcPts val="300"/>
              </a:spcBef>
              <a:spcAft>
                <a:spcPts val="300"/>
              </a:spcAft>
              <a:buFont typeface="Arial" panose="020B0604020202020204" pitchFamily="34" charset="0"/>
              <a:buChar char="•"/>
            </a:pPr>
            <a:r>
              <a:rPr lang="en-US" sz="1000" dirty="0">
                <a:latin typeface="Century Gothic" panose="020B0502020202020204" pitchFamily="34" charset="0"/>
              </a:rPr>
              <a:t>Penetration Testing (Manual)</a:t>
            </a:r>
          </a:p>
          <a:p>
            <a:pPr marL="171450" lvl="0" indent="-171450">
              <a:spcBef>
                <a:spcPts val="300"/>
              </a:spcBef>
              <a:spcAft>
                <a:spcPts val="300"/>
              </a:spcAft>
              <a:buFont typeface="Arial" panose="020B0604020202020204" pitchFamily="34" charset="0"/>
              <a:buChar char="•"/>
            </a:pPr>
            <a:r>
              <a:rPr lang="en-US" sz="1000" dirty="0">
                <a:latin typeface="Century Gothic" panose="020B0502020202020204" pitchFamily="34" charset="0"/>
              </a:rPr>
              <a:t>Bug Bounty Hunting;</a:t>
            </a:r>
          </a:p>
          <a:p>
            <a:pPr marL="171450" lvl="0" indent="-171450">
              <a:spcBef>
                <a:spcPts val="300"/>
              </a:spcBef>
              <a:spcAft>
                <a:spcPts val="300"/>
              </a:spcAft>
              <a:buFont typeface="Arial" panose="020B0604020202020204" pitchFamily="34" charset="0"/>
              <a:buChar char="•"/>
            </a:pPr>
            <a:r>
              <a:rPr lang="en-US" sz="1000" dirty="0">
                <a:latin typeface="Century Gothic" panose="020B0502020202020204" pitchFamily="34" charset="0"/>
              </a:rPr>
              <a:t>SCADA/ICS GAP Assessments;</a:t>
            </a:r>
          </a:p>
        </p:txBody>
      </p:sp>
      <p:sp>
        <p:nvSpPr>
          <p:cNvPr id="8" name="Rectangle 7"/>
          <p:cNvSpPr>
            <a:spLocks noChangeArrowheads="1"/>
          </p:cNvSpPr>
          <p:nvPr/>
        </p:nvSpPr>
        <p:spPr bwMode="auto">
          <a:xfrm>
            <a:off x="921543" y="1182982"/>
            <a:ext cx="4303599" cy="346249"/>
          </a:xfrm>
          <a:prstGeom prst="rect">
            <a:avLst/>
          </a:prstGeom>
          <a:noFill/>
          <a:ln w="9525">
            <a:noFill/>
            <a:miter lim="800000"/>
            <a:headEnd/>
            <a:tailEnd/>
          </a:ln>
        </p:spPr>
        <p:txBody>
          <a:bodyPr wrap="square" lIns="0" tIns="0" rIns="0" bIns="0">
            <a:spAutoFit/>
          </a:bodyPr>
          <a:lstStyle/>
          <a:p>
            <a:pPr fontAlgn="base">
              <a:lnSpc>
                <a:spcPts val="1477"/>
              </a:lnSpc>
              <a:spcBef>
                <a:spcPct val="0"/>
              </a:spcBef>
              <a:tabLst>
                <a:tab pos="274032" algn="l"/>
              </a:tabLst>
            </a:pPr>
            <a:r>
              <a:rPr lang="en-GB" sz="1000" b="1" dirty="0" err="1">
                <a:latin typeface="Century Gothic" panose="020B0502020202020204" pitchFamily="34" charset="0"/>
                <a:cs typeface="Times New Roman" pitchFamily="18" charset="0"/>
              </a:rPr>
              <a:t>Hashir</a:t>
            </a:r>
            <a:r>
              <a:rPr lang="en-GB" sz="1000" b="1" dirty="0">
                <a:latin typeface="Century Gothic" panose="020B0502020202020204" pitchFamily="34" charset="0"/>
                <a:cs typeface="Times New Roman" pitchFamily="18" charset="0"/>
              </a:rPr>
              <a:t> </a:t>
            </a:r>
            <a:r>
              <a:rPr lang="en-GB" sz="1000" b="1" dirty="0" err="1">
                <a:latin typeface="Century Gothic" panose="020B0502020202020204" pitchFamily="34" charset="0"/>
                <a:cs typeface="Times New Roman" pitchFamily="18" charset="0"/>
              </a:rPr>
              <a:t>Junaid</a:t>
            </a:r>
            <a:r>
              <a:rPr lang="en-GB" sz="1000" b="1" dirty="0">
                <a:latin typeface="Century Gothic" panose="020B0502020202020204" pitchFamily="34" charset="0"/>
                <a:cs typeface="Times New Roman" pitchFamily="18" charset="0"/>
              </a:rPr>
              <a:t>| </a:t>
            </a:r>
            <a:r>
              <a:rPr lang="en-US" sz="1000" b="1" dirty="0">
                <a:latin typeface="Century Gothic" panose="020B0502020202020204" pitchFamily="34" charset="0"/>
                <a:cs typeface="Times New Roman" pitchFamily="18" charset="0"/>
              </a:rPr>
              <a:t>Information Security Intern</a:t>
            </a:r>
          </a:p>
          <a:p>
            <a:pPr fontAlgn="base">
              <a:spcBef>
                <a:spcPct val="0"/>
              </a:spcBef>
              <a:spcAft>
                <a:spcPct val="50000"/>
              </a:spcAft>
              <a:tabLst>
                <a:tab pos="274032" algn="l"/>
              </a:tabLst>
            </a:pPr>
            <a:r>
              <a:rPr lang="en-GB" sz="1000" b="1" dirty="0">
                <a:solidFill>
                  <a:srgbClr val="002060"/>
                </a:solidFill>
                <a:latin typeface="Century Gothic" panose="020B0502020202020204" pitchFamily="34" charset="0"/>
                <a:cs typeface="Arial"/>
              </a:rPr>
              <a:t>Education / Qualification </a:t>
            </a:r>
            <a:r>
              <a:rPr lang="en-GB" sz="1000" b="1" dirty="0">
                <a:solidFill>
                  <a:srgbClr val="FFC000"/>
                </a:solidFill>
                <a:latin typeface="Century Gothic" panose="020B0502020202020204" pitchFamily="34" charset="0"/>
                <a:cs typeface="Arial"/>
              </a:rPr>
              <a:t>| </a:t>
            </a:r>
            <a:r>
              <a:rPr lang="en-US" sz="1000" dirty="0">
                <a:latin typeface="Century Gothic" panose="020B0502020202020204" pitchFamily="34" charset="0"/>
              </a:rPr>
              <a:t>trainee Information Security</a:t>
            </a:r>
            <a:endParaRPr lang="en-US" sz="1000" i="1" dirty="0">
              <a:solidFill>
                <a:prstClr val="black"/>
              </a:solidFill>
              <a:latin typeface="Century Gothic" panose="020B0502020202020204" pitchFamily="34" charset="0"/>
            </a:endParaRPr>
          </a:p>
        </p:txBody>
      </p:sp>
      <p:cxnSp>
        <p:nvCxnSpPr>
          <p:cNvPr id="14" name="Straight Connector 13"/>
          <p:cNvCxnSpPr/>
          <p:nvPr/>
        </p:nvCxnSpPr>
        <p:spPr>
          <a:xfrm flipH="1">
            <a:off x="921544" y="2549877"/>
            <a:ext cx="7211436" cy="0"/>
          </a:xfrm>
          <a:prstGeom prst="line">
            <a:avLst/>
          </a:prstGeom>
        </p:spPr>
        <p:style>
          <a:lnRef idx="3">
            <a:schemeClr val="accent2"/>
          </a:lnRef>
          <a:fillRef idx="0">
            <a:schemeClr val="accent2"/>
          </a:fillRef>
          <a:effectRef idx="2">
            <a:schemeClr val="accent2"/>
          </a:effectRef>
          <a:fontRef idx="minor">
            <a:schemeClr val="tx1"/>
          </a:fontRef>
        </p:style>
      </p:cxnSp>
      <p:pic>
        <p:nvPicPr>
          <p:cNvPr id="9" name="Picture 8"/>
          <p:cNvPicPr/>
          <p:nvPr/>
        </p:nvPicPr>
        <p:blipFill rotWithShape="1">
          <a:blip r:embed="rId2" cstate="print">
            <a:extLst>
              <a:ext uri="{BEBA8EAE-BF5A-486C-A8C5-ECC9F3942E4B}">
                <a14:imgProps xmlns:a14="http://schemas.microsoft.com/office/drawing/2010/main">
                  <a14:imgLayer r:embed="rId3">
                    <a14:imgEffect>
                      <a14:sharpenSoften amount="25000"/>
                    </a14:imgEffect>
                    <a14:imgEffect>
                      <a14:colorTemperature colorTemp="7200"/>
                    </a14:imgEffect>
                    <a14:imgEffect>
                      <a14:brightnessContrast bright="20000" contrast="40000"/>
                    </a14:imgEffect>
                  </a14:imgLayer>
                </a14:imgProps>
              </a:ext>
              <a:ext uri="{28A0092B-C50C-407E-A947-70E740481C1C}">
                <a14:useLocalDpi xmlns:a14="http://schemas.microsoft.com/office/drawing/2010/main" val="0"/>
              </a:ext>
            </a:extLst>
          </a:blip>
          <a:srcRect t="8383"/>
          <a:stretch/>
        </p:blipFill>
        <p:spPr bwMode="auto">
          <a:xfrm>
            <a:off x="8180944" y="734292"/>
            <a:ext cx="1302854" cy="1692542"/>
          </a:xfrm>
          <a:prstGeom prst="rect">
            <a:avLst/>
          </a:prstGeom>
          <a:noFill/>
          <a:ln>
            <a:solidFill>
              <a:schemeClr val="bg1">
                <a:lumMod val="75000"/>
              </a:schemeClr>
            </a:solid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00136655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Team Profiles</a:t>
            </a:r>
          </a:p>
        </p:txBody>
      </p:sp>
      <p:sp>
        <p:nvSpPr>
          <p:cNvPr id="3" name="Rectangle 2"/>
          <p:cNvSpPr/>
          <p:nvPr/>
        </p:nvSpPr>
        <p:spPr>
          <a:xfrm>
            <a:off x="825500" y="1266461"/>
            <a:ext cx="8658298" cy="4437112"/>
          </a:xfrm>
          <a:prstGeom prst="rect">
            <a:avLst/>
          </a:prstGeom>
        </p:spPr>
        <p:txBody>
          <a:bodyPr wrap="square">
            <a:spAutoFit/>
          </a:bodyPr>
          <a:lstStyle/>
          <a:p>
            <a:pPr algn="just">
              <a:spcBef>
                <a:spcPts val="600"/>
              </a:spcBef>
              <a:spcAft>
                <a:spcPts val="600"/>
              </a:spcAft>
            </a:pPr>
            <a:endParaRPr lang="en-US" sz="1200" b="1" dirty="0">
              <a:latin typeface="Century Gothic" panose="020B0502020202020204" pitchFamily="34" charset="0"/>
            </a:endParaRPr>
          </a:p>
          <a:p>
            <a:pPr algn="just">
              <a:spcBef>
                <a:spcPts val="600"/>
              </a:spcBef>
              <a:spcAft>
                <a:spcPts val="600"/>
              </a:spcAft>
            </a:pPr>
            <a:endParaRPr lang="en-US" sz="1200" b="1" dirty="0">
              <a:latin typeface="Century Gothic" panose="020B0502020202020204" pitchFamily="34" charset="0"/>
            </a:endParaRPr>
          </a:p>
          <a:p>
            <a:pPr algn="just">
              <a:spcBef>
                <a:spcPts val="600"/>
              </a:spcBef>
              <a:spcAft>
                <a:spcPts val="600"/>
              </a:spcAft>
            </a:pPr>
            <a:endParaRPr lang="en-US" sz="1200" b="1" dirty="0">
              <a:latin typeface="Century Gothic" panose="020B0502020202020204" pitchFamily="34" charset="0"/>
            </a:endParaRPr>
          </a:p>
          <a:p>
            <a:pPr algn="just">
              <a:spcBef>
                <a:spcPts val="600"/>
              </a:spcBef>
              <a:spcAft>
                <a:spcPts val="600"/>
              </a:spcAft>
            </a:pPr>
            <a:r>
              <a:rPr lang="en-US" sz="1200" b="1" dirty="0">
                <a:latin typeface="Century Gothic" panose="020B0502020202020204" pitchFamily="34" charset="0"/>
              </a:rPr>
              <a:t>Professional Profile</a:t>
            </a:r>
            <a:endParaRPr lang="en-US" sz="900" dirty="0">
              <a:latin typeface="Times New Roman"/>
              <a:cs typeface="Times New Roman"/>
            </a:endParaRPr>
          </a:p>
          <a:p>
            <a:pPr algn="just">
              <a:lnSpc>
                <a:spcPct val="150000"/>
              </a:lnSpc>
              <a:spcBef>
                <a:spcPts val="488"/>
              </a:spcBef>
              <a:spcAft>
                <a:spcPts val="488"/>
              </a:spcAft>
            </a:pPr>
            <a:r>
              <a:rPr lang="en-US" sz="1000" dirty="0">
                <a:solidFill>
                  <a:prstClr val="black"/>
                </a:solidFill>
              </a:rPr>
              <a:t>Since 2023, Syed Muhammad Abdul Basit Ashrafi has been employed with Virtual Security. He performs tasks connected to information security and digital forensics, such as mobile application security evaluation, vulnerability assessment, penetration testing, and evaluation of data compromise and compromise assessment. </a:t>
            </a:r>
          </a:p>
          <a:p>
            <a:pPr algn="just">
              <a:lnSpc>
                <a:spcPct val="150000"/>
              </a:lnSpc>
              <a:spcBef>
                <a:spcPts val="600"/>
              </a:spcBef>
              <a:spcAft>
                <a:spcPts val="600"/>
              </a:spcAft>
            </a:pPr>
            <a:r>
              <a:rPr lang="en-US" sz="1200" b="1" dirty="0">
                <a:latin typeface="Century Gothic" panose="020B0502020202020204" pitchFamily="34" charset="0"/>
              </a:rPr>
              <a:t>Expertise</a:t>
            </a:r>
          </a:p>
          <a:p>
            <a:pPr marL="171450" lvl="0" indent="-171450">
              <a:spcBef>
                <a:spcPts val="300"/>
              </a:spcBef>
              <a:spcAft>
                <a:spcPts val="300"/>
              </a:spcAft>
              <a:buFont typeface="Arial" panose="020B0604020202020204" pitchFamily="34" charset="0"/>
              <a:buChar char="•"/>
            </a:pPr>
            <a:r>
              <a:rPr lang="en-US" sz="1000" dirty="0">
                <a:latin typeface="Century Gothic" panose="020B0502020202020204" pitchFamily="34" charset="0"/>
              </a:rPr>
              <a:t>Vulnerability Assessment  &amp; Penetration testing;</a:t>
            </a:r>
          </a:p>
          <a:p>
            <a:pPr marL="171450" lvl="0" indent="-171450">
              <a:spcBef>
                <a:spcPts val="300"/>
              </a:spcBef>
              <a:spcAft>
                <a:spcPts val="300"/>
              </a:spcAft>
              <a:buFont typeface="Arial" panose="020B0604020202020204" pitchFamily="34" charset="0"/>
              <a:buChar char="•"/>
            </a:pPr>
            <a:r>
              <a:rPr lang="en-US" sz="1000" dirty="0">
                <a:latin typeface="Century Gothic" panose="020B0502020202020204" pitchFamily="34" charset="0"/>
              </a:rPr>
              <a:t>Bug Bounty Hunting;</a:t>
            </a:r>
          </a:p>
          <a:p>
            <a:pPr marL="171450" lvl="0" indent="-171450">
              <a:spcBef>
                <a:spcPts val="300"/>
              </a:spcBef>
              <a:spcAft>
                <a:spcPts val="300"/>
              </a:spcAft>
              <a:buFont typeface="Arial" panose="020B0604020202020204" pitchFamily="34" charset="0"/>
              <a:buChar char="•"/>
            </a:pPr>
            <a:r>
              <a:rPr lang="en-US" sz="1000" dirty="0">
                <a:latin typeface="Century Gothic" panose="020B0502020202020204" pitchFamily="34" charset="0"/>
              </a:rPr>
              <a:t>Cloud Security Assessment;</a:t>
            </a:r>
          </a:p>
          <a:p>
            <a:pPr marL="171450" lvl="0" indent="-171450">
              <a:spcBef>
                <a:spcPts val="300"/>
              </a:spcBef>
              <a:spcAft>
                <a:spcPts val="300"/>
              </a:spcAft>
              <a:buFont typeface="Arial" panose="020B0604020202020204" pitchFamily="34" charset="0"/>
              <a:buChar char="•"/>
            </a:pPr>
            <a:r>
              <a:rPr lang="en-US" sz="1000" dirty="0">
                <a:latin typeface="Century Gothic" panose="020B0502020202020204" pitchFamily="34" charset="0"/>
              </a:rPr>
              <a:t>Digital Forensic;</a:t>
            </a:r>
          </a:p>
          <a:p>
            <a:pPr marL="171450" lvl="0" indent="-171450">
              <a:spcBef>
                <a:spcPts val="300"/>
              </a:spcBef>
              <a:spcAft>
                <a:spcPts val="300"/>
              </a:spcAft>
              <a:buFont typeface="Arial" panose="020B0604020202020204" pitchFamily="34" charset="0"/>
              <a:buChar char="•"/>
            </a:pPr>
            <a:r>
              <a:rPr lang="en-US" sz="1000" dirty="0">
                <a:latin typeface="Century Gothic" panose="020B0502020202020204" pitchFamily="34" charset="0"/>
              </a:rPr>
              <a:t>OT Cybersecurity Review</a:t>
            </a:r>
          </a:p>
          <a:p>
            <a:pPr marL="171450" lvl="0" indent="-171450">
              <a:spcBef>
                <a:spcPts val="300"/>
              </a:spcBef>
              <a:spcAft>
                <a:spcPts val="300"/>
              </a:spcAft>
              <a:buFont typeface="Arial" panose="020B0604020202020204" pitchFamily="34" charset="0"/>
              <a:buChar char="•"/>
            </a:pPr>
            <a:r>
              <a:rPr lang="en-US" sz="1000" dirty="0">
                <a:latin typeface="Century Gothic" panose="020B0502020202020204" pitchFamily="34" charset="0"/>
              </a:rPr>
              <a:t>Compromise Assessment;</a:t>
            </a:r>
          </a:p>
          <a:p>
            <a:pPr marL="171450" lvl="0" indent="-171450">
              <a:spcBef>
                <a:spcPts val="300"/>
              </a:spcBef>
              <a:spcAft>
                <a:spcPts val="300"/>
              </a:spcAft>
              <a:buFont typeface="Arial" panose="020B0604020202020204" pitchFamily="34" charset="0"/>
              <a:buChar char="•"/>
            </a:pPr>
            <a:r>
              <a:rPr lang="en-US" sz="1000" dirty="0">
                <a:latin typeface="Century Gothic" panose="020B0502020202020204" pitchFamily="34" charset="0"/>
              </a:rPr>
              <a:t>Mobile </a:t>
            </a:r>
            <a:r>
              <a:rPr lang="en-US" sz="1050" dirty="0">
                <a:latin typeface="Century Gothic" panose="020B0502020202020204" pitchFamily="34" charset="0"/>
              </a:rPr>
              <a:t>Application </a:t>
            </a:r>
            <a:r>
              <a:rPr lang="en-US" sz="1000" dirty="0">
                <a:latin typeface="Century Gothic" panose="020B0502020202020204" pitchFamily="34" charset="0"/>
              </a:rPr>
              <a:t>Security Assessment;</a:t>
            </a:r>
          </a:p>
          <a:p>
            <a:pPr marL="171450" lvl="0" indent="-171450">
              <a:spcBef>
                <a:spcPts val="300"/>
              </a:spcBef>
              <a:spcAft>
                <a:spcPts val="300"/>
              </a:spcAft>
              <a:buFont typeface="Arial" panose="020B0604020202020204" pitchFamily="34" charset="0"/>
              <a:buChar char="•"/>
            </a:pPr>
            <a:r>
              <a:rPr lang="en-US" sz="1000" dirty="0">
                <a:latin typeface="Century Gothic" panose="020B0502020202020204" pitchFamily="34" charset="0"/>
              </a:rPr>
              <a:t>Network Architecture Review;</a:t>
            </a:r>
          </a:p>
        </p:txBody>
      </p:sp>
      <p:sp>
        <p:nvSpPr>
          <p:cNvPr id="8" name="Rectangle 7"/>
          <p:cNvSpPr>
            <a:spLocks noChangeArrowheads="1"/>
          </p:cNvSpPr>
          <p:nvPr/>
        </p:nvSpPr>
        <p:spPr bwMode="auto">
          <a:xfrm>
            <a:off x="921543" y="1182982"/>
            <a:ext cx="4238285" cy="346249"/>
          </a:xfrm>
          <a:prstGeom prst="rect">
            <a:avLst/>
          </a:prstGeom>
          <a:noFill/>
          <a:ln w="9525">
            <a:noFill/>
            <a:miter lim="800000"/>
            <a:headEnd/>
            <a:tailEnd/>
          </a:ln>
        </p:spPr>
        <p:txBody>
          <a:bodyPr wrap="square" lIns="0" tIns="0" rIns="0" bIns="0">
            <a:spAutoFit/>
          </a:bodyPr>
          <a:lstStyle/>
          <a:p>
            <a:pPr fontAlgn="base">
              <a:lnSpc>
                <a:spcPts val="1477"/>
              </a:lnSpc>
              <a:spcBef>
                <a:spcPct val="0"/>
              </a:spcBef>
              <a:tabLst>
                <a:tab pos="274032" algn="l"/>
              </a:tabLst>
            </a:pPr>
            <a:r>
              <a:rPr lang="en-GB" sz="1000" b="1" dirty="0">
                <a:latin typeface="Century Gothic" panose="020B0502020202020204" pitchFamily="34" charset="0"/>
                <a:cs typeface="Times New Roman" pitchFamily="18" charset="0"/>
              </a:rPr>
              <a:t>Syed Muhammad Abdul Basit Ashrafi| </a:t>
            </a:r>
            <a:r>
              <a:rPr lang="en-US" sz="1000" b="1" dirty="0">
                <a:latin typeface="Century Gothic" panose="020B0502020202020204" pitchFamily="34" charset="0"/>
                <a:cs typeface="Times New Roman" pitchFamily="18" charset="0"/>
              </a:rPr>
              <a:t>Information Security Analyst</a:t>
            </a:r>
          </a:p>
          <a:p>
            <a:pPr fontAlgn="base">
              <a:spcBef>
                <a:spcPct val="0"/>
              </a:spcBef>
              <a:spcAft>
                <a:spcPct val="50000"/>
              </a:spcAft>
              <a:tabLst>
                <a:tab pos="274032" algn="l"/>
              </a:tabLst>
            </a:pPr>
            <a:r>
              <a:rPr lang="en-GB" sz="1000" b="1" dirty="0">
                <a:solidFill>
                  <a:srgbClr val="002060"/>
                </a:solidFill>
                <a:latin typeface="Century Gothic" panose="020B0502020202020204" pitchFamily="34" charset="0"/>
                <a:cs typeface="Arial"/>
              </a:rPr>
              <a:t>Education / Qualification </a:t>
            </a:r>
            <a:r>
              <a:rPr lang="en-GB" sz="1000" b="1" dirty="0">
                <a:solidFill>
                  <a:srgbClr val="FFC000"/>
                </a:solidFill>
                <a:latin typeface="Century Gothic" panose="020B0502020202020204" pitchFamily="34" charset="0"/>
                <a:cs typeface="Arial"/>
              </a:rPr>
              <a:t>| </a:t>
            </a:r>
            <a:r>
              <a:rPr lang="en-US" sz="1000" dirty="0">
                <a:latin typeface="Century Gothic" panose="020B0502020202020204" pitchFamily="34" charset="0"/>
              </a:rPr>
              <a:t>Graduate </a:t>
            </a:r>
            <a:endParaRPr lang="en-US" sz="1000" i="1" dirty="0">
              <a:solidFill>
                <a:prstClr val="black"/>
              </a:solidFill>
              <a:latin typeface="Century Gothic" panose="020B0502020202020204" pitchFamily="34" charset="0"/>
            </a:endParaRPr>
          </a:p>
        </p:txBody>
      </p:sp>
      <p:cxnSp>
        <p:nvCxnSpPr>
          <p:cNvPr id="14" name="Straight Connector 13"/>
          <p:cNvCxnSpPr/>
          <p:nvPr/>
        </p:nvCxnSpPr>
        <p:spPr>
          <a:xfrm flipH="1">
            <a:off x="921544" y="2549877"/>
            <a:ext cx="7211436" cy="0"/>
          </a:xfrm>
          <a:prstGeom prst="line">
            <a:avLst/>
          </a:prstGeom>
        </p:spPr>
        <p:style>
          <a:lnRef idx="3">
            <a:schemeClr val="accent2"/>
          </a:lnRef>
          <a:fillRef idx="0">
            <a:schemeClr val="accent2"/>
          </a:fillRef>
          <a:effectRef idx="2">
            <a:schemeClr val="accent2"/>
          </a:effectRef>
          <a:fontRef idx="minor">
            <a:schemeClr val="tx1"/>
          </a:fontRef>
        </p:style>
      </p:cxnSp>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l="24401" t="570" r="20262" b="54440"/>
          <a:stretch/>
        </p:blipFill>
        <p:spPr>
          <a:xfrm>
            <a:off x="8222625" y="789710"/>
            <a:ext cx="1404591" cy="162501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202431748"/>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Team Profiles</a:t>
            </a:r>
          </a:p>
        </p:txBody>
      </p:sp>
      <p:sp>
        <p:nvSpPr>
          <p:cNvPr id="3" name="Rectangle 2"/>
          <p:cNvSpPr/>
          <p:nvPr/>
        </p:nvSpPr>
        <p:spPr>
          <a:xfrm>
            <a:off x="825500" y="1266461"/>
            <a:ext cx="8658298" cy="4498667"/>
          </a:xfrm>
          <a:prstGeom prst="rect">
            <a:avLst/>
          </a:prstGeom>
        </p:spPr>
        <p:txBody>
          <a:bodyPr wrap="square">
            <a:spAutoFit/>
          </a:bodyPr>
          <a:lstStyle/>
          <a:p>
            <a:pPr algn="just">
              <a:spcBef>
                <a:spcPts val="600"/>
              </a:spcBef>
              <a:spcAft>
                <a:spcPts val="600"/>
              </a:spcAft>
            </a:pPr>
            <a:endParaRPr lang="en-US" sz="1200" b="1" dirty="0">
              <a:latin typeface="Century Gothic" panose="020B0502020202020204" pitchFamily="34" charset="0"/>
            </a:endParaRPr>
          </a:p>
          <a:p>
            <a:pPr algn="just">
              <a:spcBef>
                <a:spcPts val="600"/>
              </a:spcBef>
              <a:spcAft>
                <a:spcPts val="600"/>
              </a:spcAft>
            </a:pPr>
            <a:endParaRPr lang="en-US" sz="1200" b="1" dirty="0">
              <a:latin typeface="Century Gothic" panose="020B0502020202020204" pitchFamily="34" charset="0"/>
            </a:endParaRPr>
          </a:p>
          <a:p>
            <a:pPr algn="just">
              <a:spcBef>
                <a:spcPts val="600"/>
              </a:spcBef>
              <a:spcAft>
                <a:spcPts val="600"/>
              </a:spcAft>
            </a:pPr>
            <a:endParaRPr lang="en-US" sz="1200" b="1" dirty="0">
              <a:latin typeface="Century Gothic" panose="020B0502020202020204" pitchFamily="34" charset="0"/>
            </a:endParaRPr>
          </a:p>
          <a:p>
            <a:pPr algn="just">
              <a:spcBef>
                <a:spcPts val="600"/>
              </a:spcBef>
              <a:spcAft>
                <a:spcPts val="600"/>
              </a:spcAft>
            </a:pPr>
            <a:r>
              <a:rPr lang="en-US" sz="1200" b="1" dirty="0">
                <a:latin typeface="Century Gothic" panose="020B0502020202020204" pitchFamily="34" charset="0"/>
              </a:rPr>
              <a:t>Professional Profile</a:t>
            </a:r>
            <a:endParaRPr lang="en-US" sz="900" dirty="0">
              <a:latin typeface="Times New Roman"/>
              <a:cs typeface="Times New Roman"/>
            </a:endParaRPr>
          </a:p>
          <a:p>
            <a:pPr algn="just">
              <a:lnSpc>
                <a:spcPct val="150000"/>
              </a:lnSpc>
              <a:spcBef>
                <a:spcPts val="488"/>
              </a:spcBef>
              <a:spcAft>
                <a:spcPts val="488"/>
              </a:spcAft>
            </a:pPr>
            <a:r>
              <a:rPr lang="en-US" sz="1000" dirty="0">
                <a:solidFill>
                  <a:prstClr val="black"/>
                </a:solidFill>
              </a:rPr>
              <a:t>Since 2024, Ayesha Ali has been employed with Virtual Security. She performs tasks connected to information security and digital forensics, such as mobile application security evaluation, vulnerability assessment, penetration testing, evaluation of data compromise, imaging, image analysis, memory forensics, network forensics, database forensics and compromise assessment. </a:t>
            </a:r>
          </a:p>
          <a:p>
            <a:pPr algn="just">
              <a:lnSpc>
                <a:spcPct val="150000"/>
              </a:lnSpc>
              <a:spcBef>
                <a:spcPts val="600"/>
              </a:spcBef>
              <a:spcAft>
                <a:spcPts val="600"/>
              </a:spcAft>
            </a:pPr>
            <a:r>
              <a:rPr lang="en-US" sz="1200" b="1" dirty="0">
                <a:latin typeface="Century Gothic" panose="020B0502020202020204" pitchFamily="34" charset="0"/>
              </a:rPr>
              <a:t>Expertise</a:t>
            </a:r>
          </a:p>
          <a:p>
            <a:pPr marL="171450" indent="-171450">
              <a:spcBef>
                <a:spcPts val="300"/>
              </a:spcBef>
              <a:spcAft>
                <a:spcPts val="300"/>
              </a:spcAft>
              <a:buFont typeface="Arial" panose="020B0604020202020204" pitchFamily="34" charset="0"/>
              <a:buChar char="•"/>
            </a:pPr>
            <a:r>
              <a:rPr lang="en-US" sz="1000" dirty="0">
                <a:latin typeface="Century Gothic" panose="020B0502020202020204" pitchFamily="34" charset="0"/>
              </a:rPr>
              <a:t>Vulnerability Assessment  &amp; Penetration testing;</a:t>
            </a:r>
          </a:p>
          <a:p>
            <a:pPr marL="171450" indent="-171450">
              <a:spcBef>
                <a:spcPts val="300"/>
              </a:spcBef>
              <a:spcAft>
                <a:spcPts val="300"/>
              </a:spcAft>
              <a:buFont typeface="Arial" panose="020B0604020202020204" pitchFamily="34" charset="0"/>
              <a:buChar char="•"/>
            </a:pPr>
            <a:r>
              <a:rPr lang="en-US" sz="1000" dirty="0">
                <a:latin typeface="Century Gothic" panose="020B0502020202020204" pitchFamily="34" charset="0"/>
              </a:rPr>
              <a:t>Digital Forensic;</a:t>
            </a:r>
          </a:p>
          <a:p>
            <a:pPr marL="171450" indent="-171450">
              <a:spcBef>
                <a:spcPts val="300"/>
              </a:spcBef>
              <a:spcAft>
                <a:spcPts val="300"/>
              </a:spcAft>
              <a:buFont typeface="Arial" panose="020B0604020202020204" pitchFamily="34" charset="0"/>
              <a:buChar char="•"/>
            </a:pPr>
            <a:r>
              <a:rPr lang="en-US" sz="1000" dirty="0">
                <a:latin typeface="Century Gothic" panose="020B0502020202020204" pitchFamily="34" charset="0"/>
              </a:rPr>
              <a:t>Compromise Assessment;</a:t>
            </a:r>
          </a:p>
          <a:p>
            <a:pPr marL="171450" indent="-171450">
              <a:spcBef>
                <a:spcPts val="300"/>
              </a:spcBef>
              <a:spcAft>
                <a:spcPts val="300"/>
              </a:spcAft>
              <a:buFont typeface="Arial" panose="020B0604020202020204" pitchFamily="34" charset="0"/>
              <a:buChar char="•"/>
            </a:pPr>
            <a:r>
              <a:rPr lang="en-US" sz="1000" dirty="0">
                <a:latin typeface="Century Gothic" panose="020B0502020202020204" pitchFamily="34" charset="0"/>
              </a:rPr>
              <a:t>Mobile </a:t>
            </a:r>
            <a:r>
              <a:rPr lang="en-US" sz="1050" dirty="0">
                <a:latin typeface="Century Gothic" panose="020B0502020202020204" pitchFamily="34" charset="0"/>
              </a:rPr>
              <a:t>Application </a:t>
            </a:r>
            <a:r>
              <a:rPr lang="en-US" sz="1000" dirty="0">
                <a:latin typeface="Century Gothic" panose="020B0502020202020204" pitchFamily="34" charset="0"/>
              </a:rPr>
              <a:t>Security Assessment;</a:t>
            </a:r>
          </a:p>
          <a:p>
            <a:pPr marL="171450" indent="-171450">
              <a:spcBef>
                <a:spcPts val="300"/>
              </a:spcBef>
              <a:spcAft>
                <a:spcPts val="300"/>
              </a:spcAft>
              <a:buFont typeface="Arial" panose="020B0604020202020204" pitchFamily="34" charset="0"/>
              <a:buChar char="•"/>
            </a:pPr>
            <a:endParaRPr lang="en-US" sz="1000" dirty="0">
              <a:latin typeface="Century Gothic" panose="020B0502020202020204" pitchFamily="34" charset="0"/>
            </a:endParaRPr>
          </a:p>
          <a:p>
            <a:pPr>
              <a:spcBef>
                <a:spcPts val="300"/>
              </a:spcBef>
              <a:spcAft>
                <a:spcPts val="300"/>
              </a:spcAft>
            </a:pPr>
            <a:r>
              <a:rPr lang="en-US" sz="1200" b="1" dirty="0">
                <a:latin typeface="Century Gothic" panose="020B0502020202020204" pitchFamily="34" charset="0"/>
              </a:rPr>
              <a:t>Certifications</a:t>
            </a:r>
          </a:p>
          <a:p>
            <a:pPr marL="171450" indent="-171450">
              <a:spcBef>
                <a:spcPts val="300"/>
              </a:spcBef>
              <a:spcAft>
                <a:spcPts val="300"/>
              </a:spcAft>
              <a:buFont typeface="Arial" panose="020B0604020202020204" pitchFamily="34" charset="0"/>
              <a:buChar char="•"/>
            </a:pPr>
            <a:r>
              <a:rPr lang="en-US" sz="1000" dirty="0">
                <a:latin typeface="Century Gothic" panose="020B0502020202020204" pitchFamily="34" charset="0"/>
              </a:rPr>
              <a:t>Google Cybersecurity Certification</a:t>
            </a:r>
          </a:p>
          <a:p>
            <a:pPr lvl="0">
              <a:spcBef>
                <a:spcPts val="300"/>
              </a:spcBef>
              <a:spcAft>
                <a:spcPts val="300"/>
              </a:spcAft>
            </a:pPr>
            <a:endParaRPr lang="en-US" sz="1000" dirty="0">
              <a:latin typeface="Century Gothic" panose="020B0502020202020204" pitchFamily="34" charset="0"/>
            </a:endParaRPr>
          </a:p>
        </p:txBody>
      </p:sp>
      <p:sp>
        <p:nvSpPr>
          <p:cNvPr id="8" name="Rectangle 7"/>
          <p:cNvSpPr>
            <a:spLocks noChangeArrowheads="1"/>
          </p:cNvSpPr>
          <p:nvPr/>
        </p:nvSpPr>
        <p:spPr bwMode="auto">
          <a:xfrm>
            <a:off x="921543" y="1182982"/>
            <a:ext cx="4238285" cy="346249"/>
          </a:xfrm>
          <a:prstGeom prst="rect">
            <a:avLst/>
          </a:prstGeom>
          <a:noFill/>
          <a:ln w="9525">
            <a:noFill/>
            <a:miter lim="800000"/>
            <a:headEnd/>
            <a:tailEnd/>
          </a:ln>
        </p:spPr>
        <p:txBody>
          <a:bodyPr wrap="square" lIns="0" tIns="0" rIns="0" bIns="0">
            <a:spAutoFit/>
          </a:bodyPr>
          <a:lstStyle/>
          <a:p>
            <a:pPr fontAlgn="base">
              <a:lnSpc>
                <a:spcPts val="1477"/>
              </a:lnSpc>
              <a:spcBef>
                <a:spcPct val="0"/>
              </a:spcBef>
              <a:tabLst>
                <a:tab pos="274032" algn="l"/>
              </a:tabLst>
            </a:pPr>
            <a:r>
              <a:rPr lang="en-GB" sz="1000" b="1" dirty="0">
                <a:latin typeface="Century Gothic" panose="020B0502020202020204" pitchFamily="34" charset="0"/>
                <a:cs typeface="Times New Roman" pitchFamily="18" charset="0"/>
              </a:rPr>
              <a:t>Ayesha Ali </a:t>
            </a:r>
            <a:r>
              <a:rPr lang="en-US" sz="1000" b="1" dirty="0">
                <a:latin typeface="Century Gothic" panose="020B0502020202020204" pitchFamily="34" charset="0"/>
                <a:cs typeface="Times New Roman" pitchFamily="18" charset="0"/>
              </a:rPr>
              <a:t>| Digital Forensics &amp; Incident Response Analyst</a:t>
            </a:r>
          </a:p>
          <a:p>
            <a:pPr fontAlgn="base">
              <a:spcBef>
                <a:spcPct val="0"/>
              </a:spcBef>
              <a:spcAft>
                <a:spcPct val="50000"/>
              </a:spcAft>
              <a:tabLst>
                <a:tab pos="274032" algn="l"/>
              </a:tabLst>
            </a:pPr>
            <a:r>
              <a:rPr lang="en-GB" sz="1000" b="1" dirty="0">
                <a:solidFill>
                  <a:srgbClr val="002060"/>
                </a:solidFill>
                <a:latin typeface="Century Gothic" panose="020B0502020202020204" pitchFamily="34" charset="0"/>
                <a:cs typeface="Arial"/>
              </a:rPr>
              <a:t>Education / Qualification </a:t>
            </a:r>
            <a:r>
              <a:rPr lang="en-GB" sz="1000" b="1" dirty="0">
                <a:solidFill>
                  <a:srgbClr val="FFC000"/>
                </a:solidFill>
                <a:latin typeface="Century Gothic" panose="020B0502020202020204" pitchFamily="34" charset="0"/>
                <a:cs typeface="Arial"/>
              </a:rPr>
              <a:t>| </a:t>
            </a:r>
            <a:r>
              <a:rPr lang="en-US" sz="1000" dirty="0">
                <a:latin typeface="Century Gothic" panose="020B0502020202020204" pitchFamily="34" charset="0"/>
              </a:rPr>
              <a:t>Graduate/Masters (Continued)</a:t>
            </a:r>
            <a:endParaRPr lang="en-US" sz="1000" i="1" dirty="0">
              <a:solidFill>
                <a:prstClr val="black"/>
              </a:solidFill>
              <a:latin typeface="Century Gothic" panose="020B0502020202020204" pitchFamily="34" charset="0"/>
            </a:endParaRPr>
          </a:p>
        </p:txBody>
      </p:sp>
      <p:cxnSp>
        <p:nvCxnSpPr>
          <p:cNvPr id="14" name="Straight Connector 13"/>
          <p:cNvCxnSpPr/>
          <p:nvPr/>
        </p:nvCxnSpPr>
        <p:spPr>
          <a:xfrm flipH="1">
            <a:off x="921544" y="2549877"/>
            <a:ext cx="7211436" cy="0"/>
          </a:xfrm>
          <a:prstGeom prst="line">
            <a:avLst/>
          </a:prstGeom>
        </p:spPr>
        <p:style>
          <a:lnRef idx="3">
            <a:schemeClr val="accent2"/>
          </a:lnRef>
          <a:fillRef idx="0">
            <a:schemeClr val="accent2"/>
          </a:fillRef>
          <a:effectRef idx="2">
            <a:schemeClr val="accent2"/>
          </a:effectRef>
          <a:fontRef idx="minor">
            <a:schemeClr val="tx1"/>
          </a:fontRef>
        </p:style>
      </p:cxnSp>
      <p:pic>
        <p:nvPicPr>
          <p:cNvPr id="5" name="Picture 4" descr="A person with a blue scarf on her head&#10;&#10;Description automatically generated">
            <a:extLst>
              <a:ext uri="{FF2B5EF4-FFF2-40B4-BE49-F238E27FC236}">
                <a16:creationId xmlns:a16="http://schemas.microsoft.com/office/drawing/2014/main" id="{E9F2AD0F-4C69-7843-6F76-1B383A52223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26606" y="328606"/>
            <a:ext cx="1329624" cy="1607555"/>
          </a:xfrm>
          <a:prstGeom prst="rect">
            <a:avLst/>
          </a:prstGeom>
        </p:spPr>
      </p:pic>
    </p:spTree>
    <p:extLst>
      <p:ext uri="{BB962C8B-B14F-4D97-AF65-F5344CB8AC3E}">
        <p14:creationId xmlns:p14="http://schemas.microsoft.com/office/powerpoint/2010/main" val="31999031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Team Profiles</a:t>
            </a:r>
          </a:p>
        </p:txBody>
      </p:sp>
      <p:sp>
        <p:nvSpPr>
          <p:cNvPr id="3" name="Rectangle 2"/>
          <p:cNvSpPr/>
          <p:nvPr/>
        </p:nvSpPr>
        <p:spPr>
          <a:xfrm>
            <a:off x="825500" y="1266461"/>
            <a:ext cx="8658298" cy="5586145"/>
          </a:xfrm>
          <a:prstGeom prst="rect">
            <a:avLst/>
          </a:prstGeom>
        </p:spPr>
        <p:txBody>
          <a:bodyPr wrap="square">
            <a:spAutoFit/>
          </a:bodyPr>
          <a:lstStyle/>
          <a:p>
            <a:pPr algn="just">
              <a:spcBef>
                <a:spcPts val="600"/>
              </a:spcBef>
              <a:spcAft>
                <a:spcPts val="600"/>
              </a:spcAft>
            </a:pPr>
            <a:endParaRPr lang="en-US" sz="1200" b="1" dirty="0">
              <a:latin typeface="Century Gothic" panose="020B0502020202020204" pitchFamily="34" charset="0"/>
            </a:endParaRPr>
          </a:p>
          <a:p>
            <a:pPr algn="just">
              <a:spcBef>
                <a:spcPts val="600"/>
              </a:spcBef>
              <a:spcAft>
                <a:spcPts val="600"/>
              </a:spcAft>
            </a:pPr>
            <a:endParaRPr lang="en-US" sz="1200" b="1" dirty="0">
              <a:latin typeface="Century Gothic" panose="020B0502020202020204" pitchFamily="34" charset="0"/>
            </a:endParaRPr>
          </a:p>
          <a:p>
            <a:pPr algn="just">
              <a:spcBef>
                <a:spcPts val="600"/>
              </a:spcBef>
              <a:spcAft>
                <a:spcPts val="600"/>
              </a:spcAft>
            </a:pPr>
            <a:endParaRPr lang="en-US" sz="1200" b="1" dirty="0">
              <a:latin typeface="Century Gothic" panose="020B0502020202020204" pitchFamily="34" charset="0"/>
            </a:endParaRPr>
          </a:p>
          <a:p>
            <a:pPr algn="just">
              <a:spcBef>
                <a:spcPts val="600"/>
              </a:spcBef>
              <a:spcAft>
                <a:spcPts val="600"/>
              </a:spcAft>
            </a:pPr>
            <a:r>
              <a:rPr lang="en-US" sz="1200" b="1" dirty="0">
                <a:latin typeface="Century Gothic" panose="020B0502020202020204" pitchFamily="34" charset="0"/>
              </a:rPr>
              <a:t>Professional Profile</a:t>
            </a:r>
            <a:endParaRPr lang="en-US" sz="900" dirty="0">
              <a:latin typeface="Times New Roman"/>
              <a:cs typeface="Times New Roman"/>
            </a:endParaRPr>
          </a:p>
          <a:p>
            <a:pPr algn="just">
              <a:lnSpc>
                <a:spcPct val="150000"/>
              </a:lnSpc>
              <a:spcBef>
                <a:spcPts val="600"/>
              </a:spcBef>
              <a:spcAft>
                <a:spcPts val="600"/>
              </a:spcAft>
            </a:pPr>
            <a:r>
              <a:rPr lang="en-US" sz="1000" dirty="0">
                <a:latin typeface="Century Gothic" panose="020B0502020202020204" pitchFamily="34" charset="0"/>
              </a:rPr>
              <a:t>Sarib Ul Haq has been working in Virtual Security since 2022. He is working in Information Security &amp; Digital Forensic related work including vulnerability assessment, penetration testing, mobile application security assessment, data compromise assessment, compromise assessment, digital forensic. </a:t>
            </a:r>
          </a:p>
          <a:p>
            <a:pPr algn="just">
              <a:lnSpc>
                <a:spcPct val="150000"/>
              </a:lnSpc>
              <a:spcBef>
                <a:spcPts val="600"/>
              </a:spcBef>
              <a:spcAft>
                <a:spcPts val="600"/>
              </a:spcAft>
            </a:pPr>
            <a:r>
              <a:rPr lang="en-US" sz="1200" b="1" dirty="0">
                <a:latin typeface="Century Gothic" panose="020B0502020202020204" pitchFamily="34" charset="0"/>
              </a:rPr>
              <a:t>Expertise</a:t>
            </a:r>
          </a:p>
          <a:p>
            <a:pPr marL="171450" lvl="0" indent="-171450">
              <a:spcBef>
                <a:spcPts val="300"/>
              </a:spcBef>
              <a:spcAft>
                <a:spcPts val="300"/>
              </a:spcAft>
              <a:buFont typeface="Arial" panose="020B0604020202020204" pitchFamily="34" charset="0"/>
              <a:buChar char="•"/>
            </a:pPr>
            <a:r>
              <a:rPr lang="en-US" sz="1000" dirty="0">
                <a:latin typeface="Century Gothic" panose="020B0502020202020204" pitchFamily="34" charset="0"/>
              </a:rPr>
              <a:t>Vulnerability Assessment  &amp; Penetration testing / OT Cybersecurity;</a:t>
            </a:r>
          </a:p>
          <a:p>
            <a:pPr marL="171450" lvl="0" indent="-171450">
              <a:spcBef>
                <a:spcPts val="300"/>
              </a:spcBef>
              <a:spcAft>
                <a:spcPts val="300"/>
              </a:spcAft>
              <a:buFont typeface="Arial" panose="020B0604020202020204" pitchFamily="34" charset="0"/>
              <a:buChar char="•"/>
            </a:pPr>
            <a:r>
              <a:rPr lang="en-US" sz="1000" dirty="0">
                <a:latin typeface="Century Gothic" panose="020B0502020202020204" pitchFamily="34" charset="0"/>
              </a:rPr>
              <a:t>Cloud Security Assessment;</a:t>
            </a:r>
          </a:p>
          <a:p>
            <a:pPr marL="171450" lvl="0" indent="-171450">
              <a:spcBef>
                <a:spcPts val="300"/>
              </a:spcBef>
              <a:spcAft>
                <a:spcPts val="300"/>
              </a:spcAft>
              <a:buFont typeface="Arial" panose="020B0604020202020204" pitchFamily="34" charset="0"/>
              <a:buChar char="•"/>
            </a:pPr>
            <a:r>
              <a:rPr lang="en-US" sz="1000" dirty="0">
                <a:latin typeface="Century Gothic" panose="020B0502020202020204" pitchFamily="34" charset="0"/>
              </a:rPr>
              <a:t>Digital Forensic;</a:t>
            </a:r>
          </a:p>
          <a:p>
            <a:pPr marL="171450" lvl="0" indent="-171450">
              <a:spcBef>
                <a:spcPts val="300"/>
              </a:spcBef>
              <a:spcAft>
                <a:spcPts val="300"/>
              </a:spcAft>
              <a:buFont typeface="Arial" panose="020B0604020202020204" pitchFamily="34" charset="0"/>
              <a:buChar char="•"/>
            </a:pPr>
            <a:r>
              <a:rPr lang="en-US" sz="1000" dirty="0">
                <a:latin typeface="Century Gothic" panose="020B0502020202020204" pitchFamily="34" charset="0"/>
              </a:rPr>
              <a:t>Compromise Assessment;</a:t>
            </a:r>
          </a:p>
          <a:p>
            <a:pPr marL="171450" lvl="0" indent="-171450">
              <a:spcBef>
                <a:spcPts val="300"/>
              </a:spcBef>
              <a:spcAft>
                <a:spcPts val="300"/>
              </a:spcAft>
              <a:buFont typeface="Arial" panose="020B0604020202020204" pitchFamily="34" charset="0"/>
              <a:buChar char="•"/>
            </a:pPr>
            <a:r>
              <a:rPr lang="en-US" sz="1000" dirty="0">
                <a:latin typeface="Century Gothic" panose="020B0502020202020204" pitchFamily="34" charset="0"/>
              </a:rPr>
              <a:t>Mobile </a:t>
            </a:r>
            <a:r>
              <a:rPr lang="en-US" sz="1050" dirty="0">
                <a:latin typeface="Century Gothic" panose="020B0502020202020204" pitchFamily="34" charset="0"/>
              </a:rPr>
              <a:t>Application </a:t>
            </a:r>
            <a:r>
              <a:rPr lang="en-US" sz="1000" dirty="0">
                <a:latin typeface="Century Gothic" panose="020B0502020202020204" pitchFamily="34" charset="0"/>
              </a:rPr>
              <a:t>Security Assessment;</a:t>
            </a:r>
          </a:p>
          <a:p>
            <a:pPr marL="171450" lvl="0" indent="-171450">
              <a:spcBef>
                <a:spcPts val="300"/>
              </a:spcBef>
              <a:spcAft>
                <a:spcPts val="300"/>
              </a:spcAft>
              <a:buFont typeface="Arial" panose="020B0604020202020204" pitchFamily="34" charset="0"/>
              <a:buChar char="•"/>
            </a:pPr>
            <a:r>
              <a:rPr lang="en-US" sz="1000" dirty="0">
                <a:latin typeface="Century Gothic" panose="020B0502020202020204" pitchFamily="34" charset="0"/>
              </a:rPr>
              <a:t>Network Architecture Review;</a:t>
            </a:r>
          </a:p>
          <a:p>
            <a:pPr marL="171450" lvl="0" indent="-171450">
              <a:spcBef>
                <a:spcPts val="300"/>
              </a:spcBef>
              <a:spcAft>
                <a:spcPts val="300"/>
              </a:spcAft>
              <a:buFont typeface="Arial" panose="020B0604020202020204" pitchFamily="34" charset="0"/>
              <a:buChar char="•"/>
            </a:pPr>
            <a:endParaRPr lang="en-US" sz="1000" dirty="0">
              <a:latin typeface="Century Gothic" panose="020B0502020202020204" pitchFamily="34" charset="0"/>
            </a:endParaRPr>
          </a:p>
          <a:p>
            <a:pPr>
              <a:spcBef>
                <a:spcPts val="300"/>
              </a:spcBef>
              <a:spcAft>
                <a:spcPts val="300"/>
              </a:spcAft>
            </a:pPr>
            <a:r>
              <a:rPr lang="en-US" sz="1000" b="1" dirty="0">
                <a:latin typeface="Century Gothic" panose="020B0502020202020204" pitchFamily="34" charset="0"/>
                <a:cs typeface="Calibri" panose="020F0502020204030204" pitchFamily="34" charset="0"/>
              </a:rPr>
              <a:t>Certifications</a:t>
            </a:r>
          </a:p>
          <a:p>
            <a:pPr marL="171450" indent="-171450">
              <a:spcBef>
                <a:spcPts val="300"/>
              </a:spcBef>
              <a:spcAft>
                <a:spcPts val="300"/>
              </a:spcAft>
              <a:buFont typeface="Arial" panose="020B0604020202020204" pitchFamily="34" charset="0"/>
              <a:buChar char="•"/>
            </a:pPr>
            <a:r>
              <a:rPr lang="en-US" sz="1000" dirty="0"/>
              <a:t>CEH - Certified Ethical Hacker </a:t>
            </a:r>
          </a:p>
          <a:p>
            <a:pPr marL="171450" indent="-171450">
              <a:spcBef>
                <a:spcPts val="300"/>
              </a:spcBef>
              <a:spcAft>
                <a:spcPts val="300"/>
              </a:spcAft>
              <a:buFont typeface="Arial" panose="020B0604020202020204" pitchFamily="34" charset="0"/>
              <a:buChar char="•"/>
            </a:pPr>
            <a:r>
              <a:rPr lang="en-US" sz="1000" dirty="0"/>
              <a:t>CHFI - Certified Hacker Forensic Investigator</a:t>
            </a:r>
          </a:p>
          <a:p>
            <a:pPr marL="171450" indent="-171450">
              <a:spcBef>
                <a:spcPts val="300"/>
              </a:spcBef>
              <a:spcAft>
                <a:spcPts val="300"/>
              </a:spcAft>
              <a:buFont typeface="Arial" panose="020B0604020202020204" pitchFamily="34" charset="0"/>
              <a:buChar char="•"/>
            </a:pPr>
            <a:r>
              <a:rPr lang="en-US" sz="1000" dirty="0"/>
              <a:t> CND - Certified Network Defender</a:t>
            </a:r>
            <a:endParaRPr lang="en-US" sz="1000" b="1" dirty="0">
              <a:latin typeface="Century Gothic" panose="020B0502020202020204" pitchFamily="34" charset="0"/>
              <a:cs typeface="Calibri" panose="020F0502020204030204" pitchFamily="34" charset="0"/>
            </a:endParaRPr>
          </a:p>
          <a:p>
            <a:pPr>
              <a:spcBef>
                <a:spcPts val="300"/>
              </a:spcBef>
              <a:spcAft>
                <a:spcPts val="300"/>
              </a:spcAft>
            </a:pPr>
            <a:endParaRPr lang="en-US" sz="800" dirty="0">
              <a:latin typeface="Century Gothic" panose="020B0502020202020204" pitchFamily="34" charset="0"/>
              <a:cs typeface="Calibri" panose="020F0502020204030204" pitchFamily="34" charset="0"/>
            </a:endParaRPr>
          </a:p>
          <a:p>
            <a:pPr lvl="0">
              <a:spcBef>
                <a:spcPts val="300"/>
              </a:spcBef>
              <a:spcAft>
                <a:spcPts val="300"/>
              </a:spcAft>
            </a:pPr>
            <a:endParaRPr lang="en-US" sz="1000" dirty="0">
              <a:latin typeface="Century Gothic" panose="020B0502020202020204" pitchFamily="34" charset="0"/>
            </a:endParaRPr>
          </a:p>
        </p:txBody>
      </p:sp>
      <p:sp>
        <p:nvSpPr>
          <p:cNvPr id="8" name="Rectangle 7"/>
          <p:cNvSpPr>
            <a:spLocks noChangeArrowheads="1"/>
          </p:cNvSpPr>
          <p:nvPr/>
        </p:nvSpPr>
        <p:spPr bwMode="auto">
          <a:xfrm>
            <a:off x="921543" y="1182982"/>
            <a:ext cx="4238285" cy="346249"/>
          </a:xfrm>
          <a:prstGeom prst="rect">
            <a:avLst/>
          </a:prstGeom>
          <a:noFill/>
          <a:ln w="9525">
            <a:noFill/>
            <a:miter lim="800000"/>
            <a:headEnd/>
            <a:tailEnd/>
          </a:ln>
        </p:spPr>
        <p:txBody>
          <a:bodyPr wrap="square" lIns="0" tIns="0" rIns="0" bIns="0">
            <a:spAutoFit/>
          </a:bodyPr>
          <a:lstStyle/>
          <a:p>
            <a:pPr fontAlgn="base">
              <a:lnSpc>
                <a:spcPts val="1477"/>
              </a:lnSpc>
              <a:spcBef>
                <a:spcPct val="0"/>
              </a:spcBef>
              <a:tabLst>
                <a:tab pos="274032" algn="l"/>
              </a:tabLst>
            </a:pPr>
            <a:r>
              <a:rPr lang="en-GB" sz="1000" b="1" dirty="0">
                <a:latin typeface="Century Gothic" panose="020B0502020202020204" pitchFamily="34" charset="0"/>
                <a:cs typeface="Times New Roman" pitchFamily="18" charset="0"/>
              </a:rPr>
              <a:t>Sarib Ul Haq| </a:t>
            </a:r>
            <a:r>
              <a:rPr lang="en-US" sz="1000" b="1" dirty="0">
                <a:latin typeface="Century Gothic" panose="020B0502020202020204" pitchFamily="34" charset="0"/>
                <a:cs typeface="Times New Roman" pitchFamily="18" charset="0"/>
              </a:rPr>
              <a:t>Information Security Analyst</a:t>
            </a:r>
          </a:p>
          <a:p>
            <a:pPr fontAlgn="base">
              <a:spcBef>
                <a:spcPct val="0"/>
              </a:spcBef>
              <a:spcAft>
                <a:spcPct val="50000"/>
              </a:spcAft>
              <a:tabLst>
                <a:tab pos="274032" algn="l"/>
              </a:tabLst>
            </a:pPr>
            <a:r>
              <a:rPr lang="en-GB" sz="1000" b="1" dirty="0">
                <a:solidFill>
                  <a:srgbClr val="002060"/>
                </a:solidFill>
                <a:latin typeface="Century Gothic" panose="020B0502020202020204" pitchFamily="34" charset="0"/>
                <a:cs typeface="Arial"/>
              </a:rPr>
              <a:t>Education / Qualification </a:t>
            </a:r>
            <a:r>
              <a:rPr lang="en-GB" sz="1000" b="1" dirty="0">
                <a:solidFill>
                  <a:srgbClr val="FFC000"/>
                </a:solidFill>
                <a:latin typeface="Century Gothic" panose="020B0502020202020204" pitchFamily="34" charset="0"/>
                <a:cs typeface="Arial"/>
              </a:rPr>
              <a:t>| </a:t>
            </a:r>
            <a:r>
              <a:rPr lang="en-US" sz="1000" dirty="0">
                <a:latin typeface="Century Gothic" panose="020B0502020202020204" pitchFamily="34" charset="0"/>
              </a:rPr>
              <a:t>Graduate </a:t>
            </a:r>
            <a:endParaRPr lang="en-US" sz="1000" i="1" dirty="0">
              <a:solidFill>
                <a:prstClr val="black"/>
              </a:solidFill>
              <a:latin typeface="Century Gothic" panose="020B0502020202020204" pitchFamily="34" charset="0"/>
            </a:endParaRPr>
          </a:p>
        </p:txBody>
      </p:sp>
      <p:cxnSp>
        <p:nvCxnSpPr>
          <p:cNvPr id="14" name="Straight Connector 13"/>
          <p:cNvCxnSpPr/>
          <p:nvPr/>
        </p:nvCxnSpPr>
        <p:spPr>
          <a:xfrm flipH="1">
            <a:off x="921544" y="2549877"/>
            <a:ext cx="7211436" cy="0"/>
          </a:xfrm>
          <a:prstGeom prst="line">
            <a:avLst/>
          </a:prstGeom>
        </p:spPr>
        <p:style>
          <a:lnRef idx="3">
            <a:schemeClr val="accent2"/>
          </a:lnRef>
          <a:fillRef idx="0">
            <a:schemeClr val="accent2"/>
          </a:fillRef>
          <a:effectRef idx="2">
            <a:schemeClr val="accent2"/>
          </a:effectRef>
          <a:fontRef idx="minor">
            <a:schemeClr val="tx1"/>
          </a:fontRef>
        </p:style>
      </p:cxnSp>
      <p:pic>
        <p:nvPicPr>
          <p:cNvPr id="9" name="Picture 8">
            <a:extLst>
              <a:ext uri="{FF2B5EF4-FFF2-40B4-BE49-F238E27FC236}">
                <a16:creationId xmlns:a16="http://schemas.microsoft.com/office/drawing/2014/main" id="{2987378A-1030-40AF-AFA6-AD18FB561C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76744" y="746099"/>
            <a:ext cx="1562318" cy="1724266"/>
          </a:xfrm>
          <a:prstGeom prst="rect">
            <a:avLst/>
          </a:prstGeom>
        </p:spPr>
      </p:pic>
    </p:spTree>
    <p:extLst>
      <p:ext uri="{BB962C8B-B14F-4D97-AF65-F5344CB8AC3E}">
        <p14:creationId xmlns:p14="http://schemas.microsoft.com/office/powerpoint/2010/main" val="57356662"/>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Team Profiles</a:t>
            </a:r>
          </a:p>
        </p:txBody>
      </p:sp>
      <p:sp>
        <p:nvSpPr>
          <p:cNvPr id="3" name="Rectangle 2"/>
          <p:cNvSpPr/>
          <p:nvPr/>
        </p:nvSpPr>
        <p:spPr>
          <a:xfrm>
            <a:off x="825500" y="1266461"/>
            <a:ext cx="8658298" cy="4437112"/>
          </a:xfrm>
          <a:prstGeom prst="rect">
            <a:avLst/>
          </a:prstGeom>
        </p:spPr>
        <p:txBody>
          <a:bodyPr wrap="square">
            <a:spAutoFit/>
          </a:bodyPr>
          <a:lstStyle/>
          <a:p>
            <a:pPr algn="just">
              <a:spcBef>
                <a:spcPts val="600"/>
              </a:spcBef>
              <a:spcAft>
                <a:spcPts val="600"/>
              </a:spcAft>
            </a:pPr>
            <a:endParaRPr lang="en-US" sz="1200" b="1" dirty="0">
              <a:latin typeface="Century Gothic" panose="020B0502020202020204" pitchFamily="34" charset="0"/>
            </a:endParaRPr>
          </a:p>
          <a:p>
            <a:pPr algn="just">
              <a:spcBef>
                <a:spcPts val="600"/>
              </a:spcBef>
              <a:spcAft>
                <a:spcPts val="600"/>
              </a:spcAft>
            </a:pPr>
            <a:endParaRPr lang="en-US" sz="1200" b="1" dirty="0">
              <a:latin typeface="Century Gothic" panose="020B0502020202020204" pitchFamily="34" charset="0"/>
            </a:endParaRPr>
          </a:p>
          <a:p>
            <a:pPr algn="just">
              <a:spcBef>
                <a:spcPts val="600"/>
              </a:spcBef>
              <a:spcAft>
                <a:spcPts val="600"/>
              </a:spcAft>
            </a:pPr>
            <a:endParaRPr lang="en-US" sz="1200" b="1" dirty="0">
              <a:latin typeface="Century Gothic" panose="020B0502020202020204" pitchFamily="34" charset="0"/>
            </a:endParaRPr>
          </a:p>
          <a:p>
            <a:pPr algn="just">
              <a:spcBef>
                <a:spcPts val="600"/>
              </a:spcBef>
              <a:spcAft>
                <a:spcPts val="600"/>
              </a:spcAft>
            </a:pPr>
            <a:r>
              <a:rPr lang="en-US" sz="1200" b="1" dirty="0">
                <a:latin typeface="Century Gothic" panose="020B0502020202020204" pitchFamily="34" charset="0"/>
              </a:rPr>
              <a:t>Professional Profile</a:t>
            </a:r>
            <a:endParaRPr lang="en-US" sz="900" dirty="0">
              <a:latin typeface="Times New Roman"/>
              <a:cs typeface="Times New Roman"/>
            </a:endParaRPr>
          </a:p>
          <a:p>
            <a:pPr algn="just">
              <a:lnSpc>
                <a:spcPct val="150000"/>
              </a:lnSpc>
              <a:spcBef>
                <a:spcPts val="488"/>
              </a:spcBef>
              <a:spcAft>
                <a:spcPts val="488"/>
              </a:spcAft>
            </a:pPr>
            <a:r>
              <a:rPr lang="en-US" sz="1000" dirty="0">
                <a:solidFill>
                  <a:prstClr val="black"/>
                </a:solidFill>
              </a:rPr>
              <a:t>Since 2023, </a:t>
            </a:r>
            <a:r>
              <a:rPr lang="en-US" sz="1000" dirty="0" err="1">
                <a:solidFill>
                  <a:prstClr val="black"/>
                </a:solidFill>
              </a:rPr>
              <a:t>Fazeel</a:t>
            </a:r>
            <a:r>
              <a:rPr lang="en-US" sz="1000" dirty="0">
                <a:solidFill>
                  <a:prstClr val="black"/>
                </a:solidFill>
              </a:rPr>
              <a:t> Ul Haq has been employed with Virtual Security. He performs tasks connected to information security and digital forensics, such as mobile application security evaluation, vulnerability assessment, penetration testing, and evaluation of data compromise and compromise assessment. </a:t>
            </a:r>
          </a:p>
          <a:p>
            <a:pPr algn="just">
              <a:lnSpc>
                <a:spcPct val="150000"/>
              </a:lnSpc>
              <a:spcBef>
                <a:spcPts val="600"/>
              </a:spcBef>
              <a:spcAft>
                <a:spcPts val="600"/>
              </a:spcAft>
            </a:pPr>
            <a:r>
              <a:rPr lang="en-US" sz="1200" b="1" dirty="0">
                <a:latin typeface="Century Gothic" panose="020B0502020202020204" pitchFamily="34" charset="0"/>
              </a:rPr>
              <a:t>Expertise</a:t>
            </a:r>
          </a:p>
          <a:p>
            <a:pPr marL="171450" lvl="0" indent="-171450">
              <a:spcBef>
                <a:spcPts val="300"/>
              </a:spcBef>
              <a:spcAft>
                <a:spcPts val="300"/>
              </a:spcAft>
              <a:buFont typeface="Arial" panose="020B0604020202020204" pitchFamily="34" charset="0"/>
              <a:buChar char="•"/>
            </a:pPr>
            <a:r>
              <a:rPr lang="en-US" sz="1000" dirty="0">
                <a:latin typeface="Century Gothic" panose="020B0502020202020204" pitchFamily="34" charset="0"/>
              </a:rPr>
              <a:t>Vulnerability Assessment  &amp; Penetration testing;</a:t>
            </a:r>
          </a:p>
          <a:p>
            <a:pPr marL="171450" lvl="0" indent="-171450">
              <a:spcBef>
                <a:spcPts val="300"/>
              </a:spcBef>
              <a:spcAft>
                <a:spcPts val="300"/>
              </a:spcAft>
              <a:buFont typeface="Arial" panose="020B0604020202020204" pitchFamily="34" charset="0"/>
              <a:buChar char="•"/>
            </a:pPr>
            <a:r>
              <a:rPr lang="en-US" sz="1000" dirty="0">
                <a:latin typeface="Century Gothic" panose="020B0502020202020204" pitchFamily="34" charset="0"/>
              </a:rPr>
              <a:t>Cloud Security Assessment;</a:t>
            </a:r>
          </a:p>
          <a:p>
            <a:pPr marL="171450" lvl="0" indent="-171450">
              <a:spcBef>
                <a:spcPts val="300"/>
              </a:spcBef>
              <a:spcAft>
                <a:spcPts val="300"/>
              </a:spcAft>
              <a:buFont typeface="Arial" panose="020B0604020202020204" pitchFamily="34" charset="0"/>
              <a:buChar char="•"/>
            </a:pPr>
            <a:r>
              <a:rPr lang="en-US" sz="1000" dirty="0">
                <a:latin typeface="Century Gothic" panose="020B0502020202020204" pitchFamily="34" charset="0"/>
              </a:rPr>
              <a:t>Digital Forensic;</a:t>
            </a:r>
          </a:p>
          <a:p>
            <a:pPr marL="171450" lvl="0" indent="-171450">
              <a:spcBef>
                <a:spcPts val="300"/>
              </a:spcBef>
              <a:spcAft>
                <a:spcPts val="300"/>
              </a:spcAft>
              <a:buFont typeface="Arial" panose="020B0604020202020204" pitchFamily="34" charset="0"/>
              <a:buChar char="•"/>
            </a:pPr>
            <a:r>
              <a:rPr lang="en-US" sz="1000" dirty="0">
                <a:latin typeface="Century Gothic" panose="020B0502020202020204" pitchFamily="34" charset="0"/>
              </a:rPr>
              <a:t>Bug Bounty Hunting;</a:t>
            </a:r>
          </a:p>
          <a:p>
            <a:pPr marL="171450" lvl="0" indent="-171450">
              <a:spcBef>
                <a:spcPts val="300"/>
              </a:spcBef>
              <a:spcAft>
                <a:spcPts val="300"/>
              </a:spcAft>
              <a:buFont typeface="Arial" panose="020B0604020202020204" pitchFamily="34" charset="0"/>
              <a:buChar char="•"/>
            </a:pPr>
            <a:r>
              <a:rPr lang="en-US" sz="1000" dirty="0">
                <a:latin typeface="Century Gothic" panose="020B0502020202020204" pitchFamily="34" charset="0"/>
              </a:rPr>
              <a:t>OT Cybersecurity review;</a:t>
            </a:r>
          </a:p>
          <a:p>
            <a:pPr marL="171450" lvl="0" indent="-171450">
              <a:spcBef>
                <a:spcPts val="300"/>
              </a:spcBef>
              <a:spcAft>
                <a:spcPts val="300"/>
              </a:spcAft>
              <a:buFont typeface="Arial" panose="020B0604020202020204" pitchFamily="34" charset="0"/>
              <a:buChar char="•"/>
            </a:pPr>
            <a:r>
              <a:rPr lang="en-US" sz="1000" dirty="0">
                <a:latin typeface="Century Gothic" panose="020B0502020202020204" pitchFamily="34" charset="0"/>
              </a:rPr>
              <a:t>Compromise Assessment;</a:t>
            </a:r>
          </a:p>
          <a:p>
            <a:pPr marL="171450" lvl="0" indent="-171450">
              <a:spcBef>
                <a:spcPts val="300"/>
              </a:spcBef>
              <a:spcAft>
                <a:spcPts val="300"/>
              </a:spcAft>
              <a:buFont typeface="Arial" panose="020B0604020202020204" pitchFamily="34" charset="0"/>
              <a:buChar char="•"/>
            </a:pPr>
            <a:r>
              <a:rPr lang="en-US" sz="1000" dirty="0">
                <a:latin typeface="Century Gothic" panose="020B0502020202020204" pitchFamily="34" charset="0"/>
              </a:rPr>
              <a:t>Mobile </a:t>
            </a:r>
            <a:r>
              <a:rPr lang="en-US" sz="1050" dirty="0">
                <a:latin typeface="Century Gothic" panose="020B0502020202020204" pitchFamily="34" charset="0"/>
              </a:rPr>
              <a:t>Application </a:t>
            </a:r>
            <a:r>
              <a:rPr lang="en-US" sz="1000" dirty="0">
                <a:latin typeface="Century Gothic" panose="020B0502020202020204" pitchFamily="34" charset="0"/>
              </a:rPr>
              <a:t>Security Assessment;</a:t>
            </a:r>
          </a:p>
          <a:p>
            <a:pPr marL="171450" lvl="0" indent="-171450">
              <a:spcBef>
                <a:spcPts val="300"/>
              </a:spcBef>
              <a:spcAft>
                <a:spcPts val="300"/>
              </a:spcAft>
              <a:buFont typeface="Arial" panose="020B0604020202020204" pitchFamily="34" charset="0"/>
              <a:buChar char="•"/>
            </a:pPr>
            <a:r>
              <a:rPr lang="en-US" sz="1000" dirty="0">
                <a:latin typeface="Century Gothic" panose="020B0502020202020204" pitchFamily="34" charset="0"/>
              </a:rPr>
              <a:t>Network Architecture Review;</a:t>
            </a:r>
          </a:p>
        </p:txBody>
      </p:sp>
      <p:sp>
        <p:nvSpPr>
          <p:cNvPr id="8" name="Rectangle 7"/>
          <p:cNvSpPr>
            <a:spLocks noChangeArrowheads="1"/>
          </p:cNvSpPr>
          <p:nvPr/>
        </p:nvSpPr>
        <p:spPr bwMode="auto">
          <a:xfrm>
            <a:off x="921543" y="1182982"/>
            <a:ext cx="4238285" cy="346249"/>
          </a:xfrm>
          <a:prstGeom prst="rect">
            <a:avLst/>
          </a:prstGeom>
          <a:noFill/>
          <a:ln w="9525">
            <a:noFill/>
            <a:miter lim="800000"/>
            <a:headEnd/>
            <a:tailEnd/>
          </a:ln>
        </p:spPr>
        <p:txBody>
          <a:bodyPr wrap="square" lIns="0" tIns="0" rIns="0" bIns="0">
            <a:spAutoFit/>
          </a:bodyPr>
          <a:lstStyle/>
          <a:p>
            <a:pPr fontAlgn="base">
              <a:lnSpc>
                <a:spcPts val="1477"/>
              </a:lnSpc>
              <a:spcBef>
                <a:spcPct val="0"/>
              </a:spcBef>
              <a:tabLst>
                <a:tab pos="274032" algn="l"/>
              </a:tabLst>
            </a:pPr>
            <a:r>
              <a:rPr lang="en-GB" sz="1000" b="1" dirty="0" err="1">
                <a:latin typeface="Century Gothic" panose="020B0502020202020204" pitchFamily="34" charset="0"/>
                <a:cs typeface="Times New Roman" pitchFamily="18" charset="0"/>
              </a:rPr>
              <a:t>Fazeel</a:t>
            </a:r>
            <a:r>
              <a:rPr lang="en-GB" sz="1000" b="1" dirty="0">
                <a:latin typeface="Century Gothic" panose="020B0502020202020204" pitchFamily="34" charset="0"/>
                <a:cs typeface="Times New Roman" pitchFamily="18" charset="0"/>
              </a:rPr>
              <a:t> Ul Haq| </a:t>
            </a:r>
            <a:r>
              <a:rPr lang="en-US" sz="1000" b="1" dirty="0">
                <a:latin typeface="Century Gothic" panose="020B0502020202020204" pitchFamily="34" charset="0"/>
                <a:cs typeface="Times New Roman" pitchFamily="18" charset="0"/>
              </a:rPr>
              <a:t>Information Security Analyst</a:t>
            </a:r>
          </a:p>
          <a:p>
            <a:pPr fontAlgn="base">
              <a:spcBef>
                <a:spcPct val="0"/>
              </a:spcBef>
              <a:spcAft>
                <a:spcPct val="50000"/>
              </a:spcAft>
              <a:tabLst>
                <a:tab pos="274032" algn="l"/>
              </a:tabLst>
            </a:pPr>
            <a:r>
              <a:rPr lang="en-GB" sz="1000" b="1" dirty="0">
                <a:solidFill>
                  <a:srgbClr val="002060"/>
                </a:solidFill>
                <a:latin typeface="Century Gothic" panose="020B0502020202020204" pitchFamily="34" charset="0"/>
                <a:cs typeface="Arial"/>
              </a:rPr>
              <a:t>Education / Qualification </a:t>
            </a:r>
            <a:r>
              <a:rPr lang="en-GB" sz="1000" b="1" dirty="0">
                <a:solidFill>
                  <a:srgbClr val="FFC000"/>
                </a:solidFill>
                <a:latin typeface="Century Gothic" panose="020B0502020202020204" pitchFamily="34" charset="0"/>
                <a:cs typeface="Arial"/>
              </a:rPr>
              <a:t>| </a:t>
            </a:r>
            <a:r>
              <a:rPr lang="en-US" sz="1000" dirty="0">
                <a:latin typeface="Century Gothic" panose="020B0502020202020204" pitchFamily="34" charset="0"/>
              </a:rPr>
              <a:t>Graduate </a:t>
            </a:r>
            <a:endParaRPr lang="en-US" sz="1000" i="1" dirty="0">
              <a:solidFill>
                <a:prstClr val="black"/>
              </a:solidFill>
              <a:latin typeface="Century Gothic" panose="020B0502020202020204" pitchFamily="34" charset="0"/>
            </a:endParaRPr>
          </a:p>
        </p:txBody>
      </p:sp>
      <p:cxnSp>
        <p:nvCxnSpPr>
          <p:cNvPr id="14" name="Straight Connector 13"/>
          <p:cNvCxnSpPr/>
          <p:nvPr/>
        </p:nvCxnSpPr>
        <p:spPr>
          <a:xfrm flipH="1">
            <a:off x="921544" y="2549877"/>
            <a:ext cx="7211436" cy="0"/>
          </a:xfrm>
          <a:prstGeom prst="line">
            <a:avLst/>
          </a:prstGeom>
        </p:spPr>
        <p:style>
          <a:lnRef idx="3">
            <a:schemeClr val="accent2"/>
          </a:lnRef>
          <a:fillRef idx="0">
            <a:schemeClr val="accent2"/>
          </a:fillRef>
          <a:effectRef idx="2">
            <a:schemeClr val="accent2"/>
          </a:effectRef>
          <a:fontRef idx="minor">
            <a:schemeClr val="tx1"/>
          </a:fontRef>
        </p:style>
      </p:cxnSp>
      <p:pic>
        <p:nvPicPr>
          <p:cNvPr id="5" name="Picture 4">
            <a:extLst>
              <a:ext uri="{FF2B5EF4-FFF2-40B4-BE49-F238E27FC236}">
                <a16:creationId xmlns:a16="http://schemas.microsoft.com/office/drawing/2014/main" id="{0470C1B8-605F-4A9E-AE0A-8B749FEACDEA}"/>
              </a:ext>
            </a:extLst>
          </p:cNvPr>
          <p:cNvPicPr>
            <a:picLocks noChangeAspect="1"/>
          </p:cNvPicPr>
          <p:nvPr/>
        </p:nvPicPr>
        <p:blipFill rotWithShape="1">
          <a:blip r:embed="rId2"/>
          <a:srcRect l="13504" t="12122" r="9026" b="10303"/>
          <a:stretch/>
        </p:blipFill>
        <p:spPr>
          <a:xfrm>
            <a:off x="8134735" y="498584"/>
            <a:ext cx="1349063" cy="176204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72506485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Team Profiles</a:t>
            </a:r>
          </a:p>
        </p:txBody>
      </p:sp>
      <p:sp>
        <p:nvSpPr>
          <p:cNvPr id="3" name="Rectangle 2"/>
          <p:cNvSpPr/>
          <p:nvPr/>
        </p:nvSpPr>
        <p:spPr>
          <a:xfrm>
            <a:off x="825500" y="1266461"/>
            <a:ext cx="8658298" cy="4667945"/>
          </a:xfrm>
          <a:prstGeom prst="rect">
            <a:avLst/>
          </a:prstGeom>
        </p:spPr>
        <p:txBody>
          <a:bodyPr wrap="square">
            <a:spAutoFit/>
          </a:bodyPr>
          <a:lstStyle/>
          <a:p>
            <a:pPr algn="just">
              <a:spcBef>
                <a:spcPts val="600"/>
              </a:spcBef>
              <a:spcAft>
                <a:spcPts val="600"/>
              </a:spcAft>
            </a:pPr>
            <a:endParaRPr lang="en-US" sz="1200" b="1" dirty="0">
              <a:latin typeface="Century Gothic" panose="020B0502020202020204" pitchFamily="34" charset="0"/>
            </a:endParaRPr>
          </a:p>
          <a:p>
            <a:pPr algn="just">
              <a:spcBef>
                <a:spcPts val="600"/>
              </a:spcBef>
              <a:spcAft>
                <a:spcPts val="600"/>
              </a:spcAft>
            </a:pPr>
            <a:endParaRPr lang="en-US" sz="1200" b="1" dirty="0">
              <a:latin typeface="Century Gothic" panose="020B0502020202020204" pitchFamily="34" charset="0"/>
            </a:endParaRPr>
          </a:p>
          <a:p>
            <a:pPr algn="just">
              <a:spcBef>
                <a:spcPts val="600"/>
              </a:spcBef>
              <a:spcAft>
                <a:spcPts val="600"/>
              </a:spcAft>
            </a:pPr>
            <a:endParaRPr lang="en-US" sz="1200" b="1" dirty="0">
              <a:latin typeface="Century Gothic" panose="020B0502020202020204" pitchFamily="34" charset="0"/>
            </a:endParaRPr>
          </a:p>
          <a:p>
            <a:pPr algn="just">
              <a:spcBef>
                <a:spcPts val="600"/>
              </a:spcBef>
              <a:spcAft>
                <a:spcPts val="600"/>
              </a:spcAft>
            </a:pPr>
            <a:r>
              <a:rPr lang="en-US" sz="1200" b="1" dirty="0">
                <a:latin typeface="Century Gothic" panose="020B0502020202020204" pitchFamily="34" charset="0"/>
              </a:rPr>
              <a:t>Professional Profile</a:t>
            </a:r>
            <a:endParaRPr lang="en-US" sz="900" dirty="0">
              <a:latin typeface="Times New Roman"/>
              <a:cs typeface="Times New Roman"/>
            </a:endParaRPr>
          </a:p>
          <a:p>
            <a:pPr algn="just">
              <a:lnSpc>
                <a:spcPct val="150000"/>
              </a:lnSpc>
              <a:spcBef>
                <a:spcPts val="488"/>
              </a:spcBef>
              <a:spcAft>
                <a:spcPts val="488"/>
              </a:spcAft>
            </a:pPr>
            <a:r>
              <a:rPr lang="en-US" sz="1000" dirty="0">
                <a:solidFill>
                  <a:prstClr val="black"/>
                </a:solidFill>
              </a:rPr>
              <a:t>Since 2023, Iqbal Ahmed has been employed with Virtual Security. He performs tasks connected to information security and digital forensics, such as mobile application security evaluation, vulnerability assessment, penetration testing, and evaluation of data compromise and compromise assessment. </a:t>
            </a:r>
          </a:p>
          <a:p>
            <a:pPr algn="just">
              <a:lnSpc>
                <a:spcPct val="150000"/>
              </a:lnSpc>
              <a:spcBef>
                <a:spcPts val="600"/>
              </a:spcBef>
              <a:spcAft>
                <a:spcPts val="600"/>
              </a:spcAft>
            </a:pPr>
            <a:r>
              <a:rPr lang="en-US" sz="1200" b="1" dirty="0">
                <a:latin typeface="Century Gothic" panose="020B0502020202020204" pitchFamily="34" charset="0"/>
              </a:rPr>
              <a:t>Expertise</a:t>
            </a:r>
          </a:p>
          <a:p>
            <a:pPr marL="171450" indent="-171450">
              <a:spcBef>
                <a:spcPts val="300"/>
              </a:spcBef>
              <a:spcAft>
                <a:spcPts val="300"/>
              </a:spcAft>
              <a:buFont typeface="Arial" panose="020B0604020202020204" pitchFamily="34" charset="0"/>
              <a:buChar char="•"/>
            </a:pPr>
            <a:r>
              <a:rPr lang="en-US" sz="1000" dirty="0">
                <a:latin typeface="Century Gothic" panose="020B0502020202020204" pitchFamily="34" charset="0"/>
              </a:rPr>
              <a:t>Vulnerability Assessment  &amp; Penetration testing;</a:t>
            </a:r>
          </a:p>
          <a:p>
            <a:pPr marL="171450" indent="-171450">
              <a:spcBef>
                <a:spcPts val="300"/>
              </a:spcBef>
              <a:spcAft>
                <a:spcPts val="300"/>
              </a:spcAft>
              <a:buFont typeface="Arial" panose="020B0604020202020204" pitchFamily="34" charset="0"/>
              <a:buChar char="•"/>
            </a:pPr>
            <a:r>
              <a:rPr lang="en-US" sz="1000" dirty="0">
                <a:latin typeface="Century Gothic" panose="020B0502020202020204" pitchFamily="34" charset="0"/>
              </a:rPr>
              <a:t>Bug Bounty Hunting;</a:t>
            </a:r>
          </a:p>
          <a:p>
            <a:pPr marL="171450" indent="-171450">
              <a:spcBef>
                <a:spcPts val="300"/>
              </a:spcBef>
              <a:spcAft>
                <a:spcPts val="300"/>
              </a:spcAft>
              <a:buFont typeface="Arial" panose="020B0604020202020204" pitchFamily="34" charset="0"/>
              <a:buChar char="•"/>
            </a:pPr>
            <a:r>
              <a:rPr lang="en-US" sz="1000" dirty="0">
                <a:latin typeface="Century Gothic" panose="020B0502020202020204" pitchFamily="34" charset="0"/>
              </a:rPr>
              <a:t>Cloud Security Assessment;</a:t>
            </a:r>
          </a:p>
          <a:p>
            <a:pPr marL="171450" indent="-171450">
              <a:spcBef>
                <a:spcPts val="300"/>
              </a:spcBef>
              <a:spcAft>
                <a:spcPts val="300"/>
              </a:spcAft>
              <a:buFont typeface="Arial" panose="020B0604020202020204" pitchFamily="34" charset="0"/>
              <a:buChar char="•"/>
            </a:pPr>
            <a:r>
              <a:rPr lang="en-US" sz="1000" dirty="0">
                <a:latin typeface="Century Gothic" panose="020B0502020202020204" pitchFamily="34" charset="0"/>
              </a:rPr>
              <a:t>Digital Forensic;</a:t>
            </a:r>
          </a:p>
          <a:p>
            <a:pPr marL="171450" indent="-171450">
              <a:spcBef>
                <a:spcPts val="300"/>
              </a:spcBef>
              <a:spcAft>
                <a:spcPts val="300"/>
              </a:spcAft>
              <a:buFont typeface="Arial" panose="020B0604020202020204" pitchFamily="34" charset="0"/>
              <a:buChar char="•"/>
            </a:pPr>
            <a:r>
              <a:rPr lang="en-US" sz="1000" dirty="0">
                <a:latin typeface="Century Gothic" panose="020B0502020202020204" pitchFamily="34" charset="0"/>
              </a:rPr>
              <a:t>OT Cybersecurity Review</a:t>
            </a:r>
          </a:p>
          <a:p>
            <a:pPr marL="171450" indent="-171450">
              <a:spcBef>
                <a:spcPts val="300"/>
              </a:spcBef>
              <a:spcAft>
                <a:spcPts val="300"/>
              </a:spcAft>
              <a:buFont typeface="Arial" panose="020B0604020202020204" pitchFamily="34" charset="0"/>
              <a:buChar char="•"/>
            </a:pPr>
            <a:r>
              <a:rPr lang="en-US" sz="1000" dirty="0">
                <a:latin typeface="Century Gothic" panose="020B0502020202020204" pitchFamily="34" charset="0"/>
              </a:rPr>
              <a:t>Compromise Assessment;</a:t>
            </a:r>
          </a:p>
          <a:p>
            <a:pPr marL="171450" indent="-171450">
              <a:spcBef>
                <a:spcPts val="300"/>
              </a:spcBef>
              <a:spcAft>
                <a:spcPts val="300"/>
              </a:spcAft>
              <a:buFont typeface="Arial" panose="020B0604020202020204" pitchFamily="34" charset="0"/>
              <a:buChar char="•"/>
            </a:pPr>
            <a:r>
              <a:rPr lang="en-US" sz="1000" dirty="0">
                <a:latin typeface="Century Gothic" panose="020B0502020202020204" pitchFamily="34" charset="0"/>
              </a:rPr>
              <a:t>Mobile </a:t>
            </a:r>
            <a:r>
              <a:rPr lang="en-US" sz="1050" dirty="0">
                <a:latin typeface="Century Gothic" panose="020B0502020202020204" pitchFamily="34" charset="0"/>
              </a:rPr>
              <a:t>Application </a:t>
            </a:r>
            <a:r>
              <a:rPr lang="en-US" sz="1000" dirty="0">
                <a:latin typeface="Century Gothic" panose="020B0502020202020204" pitchFamily="34" charset="0"/>
              </a:rPr>
              <a:t>Security Assessment;</a:t>
            </a:r>
          </a:p>
          <a:p>
            <a:pPr marL="171450" indent="-171450">
              <a:spcBef>
                <a:spcPts val="300"/>
              </a:spcBef>
              <a:spcAft>
                <a:spcPts val="300"/>
              </a:spcAft>
              <a:buFont typeface="Arial" panose="020B0604020202020204" pitchFamily="34" charset="0"/>
              <a:buChar char="•"/>
            </a:pPr>
            <a:r>
              <a:rPr lang="en-US" sz="1000" dirty="0">
                <a:latin typeface="Century Gothic" panose="020B0502020202020204" pitchFamily="34" charset="0"/>
              </a:rPr>
              <a:t>Network Architecture Review;</a:t>
            </a:r>
          </a:p>
          <a:p>
            <a:pPr marL="171450" lvl="0" indent="-171450">
              <a:spcBef>
                <a:spcPts val="300"/>
              </a:spcBef>
              <a:spcAft>
                <a:spcPts val="300"/>
              </a:spcAft>
              <a:buFont typeface="Arial" panose="020B0604020202020204" pitchFamily="34" charset="0"/>
              <a:buChar char="•"/>
            </a:pPr>
            <a:endParaRPr lang="en-US" sz="1000" dirty="0">
              <a:latin typeface="Century Gothic" panose="020B0502020202020204" pitchFamily="34" charset="0"/>
            </a:endParaRPr>
          </a:p>
        </p:txBody>
      </p:sp>
      <p:sp>
        <p:nvSpPr>
          <p:cNvPr id="8" name="Rectangle 7"/>
          <p:cNvSpPr>
            <a:spLocks noChangeArrowheads="1"/>
          </p:cNvSpPr>
          <p:nvPr/>
        </p:nvSpPr>
        <p:spPr bwMode="auto">
          <a:xfrm>
            <a:off x="921543" y="1182982"/>
            <a:ext cx="4238285" cy="346249"/>
          </a:xfrm>
          <a:prstGeom prst="rect">
            <a:avLst/>
          </a:prstGeom>
          <a:noFill/>
          <a:ln w="9525">
            <a:noFill/>
            <a:miter lim="800000"/>
            <a:headEnd/>
            <a:tailEnd/>
          </a:ln>
        </p:spPr>
        <p:txBody>
          <a:bodyPr wrap="square" lIns="0" tIns="0" rIns="0" bIns="0">
            <a:spAutoFit/>
          </a:bodyPr>
          <a:lstStyle/>
          <a:p>
            <a:pPr fontAlgn="base">
              <a:lnSpc>
                <a:spcPts val="1477"/>
              </a:lnSpc>
              <a:spcBef>
                <a:spcPct val="0"/>
              </a:spcBef>
              <a:tabLst>
                <a:tab pos="274032" algn="l"/>
              </a:tabLst>
            </a:pPr>
            <a:r>
              <a:rPr lang="en-GB" sz="1000" b="1" dirty="0">
                <a:latin typeface="Century Gothic" panose="020B0502020202020204" pitchFamily="34" charset="0"/>
                <a:cs typeface="Times New Roman" pitchFamily="18" charset="0"/>
              </a:rPr>
              <a:t>Iqbal Ahmed| </a:t>
            </a:r>
            <a:r>
              <a:rPr lang="en-US" sz="1000" b="1" dirty="0">
                <a:latin typeface="Century Gothic" panose="020B0502020202020204" pitchFamily="34" charset="0"/>
                <a:cs typeface="Times New Roman" pitchFamily="18" charset="0"/>
              </a:rPr>
              <a:t>Information Security Analyst</a:t>
            </a:r>
          </a:p>
          <a:p>
            <a:pPr fontAlgn="base">
              <a:spcBef>
                <a:spcPct val="0"/>
              </a:spcBef>
              <a:spcAft>
                <a:spcPct val="50000"/>
              </a:spcAft>
              <a:tabLst>
                <a:tab pos="274032" algn="l"/>
              </a:tabLst>
            </a:pPr>
            <a:r>
              <a:rPr lang="en-GB" sz="1000" b="1" dirty="0">
                <a:solidFill>
                  <a:srgbClr val="002060"/>
                </a:solidFill>
                <a:latin typeface="Century Gothic" panose="020B0502020202020204" pitchFamily="34" charset="0"/>
                <a:cs typeface="Arial"/>
              </a:rPr>
              <a:t>Education / Qualification </a:t>
            </a:r>
            <a:r>
              <a:rPr lang="en-GB" sz="1000" b="1" dirty="0">
                <a:solidFill>
                  <a:srgbClr val="FFC000"/>
                </a:solidFill>
                <a:latin typeface="Century Gothic" panose="020B0502020202020204" pitchFamily="34" charset="0"/>
                <a:cs typeface="Arial"/>
              </a:rPr>
              <a:t>| </a:t>
            </a:r>
            <a:r>
              <a:rPr lang="en-US" sz="1000" dirty="0">
                <a:latin typeface="Century Gothic" panose="020B0502020202020204" pitchFamily="34" charset="0"/>
              </a:rPr>
              <a:t>Graduate </a:t>
            </a:r>
            <a:endParaRPr lang="en-US" sz="1000" i="1" dirty="0">
              <a:solidFill>
                <a:prstClr val="black"/>
              </a:solidFill>
              <a:latin typeface="Century Gothic" panose="020B0502020202020204" pitchFamily="34" charset="0"/>
            </a:endParaRPr>
          </a:p>
        </p:txBody>
      </p:sp>
      <p:cxnSp>
        <p:nvCxnSpPr>
          <p:cNvPr id="14" name="Straight Connector 13"/>
          <p:cNvCxnSpPr/>
          <p:nvPr/>
        </p:nvCxnSpPr>
        <p:spPr>
          <a:xfrm flipH="1">
            <a:off x="921544" y="2549877"/>
            <a:ext cx="7211436" cy="0"/>
          </a:xfrm>
          <a:prstGeom prst="line">
            <a:avLst/>
          </a:prstGeom>
        </p:spPr>
        <p:style>
          <a:lnRef idx="3">
            <a:schemeClr val="accent2"/>
          </a:lnRef>
          <a:fillRef idx="0">
            <a:schemeClr val="accent2"/>
          </a:fillRef>
          <a:effectRef idx="2">
            <a:schemeClr val="accent2"/>
          </a:effectRef>
          <a:fontRef idx="minor">
            <a:schemeClr val="tx1"/>
          </a:fontRef>
        </p:style>
      </p:cxnSp>
      <p:pic>
        <p:nvPicPr>
          <p:cNvPr id="6" name="Picture 5">
            <a:extLst>
              <a:ext uri="{FF2B5EF4-FFF2-40B4-BE49-F238E27FC236}">
                <a16:creationId xmlns:a16="http://schemas.microsoft.com/office/drawing/2014/main" id="{2EBE7C4D-60DB-4471-9D55-A33642250F1A}"/>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Effect>
                      <a14:colorTemperature colorTemp="8800"/>
                    </a14:imgEffect>
                    <a14:imgEffect>
                      <a14:brightnessContrast bright="20000"/>
                    </a14:imgEffect>
                  </a14:imgLayer>
                </a14:imgProps>
              </a:ext>
            </a:extLst>
          </a:blip>
          <a:srcRect t="6263" b="24040"/>
          <a:stretch/>
        </p:blipFill>
        <p:spPr>
          <a:xfrm>
            <a:off x="8159379" y="642023"/>
            <a:ext cx="1420462" cy="1763954"/>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05142246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3421" y="2170932"/>
            <a:ext cx="7484224" cy="967123"/>
          </a:xfrm>
        </p:spPr>
        <p:txBody>
          <a:bodyPr/>
          <a:lstStyle/>
          <a:p>
            <a:r>
              <a:rPr lang="en-US" sz="4400" b="1" dirty="0"/>
              <a:t>Global certifications</a:t>
            </a:r>
          </a:p>
        </p:txBody>
      </p:sp>
    </p:spTree>
    <p:extLst>
      <p:ext uri="{BB962C8B-B14F-4D97-AF65-F5344CB8AC3E}">
        <p14:creationId xmlns:p14="http://schemas.microsoft.com/office/powerpoint/2010/main" val="1189363291"/>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Global</a:t>
            </a:r>
            <a:r>
              <a:rPr lang="en-US" dirty="0"/>
              <a:t> </a:t>
            </a:r>
            <a:r>
              <a:rPr lang="en-US" b="1" dirty="0"/>
              <a:t>certifications</a:t>
            </a:r>
          </a:p>
        </p:txBody>
      </p:sp>
      <p:sp>
        <p:nvSpPr>
          <p:cNvPr id="3" name="Rectangle 2"/>
          <p:cNvSpPr/>
          <p:nvPr/>
        </p:nvSpPr>
        <p:spPr>
          <a:xfrm>
            <a:off x="825500" y="1266461"/>
            <a:ext cx="8658298" cy="1292662"/>
          </a:xfrm>
          <a:prstGeom prst="rect">
            <a:avLst/>
          </a:prstGeom>
        </p:spPr>
        <p:txBody>
          <a:bodyPr wrap="square">
            <a:spAutoFit/>
          </a:bodyPr>
          <a:lstStyle/>
          <a:p>
            <a:pPr algn="just">
              <a:spcBef>
                <a:spcPts val="600"/>
              </a:spcBef>
              <a:spcAft>
                <a:spcPts val="600"/>
              </a:spcAft>
            </a:pPr>
            <a:endParaRPr lang="en-US" sz="1200" b="1" dirty="0">
              <a:latin typeface="Century Gothic" panose="020B0502020202020204" pitchFamily="34" charset="0"/>
            </a:endParaRPr>
          </a:p>
          <a:p>
            <a:pPr algn="just">
              <a:spcBef>
                <a:spcPts val="600"/>
              </a:spcBef>
              <a:spcAft>
                <a:spcPts val="600"/>
              </a:spcAft>
            </a:pPr>
            <a:endParaRPr lang="en-US" sz="1200" b="1" dirty="0">
              <a:latin typeface="Century Gothic" panose="020B0502020202020204" pitchFamily="34" charset="0"/>
            </a:endParaRPr>
          </a:p>
          <a:p>
            <a:pPr algn="just">
              <a:spcBef>
                <a:spcPts val="600"/>
              </a:spcBef>
              <a:spcAft>
                <a:spcPts val="600"/>
              </a:spcAft>
            </a:pPr>
            <a:endParaRPr lang="en-US" sz="1200" b="1" dirty="0">
              <a:latin typeface="Century Gothic" panose="020B0502020202020204" pitchFamily="34" charset="0"/>
            </a:endParaRPr>
          </a:p>
          <a:p>
            <a:pPr algn="just">
              <a:spcBef>
                <a:spcPts val="600"/>
              </a:spcBef>
              <a:spcAft>
                <a:spcPts val="600"/>
              </a:spcAft>
            </a:pPr>
            <a:r>
              <a:rPr lang="en-US" sz="1200" b="1" dirty="0">
                <a:latin typeface="Century Gothic" panose="020B0502020202020204" pitchFamily="34" charset="0"/>
              </a:rPr>
              <a:t>			</a:t>
            </a:r>
            <a:endParaRPr lang="en-US" sz="1000" dirty="0">
              <a:latin typeface="Century Gothic" panose="020B0502020202020204" pitchFamily="34" charset="0"/>
              <a:cs typeface="Calibri" panose="020F0502020204030204" pitchFamily="34" charset="0"/>
            </a:endParaRPr>
          </a:p>
        </p:txBody>
      </p:sp>
      <p:pic>
        <p:nvPicPr>
          <p:cNvPr id="7" name="Picture 6">
            <a:extLst>
              <a:ext uri="{FF2B5EF4-FFF2-40B4-BE49-F238E27FC236}">
                <a16:creationId xmlns:a16="http://schemas.microsoft.com/office/drawing/2014/main" id="{35410AE9-8FA6-4754-94A9-FAD7CC3C24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69826" y="1040622"/>
            <a:ext cx="6766348" cy="5186620"/>
          </a:xfrm>
          <a:prstGeom prst="rect">
            <a:avLst/>
          </a:prstGeom>
          <a:ln>
            <a:noFill/>
          </a:ln>
          <a:effectLst>
            <a:softEdge rad="112500"/>
          </a:effectLst>
        </p:spPr>
      </p:pic>
    </p:spTree>
    <p:extLst>
      <p:ext uri="{BB962C8B-B14F-4D97-AF65-F5344CB8AC3E}">
        <p14:creationId xmlns:p14="http://schemas.microsoft.com/office/powerpoint/2010/main" val="2911137109"/>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Global</a:t>
            </a:r>
            <a:r>
              <a:rPr lang="en-US" dirty="0"/>
              <a:t> </a:t>
            </a:r>
            <a:r>
              <a:rPr lang="en-US" b="1" dirty="0"/>
              <a:t>certifications</a:t>
            </a:r>
          </a:p>
        </p:txBody>
      </p:sp>
      <p:sp>
        <p:nvSpPr>
          <p:cNvPr id="3" name="Rectangle 2"/>
          <p:cNvSpPr/>
          <p:nvPr/>
        </p:nvSpPr>
        <p:spPr>
          <a:xfrm>
            <a:off x="825500" y="1266461"/>
            <a:ext cx="8658298" cy="1292662"/>
          </a:xfrm>
          <a:prstGeom prst="rect">
            <a:avLst/>
          </a:prstGeom>
        </p:spPr>
        <p:txBody>
          <a:bodyPr wrap="square">
            <a:spAutoFit/>
          </a:bodyPr>
          <a:lstStyle/>
          <a:p>
            <a:pPr algn="just">
              <a:spcBef>
                <a:spcPts val="600"/>
              </a:spcBef>
              <a:spcAft>
                <a:spcPts val="600"/>
              </a:spcAft>
            </a:pPr>
            <a:endParaRPr lang="en-US" sz="1200" b="1" dirty="0">
              <a:latin typeface="Century Gothic" panose="020B0502020202020204" pitchFamily="34" charset="0"/>
            </a:endParaRPr>
          </a:p>
          <a:p>
            <a:pPr algn="just">
              <a:spcBef>
                <a:spcPts val="600"/>
              </a:spcBef>
              <a:spcAft>
                <a:spcPts val="600"/>
              </a:spcAft>
            </a:pPr>
            <a:endParaRPr lang="en-US" sz="1200" b="1" dirty="0">
              <a:latin typeface="Century Gothic" panose="020B0502020202020204" pitchFamily="34" charset="0"/>
            </a:endParaRPr>
          </a:p>
          <a:p>
            <a:pPr algn="just">
              <a:spcBef>
                <a:spcPts val="600"/>
              </a:spcBef>
              <a:spcAft>
                <a:spcPts val="600"/>
              </a:spcAft>
            </a:pPr>
            <a:endParaRPr lang="en-US" sz="1200" b="1" dirty="0">
              <a:latin typeface="Century Gothic" panose="020B0502020202020204" pitchFamily="34" charset="0"/>
            </a:endParaRPr>
          </a:p>
          <a:p>
            <a:pPr algn="just">
              <a:spcBef>
                <a:spcPts val="600"/>
              </a:spcBef>
              <a:spcAft>
                <a:spcPts val="600"/>
              </a:spcAft>
            </a:pPr>
            <a:r>
              <a:rPr lang="en-US" sz="1200" b="1" dirty="0">
                <a:latin typeface="Century Gothic" panose="020B0502020202020204" pitchFamily="34" charset="0"/>
              </a:rPr>
              <a:t>			</a:t>
            </a:r>
            <a:endParaRPr lang="en-US" sz="1000" dirty="0">
              <a:latin typeface="Century Gothic" panose="020B0502020202020204" pitchFamily="34" charset="0"/>
              <a:cs typeface="Calibri" panose="020F0502020204030204" pitchFamily="34" charset="0"/>
            </a:endParaRPr>
          </a:p>
        </p:txBody>
      </p:sp>
      <p:pic>
        <p:nvPicPr>
          <p:cNvPr id="6" name="Picture 5">
            <a:extLst>
              <a:ext uri="{FF2B5EF4-FFF2-40B4-BE49-F238E27FC236}">
                <a16:creationId xmlns:a16="http://schemas.microsoft.com/office/drawing/2014/main" id="{9F994FCA-5BE0-4ED0-940F-668F705E67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40738" y="1113183"/>
            <a:ext cx="3734850" cy="5188877"/>
          </a:xfrm>
          <a:prstGeom prst="rect">
            <a:avLst/>
          </a:prstGeom>
        </p:spPr>
      </p:pic>
    </p:spTree>
    <p:extLst>
      <p:ext uri="{BB962C8B-B14F-4D97-AF65-F5344CB8AC3E}">
        <p14:creationId xmlns:p14="http://schemas.microsoft.com/office/powerpoint/2010/main" val="2858059939"/>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Global</a:t>
            </a:r>
            <a:r>
              <a:rPr lang="en-US" dirty="0"/>
              <a:t> </a:t>
            </a:r>
            <a:r>
              <a:rPr lang="en-US" b="1" dirty="0"/>
              <a:t>certifications</a:t>
            </a:r>
          </a:p>
        </p:txBody>
      </p:sp>
      <p:sp>
        <p:nvSpPr>
          <p:cNvPr id="3" name="Rectangle 2"/>
          <p:cNvSpPr/>
          <p:nvPr/>
        </p:nvSpPr>
        <p:spPr>
          <a:xfrm>
            <a:off x="825500" y="1266461"/>
            <a:ext cx="8658298" cy="1292662"/>
          </a:xfrm>
          <a:prstGeom prst="rect">
            <a:avLst/>
          </a:prstGeom>
        </p:spPr>
        <p:txBody>
          <a:bodyPr wrap="square">
            <a:spAutoFit/>
          </a:bodyPr>
          <a:lstStyle/>
          <a:p>
            <a:pPr algn="just">
              <a:spcBef>
                <a:spcPts val="600"/>
              </a:spcBef>
              <a:spcAft>
                <a:spcPts val="600"/>
              </a:spcAft>
            </a:pPr>
            <a:endParaRPr lang="en-US" sz="1200" b="1" dirty="0">
              <a:latin typeface="Century Gothic" panose="020B0502020202020204" pitchFamily="34" charset="0"/>
            </a:endParaRPr>
          </a:p>
          <a:p>
            <a:pPr algn="just">
              <a:spcBef>
                <a:spcPts val="600"/>
              </a:spcBef>
              <a:spcAft>
                <a:spcPts val="600"/>
              </a:spcAft>
            </a:pPr>
            <a:endParaRPr lang="en-US" sz="1200" b="1" dirty="0">
              <a:latin typeface="Century Gothic" panose="020B0502020202020204" pitchFamily="34" charset="0"/>
            </a:endParaRPr>
          </a:p>
          <a:p>
            <a:pPr algn="just">
              <a:spcBef>
                <a:spcPts val="600"/>
              </a:spcBef>
              <a:spcAft>
                <a:spcPts val="600"/>
              </a:spcAft>
            </a:pPr>
            <a:endParaRPr lang="en-US" sz="1200" b="1" dirty="0">
              <a:latin typeface="Century Gothic" panose="020B0502020202020204" pitchFamily="34" charset="0"/>
            </a:endParaRPr>
          </a:p>
          <a:p>
            <a:pPr algn="just">
              <a:spcBef>
                <a:spcPts val="600"/>
              </a:spcBef>
              <a:spcAft>
                <a:spcPts val="600"/>
              </a:spcAft>
            </a:pPr>
            <a:r>
              <a:rPr lang="en-US" sz="1200" b="1" dirty="0">
                <a:latin typeface="Century Gothic" panose="020B0502020202020204" pitchFamily="34" charset="0"/>
              </a:rPr>
              <a:t>			</a:t>
            </a:r>
            <a:endParaRPr lang="en-US" sz="1000" dirty="0">
              <a:latin typeface="Century Gothic" panose="020B0502020202020204" pitchFamily="34" charset="0"/>
              <a:cs typeface="Calibri" panose="020F0502020204030204" pitchFamily="34" charset="0"/>
            </a:endParaRPr>
          </a:p>
        </p:txBody>
      </p:sp>
      <p:pic>
        <p:nvPicPr>
          <p:cNvPr id="4" name="Picture 3"/>
          <p:cNvPicPr>
            <a:picLocks noChangeAspect="1"/>
          </p:cNvPicPr>
          <p:nvPr/>
        </p:nvPicPr>
        <p:blipFill rotWithShape="1">
          <a:blip r:embed="rId2"/>
          <a:srcRect l="901" r="1091"/>
          <a:stretch/>
        </p:blipFill>
        <p:spPr>
          <a:xfrm>
            <a:off x="3127664" y="1070263"/>
            <a:ext cx="3699163" cy="5191753"/>
          </a:xfrm>
          <a:prstGeom prst="rect">
            <a:avLst/>
          </a:prstGeom>
        </p:spPr>
      </p:pic>
    </p:spTree>
    <p:extLst>
      <p:ext uri="{BB962C8B-B14F-4D97-AF65-F5344CB8AC3E}">
        <p14:creationId xmlns:p14="http://schemas.microsoft.com/office/powerpoint/2010/main" val="2937421379"/>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Global</a:t>
            </a:r>
            <a:r>
              <a:rPr lang="en-US" dirty="0"/>
              <a:t> </a:t>
            </a:r>
            <a:r>
              <a:rPr lang="en-US" b="1" dirty="0"/>
              <a:t>certifications</a:t>
            </a:r>
            <a:endParaRPr lang="en-US" dirty="0"/>
          </a:p>
        </p:txBody>
      </p:sp>
      <p:pic>
        <p:nvPicPr>
          <p:cNvPr id="4" name="Picture 3"/>
          <p:cNvPicPr>
            <a:picLocks noChangeAspect="1"/>
          </p:cNvPicPr>
          <p:nvPr/>
        </p:nvPicPr>
        <p:blipFill>
          <a:blip r:embed="rId2"/>
          <a:stretch>
            <a:fillRect/>
          </a:stretch>
        </p:blipFill>
        <p:spPr>
          <a:xfrm>
            <a:off x="1459971" y="1180847"/>
            <a:ext cx="6905096" cy="4909332"/>
          </a:xfrm>
          <a:prstGeom prst="rect">
            <a:avLst/>
          </a:prstGeom>
        </p:spPr>
      </p:pic>
    </p:spTree>
    <p:extLst>
      <p:ext uri="{BB962C8B-B14F-4D97-AF65-F5344CB8AC3E}">
        <p14:creationId xmlns:p14="http://schemas.microsoft.com/office/powerpoint/2010/main" val="3520544246"/>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459971" y="1180847"/>
            <a:ext cx="6905096" cy="4875506"/>
          </a:xfrm>
          <a:prstGeom prst="rect">
            <a:avLst/>
          </a:prstGeom>
        </p:spPr>
      </p:pic>
      <p:sp>
        <p:nvSpPr>
          <p:cNvPr id="2" name="Title 1"/>
          <p:cNvSpPr>
            <a:spLocks noGrp="1"/>
          </p:cNvSpPr>
          <p:nvPr>
            <p:ph type="title"/>
          </p:nvPr>
        </p:nvSpPr>
        <p:spPr/>
        <p:txBody>
          <a:bodyPr/>
          <a:lstStyle/>
          <a:p>
            <a:r>
              <a:rPr lang="en-US" b="1" dirty="0"/>
              <a:t>Global</a:t>
            </a:r>
            <a:r>
              <a:rPr lang="en-US" dirty="0"/>
              <a:t> </a:t>
            </a:r>
            <a:r>
              <a:rPr lang="en-US" b="1" dirty="0"/>
              <a:t>certifications</a:t>
            </a:r>
            <a:endParaRPr lang="en-US" dirty="0"/>
          </a:p>
        </p:txBody>
      </p:sp>
    </p:spTree>
    <p:extLst>
      <p:ext uri="{BB962C8B-B14F-4D97-AF65-F5344CB8AC3E}">
        <p14:creationId xmlns:p14="http://schemas.microsoft.com/office/powerpoint/2010/main" val="3146146691"/>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Global</a:t>
            </a:r>
            <a:r>
              <a:rPr lang="en-US" dirty="0"/>
              <a:t> </a:t>
            </a:r>
            <a:r>
              <a:rPr lang="en-US" b="1" dirty="0"/>
              <a:t>certifications</a:t>
            </a:r>
          </a:p>
        </p:txBody>
      </p:sp>
      <p:sp>
        <p:nvSpPr>
          <p:cNvPr id="3" name="Rectangle 2"/>
          <p:cNvSpPr/>
          <p:nvPr/>
        </p:nvSpPr>
        <p:spPr>
          <a:xfrm>
            <a:off x="825500" y="1266461"/>
            <a:ext cx="8658298" cy="1292662"/>
          </a:xfrm>
          <a:prstGeom prst="rect">
            <a:avLst/>
          </a:prstGeom>
        </p:spPr>
        <p:txBody>
          <a:bodyPr wrap="square">
            <a:spAutoFit/>
          </a:bodyPr>
          <a:lstStyle/>
          <a:p>
            <a:pPr algn="just">
              <a:spcBef>
                <a:spcPts val="600"/>
              </a:spcBef>
              <a:spcAft>
                <a:spcPts val="600"/>
              </a:spcAft>
            </a:pPr>
            <a:endParaRPr lang="en-US" sz="1200" b="1" dirty="0">
              <a:latin typeface="Century Gothic" panose="020B0502020202020204" pitchFamily="34" charset="0"/>
            </a:endParaRPr>
          </a:p>
          <a:p>
            <a:pPr algn="just">
              <a:spcBef>
                <a:spcPts val="600"/>
              </a:spcBef>
              <a:spcAft>
                <a:spcPts val="600"/>
              </a:spcAft>
            </a:pPr>
            <a:endParaRPr lang="en-US" sz="1200" b="1" dirty="0">
              <a:latin typeface="Century Gothic" panose="020B0502020202020204" pitchFamily="34" charset="0"/>
            </a:endParaRPr>
          </a:p>
          <a:p>
            <a:pPr algn="just">
              <a:spcBef>
                <a:spcPts val="600"/>
              </a:spcBef>
              <a:spcAft>
                <a:spcPts val="600"/>
              </a:spcAft>
            </a:pPr>
            <a:endParaRPr lang="en-US" sz="1200" b="1" dirty="0">
              <a:latin typeface="Century Gothic" panose="020B0502020202020204" pitchFamily="34" charset="0"/>
            </a:endParaRPr>
          </a:p>
          <a:p>
            <a:pPr algn="just">
              <a:spcBef>
                <a:spcPts val="600"/>
              </a:spcBef>
              <a:spcAft>
                <a:spcPts val="600"/>
              </a:spcAft>
            </a:pPr>
            <a:r>
              <a:rPr lang="en-US" sz="1200" b="1" dirty="0">
                <a:latin typeface="Century Gothic" panose="020B0502020202020204" pitchFamily="34" charset="0"/>
              </a:rPr>
              <a:t>			</a:t>
            </a:r>
            <a:endParaRPr lang="en-US" sz="1000" dirty="0">
              <a:latin typeface="Century Gothic" panose="020B0502020202020204" pitchFamily="34" charset="0"/>
              <a:cs typeface="Calibri" panose="020F0502020204030204" pitchFamily="34"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61412" y="1020673"/>
            <a:ext cx="4010887" cy="5276218"/>
          </a:xfrm>
          <a:prstGeom prst="rect">
            <a:avLst/>
          </a:prstGeom>
        </p:spPr>
      </p:pic>
    </p:spTree>
    <p:extLst>
      <p:ext uri="{BB962C8B-B14F-4D97-AF65-F5344CB8AC3E}">
        <p14:creationId xmlns:p14="http://schemas.microsoft.com/office/powerpoint/2010/main" val="4108714325"/>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Global</a:t>
            </a:r>
            <a:r>
              <a:rPr lang="en-US" dirty="0"/>
              <a:t> </a:t>
            </a:r>
            <a:r>
              <a:rPr lang="en-US" b="1" dirty="0"/>
              <a:t>Certifications</a:t>
            </a:r>
          </a:p>
        </p:txBody>
      </p:sp>
      <p:sp>
        <p:nvSpPr>
          <p:cNvPr id="3" name="Rectangle 2"/>
          <p:cNvSpPr/>
          <p:nvPr/>
        </p:nvSpPr>
        <p:spPr>
          <a:xfrm>
            <a:off x="825500" y="1266461"/>
            <a:ext cx="8658298" cy="1292662"/>
          </a:xfrm>
          <a:prstGeom prst="rect">
            <a:avLst/>
          </a:prstGeom>
        </p:spPr>
        <p:txBody>
          <a:bodyPr wrap="square">
            <a:spAutoFit/>
          </a:bodyPr>
          <a:lstStyle/>
          <a:p>
            <a:pPr algn="just">
              <a:spcBef>
                <a:spcPts val="600"/>
              </a:spcBef>
              <a:spcAft>
                <a:spcPts val="600"/>
              </a:spcAft>
            </a:pPr>
            <a:endParaRPr lang="en-US" sz="1200" b="1" dirty="0">
              <a:latin typeface="Century Gothic" panose="020B0502020202020204" pitchFamily="34" charset="0"/>
            </a:endParaRPr>
          </a:p>
          <a:p>
            <a:pPr algn="just">
              <a:spcBef>
                <a:spcPts val="600"/>
              </a:spcBef>
              <a:spcAft>
                <a:spcPts val="600"/>
              </a:spcAft>
            </a:pPr>
            <a:endParaRPr lang="en-US" sz="1200" b="1" dirty="0">
              <a:latin typeface="Century Gothic" panose="020B0502020202020204" pitchFamily="34" charset="0"/>
            </a:endParaRPr>
          </a:p>
          <a:p>
            <a:pPr algn="just">
              <a:spcBef>
                <a:spcPts val="600"/>
              </a:spcBef>
              <a:spcAft>
                <a:spcPts val="600"/>
              </a:spcAft>
            </a:pPr>
            <a:endParaRPr lang="en-US" sz="1200" b="1" dirty="0">
              <a:latin typeface="Century Gothic" panose="020B0502020202020204" pitchFamily="34" charset="0"/>
            </a:endParaRPr>
          </a:p>
          <a:p>
            <a:pPr algn="just">
              <a:spcBef>
                <a:spcPts val="600"/>
              </a:spcBef>
              <a:spcAft>
                <a:spcPts val="600"/>
              </a:spcAft>
            </a:pPr>
            <a:r>
              <a:rPr lang="en-US" sz="1200" b="1" dirty="0">
                <a:latin typeface="Century Gothic" panose="020B0502020202020204" pitchFamily="34" charset="0"/>
              </a:rPr>
              <a:t>			</a:t>
            </a:r>
            <a:endParaRPr lang="en-US" sz="1000" dirty="0">
              <a:latin typeface="Century Gothic" panose="020B0502020202020204" pitchFamily="34" charset="0"/>
              <a:cs typeface="Calibri" panose="020F0502020204030204" pitchFamily="34" charset="0"/>
            </a:endParaRPr>
          </a:p>
        </p:txBody>
      </p:sp>
      <p:pic>
        <p:nvPicPr>
          <p:cNvPr id="5" name="Picture 4"/>
          <p:cNvPicPr>
            <a:picLocks noChangeAspect="1"/>
          </p:cNvPicPr>
          <p:nvPr/>
        </p:nvPicPr>
        <p:blipFill>
          <a:blip r:embed="rId2"/>
          <a:stretch>
            <a:fillRect/>
          </a:stretch>
        </p:blipFill>
        <p:spPr>
          <a:xfrm>
            <a:off x="3169227" y="1129145"/>
            <a:ext cx="3668141" cy="5077553"/>
          </a:xfrm>
          <a:prstGeom prst="rect">
            <a:avLst/>
          </a:prstGeom>
        </p:spPr>
      </p:pic>
    </p:spTree>
    <p:extLst>
      <p:ext uri="{BB962C8B-B14F-4D97-AF65-F5344CB8AC3E}">
        <p14:creationId xmlns:p14="http://schemas.microsoft.com/office/powerpoint/2010/main" val="1606115919"/>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Global</a:t>
            </a:r>
            <a:r>
              <a:rPr lang="en-US" dirty="0"/>
              <a:t> Certifications</a:t>
            </a:r>
          </a:p>
        </p:txBody>
      </p:sp>
      <p:sp>
        <p:nvSpPr>
          <p:cNvPr id="3" name="Rectangle 2"/>
          <p:cNvSpPr/>
          <p:nvPr/>
        </p:nvSpPr>
        <p:spPr>
          <a:xfrm>
            <a:off x="825500" y="1266461"/>
            <a:ext cx="8658298" cy="1292662"/>
          </a:xfrm>
          <a:prstGeom prst="rect">
            <a:avLst/>
          </a:prstGeom>
        </p:spPr>
        <p:txBody>
          <a:bodyPr wrap="square">
            <a:spAutoFit/>
          </a:bodyPr>
          <a:lstStyle/>
          <a:p>
            <a:pPr algn="just">
              <a:spcBef>
                <a:spcPts val="600"/>
              </a:spcBef>
              <a:spcAft>
                <a:spcPts val="600"/>
              </a:spcAft>
            </a:pPr>
            <a:endParaRPr lang="en-US" sz="1200" b="1" dirty="0">
              <a:latin typeface="Century Gothic" panose="020B0502020202020204" pitchFamily="34" charset="0"/>
            </a:endParaRPr>
          </a:p>
          <a:p>
            <a:pPr algn="just">
              <a:spcBef>
                <a:spcPts val="600"/>
              </a:spcBef>
              <a:spcAft>
                <a:spcPts val="600"/>
              </a:spcAft>
            </a:pPr>
            <a:endParaRPr lang="en-US" sz="1200" b="1" dirty="0">
              <a:latin typeface="Century Gothic" panose="020B0502020202020204" pitchFamily="34" charset="0"/>
            </a:endParaRPr>
          </a:p>
          <a:p>
            <a:pPr algn="just">
              <a:spcBef>
                <a:spcPts val="600"/>
              </a:spcBef>
              <a:spcAft>
                <a:spcPts val="600"/>
              </a:spcAft>
            </a:pPr>
            <a:endParaRPr lang="en-US" sz="1200" b="1" dirty="0">
              <a:latin typeface="Century Gothic" panose="020B0502020202020204" pitchFamily="34" charset="0"/>
            </a:endParaRPr>
          </a:p>
          <a:p>
            <a:pPr algn="just">
              <a:spcBef>
                <a:spcPts val="600"/>
              </a:spcBef>
              <a:spcAft>
                <a:spcPts val="600"/>
              </a:spcAft>
            </a:pPr>
            <a:r>
              <a:rPr lang="en-US" sz="1200" b="1" dirty="0">
                <a:latin typeface="Century Gothic" panose="020B0502020202020204" pitchFamily="34" charset="0"/>
              </a:rPr>
              <a:t>			</a:t>
            </a:r>
            <a:endParaRPr lang="en-US" sz="1000" dirty="0">
              <a:latin typeface="Century Gothic" panose="020B0502020202020204" pitchFamily="34" charset="0"/>
              <a:cs typeface="Calibri" panose="020F0502020204030204" pitchFamily="34" charset="0"/>
            </a:endParaRPr>
          </a:p>
        </p:txBody>
      </p:sp>
      <p:pic>
        <p:nvPicPr>
          <p:cNvPr id="4" name="Picture 3"/>
          <p:cNvPicPr>
            <a:picLocks noChangeAspect="1"/>
          </p:cNvPicPr>
          <p:nvPr/>
        </p:nvPicPr>
        <p:blipFill rotWithShape="1">
          <a:blip r:embed="rId2"/>
          <a:srcRect l="910"/>
          <a:stretch/>
        </p:blipFill>
        <p:spPr>
          <a:xfrm>
            <a:off x="3233203" y="1129145"/>
            <a:ext cx="3538985" cy="5037545"/>
          </a:xfrm>
          <a:prstGeom prst="rect">
            <a:avLst/>
          </a:prstGeom>
        </p:spPr>
      </p:pic>
    </p:spTree>
    <p:extLst>
      <p:ext uri="{BB962C8B-B14F-4D97-AF65-F5344CB8AC3E}">
        <p14:creationId xmlns:p14="http://schemas.microsoft.com/office/powerpoint/2010/main" val="1256487980"/>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Global</a:t>
            </a:r>
            <a:r>
              <a:rPr lang="en-US" dirty="0"/>
              <a:t> </a:t>
            </a:r>
            <a:r>
              <a:rPr lang="en-US" b="1" dirty="0"/>
              <a:t>Certifications</a:t>
            </a: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296" r="1" b="1057"/>
          <a:stretch/>
        </p:blipFill>
        <p:spPr>
          <a:xfrm>
            <a:off x="1435395" y="1222757"/>
            <a:ext cx="7056142" cy="4976037"/>
          </a:xfrm>
          <a:prstGeom prst="rect">
            <a:avLst/>
          </a:prstGeom>
        </p:spPr>
      </p:pic>
    </p:spTree>
    <p:extLst>
      <p:ext uri="{BB962C8B-B14F-4D97-AF65-F5344CB8AC3E}">
        <p14:creationId xmlns:p14="http://schemas.microsoft.com/office/powerpoint/2010/main" val="1805955612"/>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Global</a:t>
            </a:r>
            <a:r>
              <a:rPr lang="en-US" dirty="0"/>
              <a:t> </a:t>
            </a:r>
            <a:r>
              <a:rPr lang="en-US" b="1" dirty="0"/>
              <a:t>Certifications</a:t>
            </a:r>
          </a:p>
        </p:txBody>
      </p:sp>
      <p:pic>
        <p:nvPicPr>
          <p:cNvPr id="5" name="Picture 4">
            <a:extLst>
              <a:ext uri="{FF2B5EF4-FFF2-40B4-BE49-F238E27FC236}">
                <a16:creationId xmlns:a16="http://schemas.microsoft.com/office/drawing/2014/main" id="{D102B2A4-811D-4FCD-9E92-6527B5EB1C47}"/>
              </a:ext>
            </a:extLst>
          </p:cNvPr>
          <p:cNvPicPr>
            <a:picLocks noChangeAspect="1"/>
          </p:cNvPicPr>
          <p:nvPr/>
        </p:nvPicPr>
        <p:blipFill>
          <a:blip r:embed="rId2"/>
          <a:stretch>
            <a:fillRect/>
          </a:stretch>
        </p:blipFill>
        <p:spPr>
          <a:xfrm>
            <a:off x="1513789" y="1016872"/>
            <a:ext cx="6878421" cy="5314655"/>
          </a:xfrm>
          <a:prstGeom prst="rect">
            <a:avLst/>
          </a:prstGeom>
        </p:spPr>
      </p:pic>
    </p:spTree>
    <p:extLst>
      <p:ext uri="{BB962C8B-B14F-4D97-AF65-F5344CB8AC3E}">
        <p14:creationId xmlns:p14="http://schemas.microsoft.com/office/powerpoint/2010/main" val="2106599368"/>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Global</a:t>
            </a:r>
            <a:r>
              <a:rPr lang="en-US" dirty="0"/>
              <a:t> </a:t>
            </a:r>
            <a:r>
              <a:rPr lang="en-US" b="1" dirty="0"/>
              <a:t>Certifications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394" y="1300984"/>
            <a:ext cx="9016409" cy="4721911"/>
          </a:xfrm>
          <a:prstGeom prst="rect">
            <a:avLst/>
          </a:prstGeom>
        </p:spPr>
      </p:pic>
    </p:spTree>
    <p:extLst>
      <p:ext uri="{BB962C8B-B14F-4D97-AF65-F5344CB8AC3E}">
        <p14:creationId xmlns:p14="http://schemas.microsoft.com/office/powerpoint/2010/main" val="3639254641"/>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Global</a:t>
            </a:r>
            <a:r>
              <a:rPr lang="en-US" dirty="0"/>
              <a:t> Certifications</a:t>
            </a:r>
          </a:p>
        </p:txBody>
      </p:sp>
      <p:sp>
        <p:nvSpPr>
          <p:cNvPr id="3" name="Rectangle 2"/>
          <p:cNvSpPr/>
          <p:nvPr/>
        </p:nvSpPr>
        <p:spPr>
          <a:xfrm>
            <a:off x="825500" y="1266461"/>
            <a:ext cx="8658298" cy="1292662"/>
          </a:xfrm>
          <a:prstGeom prst="rect">
            <a:avLst/>
          </a:prstGeom>
        </p:spPr>
        <p:txBody>
          <a:bodyPr wrap="square">
            <a:spAutoFit/>
          </a:bodyPr>
          <a:lstStyle/>
          <a:p>
            <a:pPr algn="just">
              <a:spcBef>
                <a:spcPts val="600"/>
              </a:spcBef>
              <a:spcAft>
                <a:spcPts val="600"/>
              </a:spcAft>
            </a:pPr>
            <a:endParaRPr lang="en-US" sz="1200" b="1" dirty="0">
              <a:latin typeface="Century Gothic" panose="020B0502020202020204" pitchFamily="34" charset="0"/>
            </a:endParaRPr>
          </a:p>
          <a:p>
            <a:pPr algn="just">
              <a:spcBef>
                <a:spcPts val="600"/>
              </a:spcBef>
              <a:spcAft>
                <a:spcPts val="600"/>
              </a:spcAft>
            </a:pPr>
            <a:endParaRPr lang="en-US" sz="1200" b="1" dirty="0">
              <a:latin typeface="Century Gothic" panose="020B0502020202020204" pitchFamily="34" charset="0"/>
            </a:endParaRPr>
          </a:p>
          <a:p>
            <a:pPr algn="just">
              <a:spcBef>
                <a:spcPts val="600"/>
              </a:spcBef>
              <a:spcAft>
                <a:spcPts val="600"/>
              </a:spcAft>
            </a:pPr>
            <a:endParaRPr lang="en-US" sz="1200" b="1" dirty="0">
              <a:latin typeface="Century Gothic" panose="020B0502020202020204" pitchFamily="34" charset="0"/>
            </a:endParaRPr>
          </a:p>
          <a:p>
            <a:pPr algn="just">
              <a:spcBef>
                <a:spcPts val="600"/>
              </a:spcBef>
              <a:spcAft>
                <a:spcPts val="600"/>
              </a:spcAft>
            </a:pPr>
            <a:r>
              <a:rPr lang="en-US" sz="1200" b="1" dirty="0">
                <a:latin typeface="Century Gothic" panose="020B0502020202020204" pitchFamily="34" charset="0"/>
              </a:rPr>
              <a:t>			</a:t>
            </a:r>
            <a:endParaRPr lang="en-US" sz="1000" dirty="0">
              <a:latin typeface="Century Gothic" panose="020B0502020202020204" pitchFamily="34" charset="0"/>
              <a:cs typeface="Calibri" panose="020F0502020204030204" pitchFamily="34" charset="0"/>
            </a:endParaRPr>
          </a:p>
        </p:txBody>
      </p:sp>
      <p:pic>
        <p:nvPicPr>
          <p:cNvPr id="6" name="Picture 5">
            <a:extLst>
              <a:ext uri="{FF2B5EF4-FFF2-40B4-BE49-F238E27FC236}">
                <a16:creationId xmlns:a16="http://schemas.microsoft.com/office/drawing/2014/main" id="{3D196F68-B780-43F7-8839-36C7296D7B55}"/>
              </a:ext>
            </a:extLst>
          </p:cNvPr>
          <p:cNvPicPr>
            <a:picLocks noChangeAspect="1"/>
          </p:cNvPicPr>
          <p:nvPr/>
        </p:nvPicPr>
        <p:blipFill>
          <a:blip r:embed="rId2"/>
          <a:stretch>
            <a:fillRect/>
          </a:stretch>
        </p:blipFill>
        <p:spPr>
          <a:xfrm>
            <a:off x="1600200" y="1109662"/>
            <a:ext cx="6705600" cy="4943475"/>
          </a:xfrm>
          <a:prstGeom prst="rect">
            <a:avLst/>
          </a:prstGeom>
        </p:spPr>
      </p:pic>
    </p:spTree>
    <p:extLst>
      <p:ext uri="{BB962C8B-B14F-4D97-AF65-F5344CB8AC3E}">
        <p14:creationId xmlns:p14="http://schemas.microsoft.com/office/powerpoint/2010/main" val="3148755547"/>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1640956" y="1277765"/>
            <a:ext cx="6657805" cy="4714016"/>
          </a:xfrm>
          <a:prstGeom prst="rect">
            <a:avLst/>
          </a:prstGeom>
        </p:spPr>
      </p:pic>
      <p:sp>
        <p:nvSpPr>
          <p:cNvPr id="2" name="Title 1"/>
          <p:cNvSpPr>
            <a:spLocks noGrp="1"/>
          </p:cNvSpPr>
          <p:nvPr>
            <p:ph type="title"/>
          </p:nvPr>
        </p:nvSpPr>
        <p:spPr/>
        <p:txBody>
          <a:bodyPr/>
          <a:lstStyle/>
          <a:p>
            <a:r>
              <a:rPr lang="en-US" b="1" dirty="0"/>
              <a:t>Global</a:t>
            </a:r>
            <a:r>
              <a:rPr lang="en-US" dirty="0"/>
              <a:t> </a:t>
            </a:r>
            <a:r>
              <a:rPr lang="en-US" b="1" dirty="0"/>
              <a:t>Certifications</a:t>
            </a:r>
          </a:p>
        </p:txBody>
      </p:sp>
    </p:spTree>
    <p:extLst>
      <p:ext uri="{BB962C8B-B14F-4D97-AF65-F5344CB8AC3E}">
        <p14:creationId xmlns:p14="http://schemas.microsoft.com/office/powerpoint/2010/main" val="3353791282"/>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640956" y="1309125"/>
            <a:ext cx="6657805" cy="4682656"/>
          </a:xfrm>
          <a:prstGeom prst="rect">
            <a:avLst/>
          </a:prstGeom>
        </p:spPr>
      </p:pic>
      <p:sp>
        <p:nvSpPr>
          <p:cNvPr id="2" name="Title 1"/>
          <p:cNvSpPr>
            <a:spLocks noGrp="1"/>
          </p:cNvSpPr>
          <p:nvPr>
            <p:ph type="title"/>
          </p:nvPr>
        </p:nvSpPr>
        <p:spPr/>
        <p:txBody>
          <a:bodyPr/>
          <a:lstStyle/>
          <a:p>
            <a:r>
              <a:rPr lang="en-US" b="1" dirty="0"/>
              <a:t>Global</a:t>
            </a:r>
            <a:r>
              <a:rPr lang="en-US" dirty="0"/>
              <a:t> </a:t>
            </a:r>
            <a:r>
              <a:rPr lang="en-US" b="1" dirty="0"/>
              <a:t>Certifications</a:t>
            </a:r>
          </a:p>
        </p:txBody>
      </p:sp>
    </p:spTree>
    <p:extLst>
      <p:ext uri="{BB962C8B-B14F-4D97-AF65-F5344CB8AC3E}">
        <p14:creationId xmlns:p14="http://schemas.microsoft.com/office/powerpoint/2010/main" val="2339746804"/>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640955" y="1309125"/>
            <a:ext cx="6657805" cy="4704673"/>
          </a:xfrm>
          <a:prstGeom prst="rect">
            <a:avLst/>
          </a:prstGeom>
        </p:spPr>
      </p:pic>
      <p:sp>
        <p:nvSpPr>
          <p:cNvPr id="2" name="Title 1"/>
          <p:cNvSpPr>
            <a:spLocks noGrp="1"/>
          </p:cNvSpPr>
          <p:nvPr>
            <p:ph type="title"/>
          </p:nvPr>
        </p:nvSpPr>
        <p:spPr/>
        <p:txBody>
          <a:bodyPr/>
          <a:lstStyle/>
          <a:p>
            <a:r>
              <a:rPr lang="en-US" b="1" dirty="0"/>
              <a:t>Global</a:t>
            </a:r>
            <a:r>
              <a:rPr lang="en-US" dirty="0"/>
              <a:t> </a:t>
            </a:r>
            <a:r>
              <a:rPr lang="en-US" b="1" dirty="0"/>
              <a:t>Certifications</a:t>
            </a:r>
          </a:p>
        </p:txBody>
      </p:sp>
    </p:spTree>
    <p:extLst>
      <p:ext uri="{BB962C8B-B14F-4D97-AF65-F5344CB8AC3E}">
        <p14:creationId xmlns:p14="http://schemas.microsoft.com/office/powerpoint/2010/main" val="3137954365"/>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640955" y="1277764"/>
            <a:ext cx="6657805" cy="4713569"/>
          </a:xfrm>
          <a:prstGeom prst="rect">
            <a:avLst/>
          </a:prstGeom>
        </p:spPr>
      </p:pic>
      <p:sp>
        <p:nvSpPr>
          <p:cNvPr id="2" name="Title 1"/>
          <p:cNvSpPr>
            <a:spLocks noGrp="1"/>
          </p:cNvSpPr>
          <p:nvPr>
            <p:ph type="title"/>
          </p:nvPr>
        </p:nvSpPr>
        <p:spPr/>
        <p:txBody>
          <a:bodyPr/>
          <a:lstStyle/>
          <a:p>
            <a:r>
              <a:rPr lang="en-US" b="1" dirty="0"/>
              <a:t>Global</a:t>
            </a:r>
            <a:r>
              <a:rPr lang="en-US" dirty="0"/>
              <a:t> </a:t>
            </a:r>
            <a:r>
              <a:rPr lang="en-US" b="1" dirty="0"/>
              <a:t>Certifications</a:t>
            </a:r>
          </a:p>
        </p:txBody>
      </p:sp>
    </p:spTree>
    <p:extLst>
      <p:ext uri="{BB962C8B-B14F-4D97-AF65-F5344CB8AC3E}">
        <p14:creationId xmlns:p14="http://schemas.microsoft.com/office/powerpoint/2010/main" val="3905831743"/>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640957" y="1277765"/>
            <a:ext cx="6657805" cy="4677568"/>
          </a:xfrm>
          <a:prstGeom prst="rect">
            <a:avLst/>
          </a:prstGeom>
        </p:spPr>
      </p:pic>
      <p:sp>
        <p:nvSpPr>
          <p:cNvPr id="2" name="Title 1"/>
          <p:cNvSpPr>
            <a:spLocks noGrp="1"/>
          </p:cNvSpPr>
          <p:nvPr>
            <p:ph type="title"/>
          </p:nvPr>
        </p:nvSpPr>
        <p:spPr/>
        <p:txBody>
          <a:bodyPr/>
          <a:lstStyle/>
          <a:p>
            <a:r>
              <a:rPr lang="en-US" b="1" dirty="0"/>
              <a:t>Global</a:t>
            </a:r>
            <a:r>
              <a:rPr lang="en-US" dirty="0"/>
              <a:t> </a:t>
            </a:r>
            <a:r>
              <a:rPr lang="en-US" b="1" dirty="0"/>
              <a:t>Certifications</a:t>
            </a:r>
          </a:p>
        </p:txBody>
      </p:sp>
    </p:spTree>
    <p:extLst>
      <p:ext uri="{BB962C8B-B14F-4D97-AF65-F5344CB8AC3E}">
        <p14:creationId xmlns:p14="http://schemas.microsoft.com/office/powerpoint/2010/main" val="3647929173"/>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640956" y="1277765"/>
            <a:ext cx="6657805" cy="4683583"/>
          </a:xfrm>
          <a:prstGeom prst="rect">
            <a:avLst/>
          </a:prstGeom>
        </p:spPr>
      </p:pic>
      <p:sp>
        <p:nvSpPr>
          <p:cNvPr id="2" name="Title 1"/>
          <p:cNvSpPr>
            <a:spLocks noGrp="1"/>
          </p:cNvSpPr>
          <p:nvPr>
            <p:ph type="title"/>
          </p:nvPr>
        </p:nvSpPr>
        <p:spPr/>
        <p:txBody>
          <a:bodyPr/>
          <a:lstStyle/>
          <a:p>
            <a:r>
              <a:rPr lang="en-US" b="1" dirty="0"/>
              <a:t>Global</a:t>
            </a:r>
            <a:r>
              <a:rPr lang="en-US" dirty="0"/>
              <a:t> </a:t>
            </a:r>
            <a:r>
              <a:rPr lang="en-US" b="1" dirty="0"/>
              <a:t>Certifications</a:t>
            </a:r>
          </a:p>
        </p:txBody>
      </p:sp>
    </p:spTree>
    <p:extLst>
      <p:ext uri="{BB962C8B-B14F-4D97-AF65-F5344CB8AC3E}">
        <p14:creationId xmlns:p14="http://schemas.microsoft.com/office/powerpoint/2010/main" val="3248247570"/>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Global</a:t>
            </a:r>
            <a:r>
              <a:rPr lang="en-US" dirty="0"/>
              <a:t> </a:t>
            </a:r>
            <a:r>
              <a:rPr lang="en-US" b="1" dirty="0"/>
              <a:t>Certifications</a:t>
            </a:r>
          </a:p>
        </p:txBody>
      </p:sp>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l="915" t="1511"/>
          <a:stretch/>
        </p:blipFill>
        <p:spPr>
          <a:xfrm>
            <a:off x="1699762" y="1423852"/>
            <a:ext cx="6562493" cy="4529135"/>
          </a:xfrm>
          <a:prstGeom prst="rect">
            <a:avLst/>
          </a:prstGeom>
        </p:spPr>
      </p:pic>
    </p:spTree>
    <p:extLst>
      <p:ext uri="{BB962C8B-B14F-4D97-AF65-F5344CB8AC3E}">
        <p14:creationId xmlns:p14="http://schemas.microsoft.com/office/powerpoint/2010/main" val="1118566877"/>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Global</a:t>
            </a:r>
            <a:r>
              <a:rPr lang="en-US" dirty="0"/>
              <a:t> </a:t>
            </a:r>
            <a:r>
              <a:rPr lang="en-US" b="1" dirty="0"/>
              <a:t>Certifications</a:t>
            </a:r>
          </a:p>
        </p:txBody>
      </p:sp>
      <p:pic>
        <p:nvPicPr>
          <p:cNvPr id="5" name="Picture 4">
            <a:extLst>
              <a:ext uri="{FF2B5EF4-FFF2-40B4-BE49-F238E27FC236}">
                <a16:creationId xmlns:a16="http://schemas.microsoft.com/office/drawing/2014/main" id="{15A9AFE4-10FC-4D8F-B56C-C620878BECAC}"/>
              </a:ext>
            </a:extLst>
          </p:cNvPr>
          <p:cNvPicPr>
            <a:picLocks noChangeAspect="1"/>
          </p:cNvPicPr>
          <p:nvPr/>
        </p:nvPicPr>
        <p:blipFill>
          <a:blip r:embed="rId2"/>
          <a:stretch>
            <a:fillRect/>
          </a:stretch>
        </p:blipFill>
        <p:spPr>
          <a:xfrm>
            <a:off x="1619250" y="1191491"/>
            <a:ext cx="6667500" cy="5029200"/>
          </a:xfrm>
          <a:prstGeom prst="rect">
            <a:avLst/>
          </a:prstGeom>
        </p:spPr>
      </p:pic>
    </p:spTree>
    <p:extLst>
      <p:ext uri="{BB962C8B-B14F-4D97-AF65-F5344CB8AC3E}">
        <p14:creationId xmlns:p14="http://schemas.microsoft.com/office/powerpoint/2010/main" val="4035161187"/>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Global</a:t>
            </a:r>
            <a:r>
              <a:rPr lang="en-US" dirty="0"/>
              <a:t> </a:t>
            </a:r>
            <a:r>
              <a:rPr lang="en-US" b="1" dirty="0"/>
              <a:t>Certifications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42539" y="1484811"/>
            <a:ext cx="6643909" cy="4511040"/>
          </a:xfrm>
          <a:prstGeom prst="rect">
            <a:avLst/>
          </a:prstGeom>
        </p:spPr>
      </p:pic>
    </p:spTree>
    <p:extLst>
      <p:ext uri="{BB962C8B-B14F-4D97-AF65-F5344CB8AC3E}">
        <p14:creationId xmlns:p14="http://schemas.microsoft.com/office/powerpoint/2010/main" val="931880765"/>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Global</a:t>
            </a:r>
            <a:r>
              <a:rPr lang="en-US" dirty="0"/>
              <a:t> </a:t>
            </a:r>
            <a:r>
              <a:rPr lang="en-US" b="1" dirty="0"/>
              <a:t>Certifications</a:t>
            </a:r>
          </a:p>
        </p:txBody>
      </p:sp>
      <p:pic>
        <p:nvPicPr>
          <p:cNvPr id="5" name="Picture 4"/>
          <p:cNvPicPr>
            <a:picLocks noChangeAspect="1"/>
          </p:cNvPicPr>
          <p:nvPr/>
        </p:nvPicPr>
        <p:blipFill rotWithShape="1">
          <a:blip r:embed="rId2"/>
          <a:srcRect l="43859" t="17590" r="21906" b="35446"/>
          <a:stretch/>
        </p:blipFill>
        <p:spPr>
          <a:xfrm>
            <a:off x="1737361" y="1188721"/>
            <a:ext cx="6557554" cy="5057585"/>
          </a:xfrm>
          <a:prstGeom prst="rect">
            <a:avLst/>
          </a:prstGeom>
        </p:spPr>
      </p:pic>
    </p:spTree>
    <p:extLst>
      <p:ext uri="{BB962C8B-B14F-4D97-AF65-F5344CB8AC3E}">
        <p14:creationId xmlns:p14="http://schemas.microsoft.com/office/powerpoint/2010/main" val="2864460345"/>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Global</a:t>
            </a:r>
            <a:r>
              <a:rPr lang="en-US" dirty="0"/>
              <a:t> </a:t>
            </a:r>
            <a:r>
              <a:rPr lang="en-US" b="1" dirty="0"/>
              <a:t>Certifications</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35337" y="1094006"/>
            <a:ext cx="6706536" cy="5210902"/>
          </a:xfrm>
          <a:prstGeom prst="rect">
            <a:avLst/>
          </a:prstGeom>
        </p:spPr>
      </p:pic>
    </p:spTree>
    <p:extLst>
      <p:ext uri="{BB962C8B-B14F-4D97-AF65-F5344CB8AC3E}">
        <p14:creationId xmlns:p14="http://schemas.microsoft.com/office/powerpoint/2010/main" val="2800180785"/>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Global</a:t>
            </a:r>
            <a:r>
              <a:rPr lang="en-US" dirty="0"/>
              <a:t> </a:t>
            </a:r>
            <a:r>
              <a:rPr lang="en-US" b="1" dirty="0"/>
              <a:t>Certifications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8663" y="1262130"/>
            <a:ext cx="7595787" cy="4935880"/>
          </a:xfrm>
          <a:prstGeom prst="rect">
            <a:avLst/>
          </a:prstGeom>
        </p:spPr>
      </p:pic>
    </p:spTree>
    <p:extLst>
      <p:ext uri="{BB962C8B-B14F-4D97-AF65-F5344CB8AC3E}">
        <p14:creationId xmlns:p14="http://schemas.microsoft.com/office/powerpoint/2010/main" val="3577511"/>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Global</a:t>
            </a:r>
            <a:r>
              <a:rPr lang="en-US" dirty="0"/>
              <a:t> </a:t>
            </a:r>
            <a:r>
              <a:rPr lang="en-US" b="1" dirty="0"/>
              <a:t>Certifications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40059" y="1524000"/>
            <a:ext cx="6368124" cy="4484914"/>
          </a:xfrm>
          <a:prstGeom prst="rect">
            <a:avLst/>
          </a:prstGeom>
        </p:spPr>
      </p:pic>
    </p:spTree>
    <p:extLst>
      <p:ext uri="{BB962C8B-B14F-4D97-AF65-F5344CB8AC3E}">
        <p14:creationId xmlns:p14="http://schemas.microsoft.com/office/powerpoint/2010/main" val="2451806717"/>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Global</a:t>
            </a:r>
            <a:r>
              <a:rPr lang="en-US" dirty="0"/>
              <a:t> </a:t>
            </a:r>
            <a:r>
              <a:rPr lang="en-US" b="1" dirty="0"/>
              <a:t>Certifications</a:t>
            </a:r>
          </a:p>
        </p:txBody>
      </p:sp>
      <p:pic>
        <p:nvPicPr>
          <p:cNvPr id="3" name="Picture 2"/>
          <p:cNvPicPr>
            <a:picLocks noChangeAspect="1"/>
          </p:cNvPicPr>
          <p:nvPr/>
        </p:nvPicPr>
        <p:blipFill rotWithShape="1">
          <a:blip r:embed="rId2"/>
          <a:srcRect l="25587" t="19324" r="29134" b="20125"/>
          <a:stretch/>
        </p:blipFill>
        <p:spPr>
          <a:xfrm>
            <a:off x="1319350" y="1162595"/>
            <a:ext cx="6431526" cy="4848602"/>
          </a:xfrm>
          <a:prstGeom prst="rect">
            <a:avLst/>
          </a:prstGeom>
        </p:spPr>
      </p:pic>
    </p:spTree>
    <p:extLst>
      <p:ext uri="{BB962C8B-B14F-4D97-AF65-F5344CB8AC3E}">
        <p14:creationId xmlns:p14="http://schemas.microsoft.com/office/powerpoint/2010/main" val="633644006"/>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3421" y="2170932"/>
            <a:ext cx="6559434" cy="967123"/>
          </a:xfrm>
        </p:spPr>
        <p:txBody>
          <a:bodyPr/>
          <a:lstStyle/>
          <a:p>
            <a:r>
              <a:rPr lang="en-US" sz="4400" b="1" dirty="0"/>
              <a:t>Customer references</a:t>
            </a:r>
          </a:p>
        </p:txBody>
      </p:sp>
    </p:spTree>
    <p:extLst>
      <p:ext uri="{BB962C8B-B14F-4D97-AF65-F5344CB8AC3E}">
        <p14:creationId xmlns:p14="http://schemas.microsoft.com/office/powerpoint/2010/main" val="266296704"/>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Key Credentials</a:t>
            </a:r>
          </a:p>
        </p:txBody>
      </p:sp>
      <p:sp>
        <p:nvSpPr>
          <p:cNvPr id="3" name="Rectangle 2"/>
          <p:cNvSpPr/>
          <p:nvPr/>
        </p:nvSpPr>
        <p:spPr>
          <a:xfrm>
            <a:off x="732734" y="1266461"/>
            <a:ext cx="8848588" cy="276999"/>
          </a:xfrm>
          <a:prstGeom prst="rect">
            <a:avLst/>
          </a:prstGeom>
        </p:spPr>
        <p:txBody>
          <a:bodyPr wrap="square">
            <a:spAutoFit/>
          </a:bodyPr>
          <a:lstStyle/>
          <a:p>
            <a:pPr algn="just"/>
            <a:endParaRPr lang="en-US" sz="1200" dirty="0">
              <a:latin typeface="Century Gothic" panose="020B0502020202020204" pitchFamily="34" charset="0"/>
            </a:endParaRPr>
          </a:p>
        </p:txBody>
      </p:sp>
      <p:graphicFrame>
        <p:nvGraphicFramePr>
          <p:cNvPr id="5" name="Table 4"/>
          <p:cNvGraphicFramePr>
            <a:graphicFrameLocks noGrp="1"/>
          </p:cNvGraphicFramePr>
          <p:nvPr>
            <p:extLst>
              <p:ext uri="{D42A27DB-BD31-4B8C-83A1-F6EECF244321}">
                <p14:modId xmlns:p14="http://schemas.microsoft.com/office/powerpoint/2010/main" val="2100571503"/>
              </p:ext>
            </p:extLst>
          </p:nvPr>
        </p:nvGraphicFramePr>
        <p:xfrm>
          <a:off x="649770" y="1266461"/>
          <a:ext cx="8461573" cy="4783280"/>
        </p:xfrm>
        <a:graphic>
          <a:graphicData uri="http://schemas.openxmlformats.org/drawingml/2006/table">
            <a:tbl>
              <a:tblPr firstRow="1" firstCol="1" lastRow="1" lastCol="1" bandRow="1" bandCol="1">
                <a:tableStyleId>{5940675A-B579-460E-94D1-54222C63F5DA}</a:tableStyleId>
              </a:tblPr>
              <a:tblGrid>
                <a:gridCol w="396818">
                  <a:extLst>
                    <a:ext uri="{9D8B030D-6E8A-4147-A177-3AD203B41FA5}">
                      <a16:colId xmlns:a16="http://schemas.microsoft.com/office/drawing/2014/main" val="20000"/>
                    </a:ext>
                  </a:extLst>
                </a:gridCol>
                <a:gridCol w="1178220">
                  <a:extLst>
                    <a:ext uri="{9D8B030D-6E8A-4147-A177-3AD203B41FA5}">
                      <a16:colId xmlns:a16="http://schemas.microsoft.com/office/drawing/2014/main" val="20001"/>
                    </a:ext>
                  </a:extLst>
                </a:gridCol>
                <a:gridCol w="779649">
                  <a:extLst>
                    <a:ext uri="{9D8B030D-6E8A-4147-A177-3AD203B41FA5}">
                      <a16:colId xmlns:a16="http://schemas.microsoft.com/office/drawing/2014/main" val="20002"/>
                    </a:ext>
                  </a:extLst>
                </a:gridCol>
                <a:gridCol w="4158343">
                  <a:extLst>
                    <a:ext uri="{9D8B030D-6E8A-4147-A177-3AD203B41FA5}">
                      <a16:colId xmlns:a16="http://schemas.microsoft.com/office/drawing/2014/main" val="20003"/>
                    </a:ext>
                  </a:extLst>
                </a:gridCol>
                <a:gridCol w="1948543">
                  <a:extLst>
                    <a:ext uri="{9D8B030D-6E8A-4147-A177-3AD203B41FA5}">
                      <a16:colId xmlns:a16="http://schemas.microsoft.com/office/drawing/2014/main" val="20004"/>
                    </a:ext>
                  </a:extLst>
                </a:gridCol>
              </a:tblGrid>
              <a:tr h="242047">
                <a:tc>
                  <a:txBody>
                    <a:bodyPr/>
                    <a:lstStyle/>
                    <a:p>
                      <a:pPr marL="64770" marR="0" algn="ctr">
                        <a:lnSpc>
                          <a:spcPts val="1210"/>
                        </a:lnSpc>
                        <a:spcBef>
                          <a:spcPts val="0"/>
                        </a:spcBef>
                        <a:spcAft>
                          <a:spcPts val="0"/>
                        </a:spcAft>
                      </a:pPr>
                      <a:r>
                        <a:rPr lang="en-US" sz="900" b="1" spc="-5" dirty="0">
                          <a:solidFill>
                            <a:schemeClr val="bg1"/>
                          </a:solidFill>
                          <a:effectLst/>
                          <a:latin typeface="Century Gothic" panose="020B0502020202020204" pitchFamily="34" charset="0"/>
                        </a:rPr>
                        <a:t>S.</a:t>
                      </a:r>
                      <a:r>
                        <a:rPr lang="en-US" sz="900" b="1" spc="-25" dirty="0">
                          <a:solidFill>
                            <a:schemeClr val="bg1"/>
                          </a:solidFill>
                          <a:effectLst/>
                          <a:latin typeface="Century Gothic" panose="020B0502020202020204" pitchFamily="34" charset="0"/>
                        </a:rPr>
                        <a:t> </a:t>
                      </a:r>
                      <a:r>
                        <a:rPr lang="en-US" sz="900" b="1" dirty="0">
                          <a:solidFill>
                            <a:schemeClr val="bg1"/>
                          </a:solidFill>
                          <a:effectLst/>
                          <a:latin typeface="Century Gothic" panose="020B0502020202020204" pitchFamily="34" charset="0"/>
                        </a:rPr>
                        <a:t>No.</a:t>
                      </a:r>
                      <a:endParaRPr lang="en-US" sz="900" b="1" dirty="0">
                        <a:solidFill>
                          <a:schemeClr val="bg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0" marR="0" marT="0" marB="0" anchor="ctr">
                    <a:solidFill>
                      <a:schemeClr val="tx1"/>
                    </a:solidFill>
                  </a:tcPr>
                </a:tc>
                <a:tc>
                  <a:txBody>
                    <a:bodyPr/>
                    <a:lstStyle/>
                    <a:p>
                      <a:pPr marL="66675" marR="0" algn="ctr">
                        <a:lnSpc>
                          <a:spcPts val="1210"/>
                        </a:lnSpc>
                        <a:spcBef>
                          <a:spcPts val="0"/>
                        </a:spcBef>
                        <a:spcAft>
                          <a:spcPts val="0"/>
                        </a:spcAft>
                      </a:pPr>
                      <a:r>
                        <a:rPr lang="en-US" sz="900" b="1" spc="-5" dirty="0">
                          <a:solidFill>
                            <a:schemeClr val="bg1"/>
                          </a:solidFill>
                          <a:effectLst/>
                          <a:latin typeface="Century Gothic" panose="020B0502020202020204" pitchFamily="34" charset="0"/>
                        </a:rPr>
                        <a:t>Client</a:t>
                      </a:r>
                      <a:r>
                        <a:rPr lang="en-US" sz="900" b="1" spc="-50" dirty="0">
                          <a:solidFill>
                            <a:schemeClr val="bg1"/>
                          </a:solidFill>
                          <a:effectLst/>
                          <a:latin typeface="Century Gothic" panose="020B0502020202020204" pitchFamily="34" charset="0"/>
                        </a:rPr>
                        <a:t> </a:t>
                      </a:r>
                      <a:r>
                        <a:rPr lang="en-US" sz="900" b="1" dirty="0">
                          <a:solidFill>
                            <a:schemeClr val="bg1"/>
                          </a:solidFill>
                          <a:effectLst/>
                          <a:latin typeface="Century Gothic" panose="020B0502020202020204" pitchFamily="34" charset="0"/>
                        </a:rPr>
                        <a:t>Name</a:t>
                      </a:r>
                      <a:endParaRPr lang="en-US" sz="900" b="1" dirty="0">
                        <a:solidFill>
                          <a:schemeClr val="bg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0" marR="0" marT="0" marB="0" anchor="ctr">
                    <a:solidFill>
                      <a:schemeClr val="tx1"/>
                    </a:solidFill>
                  </a:tcPr>
                </a:tc>
                <a:tc gridSpan="2">
                  <a:txBody>
                    <a:bodyPr/>
                    <a:lstStyle/>
                    <a:p>
                      <a:pPr marL="67945" marR="0" algn="ctr">
                        <a:lnSpc>
                          <a:spcPts val="1210"/>
                        </a:lnSpc>
                        <a:spcBef>
                          <a:spcPts val="0"/>
                        </a:spcBef>
                        <a:spcAft>
                          <a:spcPts val="0"/>
                        </a:spcAft>
                      </a:pPr>
                      <a:r>
                        <a:rPr lang="en-US" sz="900" b="1" spc="-5" dirty="0">
                          <a:solidFill>
                            <a:schemeClr val="bg1"/>
                          </a:solidFill>
                          <a:effectLst/>
                          <a:latin typeface="Century Gothic" panose="020B0502020202020204" pitchFamily="34" charset="0"/>
                        </a:rPr>
                        <a:t>Organization</a:t>
                      </a:r>
                      <a:r>
                        <a:rPr lang="en-US" sz="900" b="1" spc="-100" dirty="0">
                          <a:solidFill>
                            <a:schemeClr val="bg1"/>
                          </a:solidFill>
                          <a:effectLst/>
                          <a:latin typeface="Century Gothic" panose="020B0502020202020204" pitchFamily="34" charset="0"/>
                        </a:rPr>
                        <a:t> </a:t>
                      </a:r>
                      <a:r>
                        <a:rPr lang="en-US" sz="900" b="1" dirty="0">
                          <a:solidFill>
                            <a:schemeClr val="bg1"/>
                          </a:solidFill>
                          <a:effectLst/>
                          <a:latin typeface="Century Gothic" panose="020B0502020202020204" pitchFamily="34" charset="0"/>
                        </a:rPr>
                        <a:t>Description</a:t>
                      </a:r>
                      <a:endParaRPr lang="en-US" sz="900" b="1" dirty="0">
                        <a:solidFill>
                          <a:schemeClr val="bg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0" marR="0" marT="0" marB="0" anchor="ctr">
                    <a:solidFill>
                      <a:schemeClr val="tx1"/>
                    </a:solidFill>
                  </a:tcPr>
                </a:tc>
                <a:tc hMerge="1">
                  <a:txBody>
                    <a:bodyPr/>
                    <a:lstStyle/>
                    <a:p>
                      <a:endParaRPr lang="en-US"/>
                    </a:p>
                  </a:txBody>
                  <a:tcPr/>
                </a:tc>
                <a:tc>
                  <a:txBody>
                    <a:bodyPr/>
                    <a:lstStyle/>
                    <a:p>
                      <a:pPr marL="67945" marR="0" algn="ctr">
                        <a:lnSpc>
                          <a:spcPts val="1210"/>
                        </a:lnSpc>
                        <a:spcBef>
                          <a:spcPts val="0"/>
                        </a:spcBef>
                        <a:spcAft>
                          <a:spcPts val="0"/>
                        </a:spcAft>
                      </a:pPr>
                      <a:r>
                        <a:rPr lang="en-US" sz="900" b="1" dirty="0">
                          <a:solidFill>
                            <a:schemeClr val="bg1"/>
                          </a:solidFill>
                          <a:effectLst/>
                          <a:latin typeface="Century Gothic" panose="020B0502020202020204" pitchFamily="34" charset="0"/>
                          <a:ea typeface="Calibri" panose="020F0502020204030204" pitchFamily="34" charset="0"/>
                          <a:cs typeface="Times New Roman" panose="02020603050405020304" pitchFamily="18" charset="0"/>
                        </a:rPr>
                        <a:t>Work Done</a:t>
                      </a:r>
                    </a:p>
                  </a:txBody>
                  <a:tcPr marL="0" marR="0" marT="0" marB="0" anchor="ctr">
                    <a:solidFill>
                      <a:schemeClr val="tx1"/>
                    </a:solidFill>
                  </a:tcPr>
                </a:tc>
                <a:extLst>
                  <a:ext uri="{0D108BD9-81ED-4DB2-BD59-A6C34878D82A}">
                    <a16:rowId xmlns:a16="http://schemas.microsoft.com/office/drawing/2014/main" val="10000"/>
                  </a:ext>
                </a:extLst>
              </a:tr>
              <a:tr h="282388">
                <a:tc gridSpan="5">
                  <a:txBody>
                    <a:bodyPr/>
                    <a:lstStyle/>
                    <a:p>
                      <a:pPr marL="64770" marR="0">
                        <a:lnSpc>
                          <a:spcPts val="1210"/>
                        </a:lnSpc>
                        <a:spcBef>
                          <a:spcPts val="0"/>
                        </a:spcBef>
                        <a:spcAft>
                          <a:spcPts val="0"/>
                        </a:spcAft>
                      </a:pPr>
                      <a:r>
                        <a:rPr lang="en-US" sz="900" b="1" spc="-5" dirty="0">
                          <a:solidFill>
                            <a:schemeClr val="bg1"/>
                          </a:solidFill>
                          <a:effectLst/>
                          <a:latin typeface="Century Gothic" panose="020B0502020202020204" pitchFamily="34" charset="0"/>
                        </a:rPr>
                        <a:t>Banking</a:t>
                      </a:r>
                      <a:r>
                        <a:rPr lang="en-US" sz="900" b="1" spc="-45" dirty="0">
                          <a:solidFill>
                            <a:schemeClr val="bg1"/>
                          </a:solidFill>
                          <a:effectLst/>
                          <a:latin typeface="Century Gothic" panose="020B0502020202020204" pitchFamily="34" charset="0"/>
                        </a:rPr>
                        <a:t> </a:t>
                      </a:r>
                      <a:r>
                        <a:rPr lang="en-US" sz="900" b="1" dirty="0">
                          <a:solidFill>
                            <a:schemeClr val="bg1"/>
                          </a:solidFill>
                          <a:effectLst/>
                          <a:latin typeface="Century Gothic" panose="020B0502020202020204" pitchFamily="34" charset="0"/>
                        </a:rPr>
                        <a:t>&amp;</a:t>
                      </a:r>
                      <a:r>
                        <a:rPr lang="en-US" sz="900" b="1" spc="-40" dirty="0">
                          <a:solidFill>
                            <a:schemeClr val="bg1"/>
                          </a:solidFill>
                          <a:effectLst/>
                          <a:latin typeface="Century Gothic" panose="020B0502020202020204" pitchFamily="34" charset="0"/>
                        </a:rPr>
                        <a:t> </a:t>
                      </a:r>
                      <a:r>
                        <a:rPr lang="en-US" sz="900" b="1" spc="-5" dirty="0">
                          <a:solidFill>
                            <a:schemeClr val="bg1"/>
                          </a:solidFill>
                          <a:effectLst/>
                          <a:latin typeface="Century Gothic" panose="020B0502020202020204" pitchFamily="34" charset="0"/>
                        </a:rPr>
                        <a:t>Finance</a:t>
                      </a:r>
                      <a:endParaRPr lang="en-US" sz="900" b="1" dirty="0">
                        <a:solidFill>
                          <a:schemeClr val="bg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0" marR="0" marT="0" marB="0" anchor="ctr">
                    <a:solidFill>
                      <a:schemeClr val="accent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pPr marL="64770" marR="0" algn="ctr">
                        <a:lnSpc>
                          <a:spcPts val="1210"/>
                        </a:lnSpc>
                        <a:spcBef>
                          <a:spcPts val="0"/>
                        </a:spcBef>
                        <a:spcAft>
                          <a:spcPts val="0"/>
                        </a:spcAft>
                      </a:pPr>
                      <a:endParaRPr lang="en-US" sz="900" b="1"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0" marR="0" marT="0" marB="0" anchor="ctr">
                    <a:solidFill>
                      <a:srgbClr val="FFC000"/>
                    </a:solidFill>
                  </a:tcPr>
                </a:tc>
                <a:extLst>
                  <a:ext uri="{0D108BD9-81ED-4DB2-BD59-A6C34878D82A}">
                    <a16:rowId xmlns:a16="http://schemas.microsoft.com/office/drawing/2014/main" val="10001"/>
                  </a:ext>
                </a:extLst>
              </a:tr>
              <a:tr h="380559">
                <a:tc>
                  <a:txBody>
                    <a:bodyPr/>
                    <a:lstStyle/>
                    <a:p>
                      <a:pPr marL="64770" marR="0" algn="ctr">
                        <a:lnSpc>
                          <a:spcPts val="1210"/>
                        </a:lnSpc>
                        <a:spcBef>
                          <a:spcPts val="0"/>
                        </a:spcBef>
                        <a:spcAft>
                          <a:spcPts val="0"/>
                        </a:spcAft>
                      </a:pPr>
                      <a:r>
                        <a:rPr lang="en-US" sz="900" b="1" kern="1200" dirty="0">
                          <a:solidFill>
                            <a:schemeClr val="tx1"/>
                          </a:solidFill>
                          <a:effectLst/>
                          <a:latin typeface="Century Gothic" panose="020B0502020202020204" pitchFamily="34" charset="0"/>
                          <a:ea typeface="+mn-ea"/>
                          <a:cs typeface="+mn-cs"/>
                        </a:rPr>
                        <a:t>1</a:t>
                      </a:r>
                    </a:p>
                  </a:txBody>
                  <a:tcPr marL="0" marR="0" marT="0" marB="0" anchor="ctr">
                    <a:solidFill>
                      <a:schemeClr val="bg1"/>
                    </a:solidFill>
                  </a:tcPr>
                </a:tc>
                <a:tc gridSpan="2">
                  <a:txBody>
                    <a:bodyPr/>
                    <a:lstStyle/>
                    <a:p>
                      <a:pPr marL="62865" marR="0" algn="ctr">
                        <a:lnSpc>
                          <a:spcPts val="1210"/>
                        </a:lnSpc>
                        <a:spcBef>
                          <a:spcPts val="0"/>
                        </a:spcBef>
                        <a:spcAft>
                          <a:spcPts val="0"/>
                        </a:spcAft>
                      </a:pPr>
                      <a:r>
                        <a:rPr lang="en-US" sz="900" b="1" kern="1200" dirty="0">
                          <a:solidFill>
                            <a:schemeClr val="tx1"/>
                          </a:solidFill>
                          <a:effectLst/>
                          <a:latin typeface="Century Gothic" panose="020B0502020202020204" pitchFamily="34" charset="0"/>
                          <a:ea typeface="+mn-ea"/>
                          <a:cs typeface="+mn-cs"/>
                        </a:rPr>
                        <a:t>Habib Qatar</a:t>
                      </a:r>
                    </a:p>
                  </a:txBody>
                  <a:tcPr marL="0" marR="0" marT="0" marB="0" anchor="ctr"/>
                </a:tc>
                <a:tc hMerge="1">
                  <a:txBody>
                    <a:bodyPr/>
                    <a:lstStyle/>
                    <a:p>
                      <a:pPr marL="64770" marR="262255">
                        <a:spcBef>
                          <a:spcPts val="0"/>
                        </a:spcBef>
                        <a:spcAft>
                          <a:spcPts val="0"/>
                        </a:spcAft>
                      </a:pPr>
                      <a:endParaRPr lang="en-US" sz="900" kern="1200" dirty="0">
                        <a:solidFill>
                          <a:schemeClr val="tx1"/>
                        </a:solidFill>
                        <a:effectLst/>
                        <a:latin typeface="Century Gothic" panose="020B0502020202020204" pitchFamily="34" charset="0"/>
                        <a:ea typeface="+mn-ea"/>
                        <a:cs typeface="+mn-cs"/>
                      </a:endParaRPr>
                    </a:p>
                  </a:txBody>
                  <a:tcPr marL="0" marR="0" marT="0" marB="0" anchor="ctr"/>
                </a:tc>
                <a:tc>
                  <a:txBody>
                    <a:bodyPr/>
                    <a:lstStyle/>
                    <a:p>
                      <a:pPr marL="64770" marR="262255">
                        <a:spcBef>
                          <a:spcPts val="0"/>
                        </a:spcBef>
                        <a:spcAft>
                          <a:spcPts val="0"/>
                        </a:spcAft>
                      </a:pPr>
                      <a:r>
                        <a:rPr lang="en-US" sz="900" kern="1200" dirty="0">
                          <a:solidFill>
                            <a:schemeClr val="tx1"/>
                          </a:solidFill>
                          <a:effectLst/>
                          <a:latin typeface="Century Gothic" panose="020B0502020202020204" pitchFamily="34" charset="0"/>
                          <a:ea typeface="+mn-ea"/>
                          <a:cs typeface="+mn-cs"/>
                        </a:rPr>
                        <a:t>Habib Qatar International Exchange Pakistan (Pvt.) Ltd is one stop for foreign currency exchange and home remittance.</a:t>
                      </a:r>
                    </a:p>
                  </a:txBody>
                  <a:tcPr marL="0" marR="0" marT="0" marB="0" anchor="ctr"/>
                </a:tc>
                <a:tc>
                  <a:txBody>
                    <a:bodyPr/>
                    <a:lstStyle/>
                    <a:p>
                      <a:pPr marL="64770" marR="262255" algn="ctr">
                        <a:spcBef>
                          <a:spcPts val="0"/>
                        </a:spcBef>
                        <a:spcAft>
                          <a:spcPts val="0"/>
                        </a:spcAft>
                      </a:pPr>
                      <a:r>
                        <a:rPr lang="en-US" sz="900" kern="1200" dirty="0">
                          <a:solidFill>
                            <a:schemeClr val="tx1"/>
                          </a:solidFill>
                          <a:effectLst/>
                          <a:latin typeface="Century Gothic" panose="020B0502020202020204" pitchFamily="34" charset="0"/>
                          <a:ea typeface="+mn-ea"/>
                          <a:cs typeface="+mn-cs"/>
                        </a:rPr>
                        <a:t>VA/PT</a:t>
                      </a:r>
                      <a:r>
                        <a:rPr lang="en-US" sz="900" kern="1200" baseline="0" dirty="0">
                          <a:solidFill>
                            <a:schemeClr val="tx1"/>
                          </a:solidFill>
                          <a:effectLst/>
                          <a:latin typeface="Century Gothic" panose="020B0502020202020204" pitchFamily="34" charset="0"/>
                          <a:ea typeface="+mn-ea"/>
                          <a:cs typeface="+mn-cs"/>
                        </a:rPr>
                        <a:t> – Mobile, network, Servers (20 IP Addresses)</a:t>
                      </a:r>
                      <a:endParaRPr lang="en-US" sz="900" kern="1200" dirty="0">
                        <a:solidFill>
                          <a:schemeClr val="tx1"/>
                        </a:solidFill>
                        <a:effectLst/>
                        <a:latin typeface="Century Gothic" panose="020B0502020202020204" pitchFamily="34" charset="0"/>
                        <a:ea typeface="+mn-ea"/>
                        <a:cs typeface="+mn-cs"/>
                      </a:endParaRPr>
                    </a:p>
                  </a:txBody>
                  <a:tcPr marL="0" marR="0" marT="0" marB="0" anchor="ctr"/>
                </a:tc>
                <a:extLst>
                  <a:ext uri="{0D108BD9-81ED-4DB2-BD59-A6C34878D82A}">
                    <a16:rowId xmlns:a16="http://schemas.microsoft.com/office/drawing/2014/main" val="10002"/>
                  </a:ext>
                </a:extLst>
              </a:tr>
              <a:tr h="610877">
                <a:tc>
                  <a:txBody>
                    <a:bodyPr/>
                    <a:lstStyle/>
                    <a:p>
                      <a:pPr marL="64770" marR="0" algn="ctr">
                        <a:lnSpc>
                          <a:spcPts val="1210"/>
                        </a:lnSpc>
                        <a:spcBef>
                          <a:spcPts val="0"/>
                        </a:spcBef>
                        <a:spcAft>
                          <a:spcPts val="0"/>
                        </a:spcAft>
                      </a:pPr>
                      <a:r>
                        <a:rPr lang="en-US" sz="900" b="1" kern="1200" dirty="0">
                          <a:solidFill>
                            <a:schemeClr val="tx1"/>
                          </a:solidFill>
                          <a:effectLst/>
                          <a:latin typeface="Century Gothic" panose="020B0502020202020204" pitchFamily="34" charset="0"/>
                          <a:ea typeface="+mn-ea"/>
                          <a:cs typeface="+mn-cs"/>
                        </a:rPr>
                        <a:t>2</a:t>
                      </a:r>
                    </a:p>
                  </a:txBody>
                  <a:tcPr marL="0" marR="0" marT="0" marB="0" anchor="ctr">
                    <a:solidFill>
                      <a:schemeClr val="bg1"/>
                    </a:solidFill>
                  </a:tcPr>
                </a:tc>
                <a:tc gridSpan="2">
                  <a:txBody>
                    <a:bodyPr/>
                    <a:lstStyle/>
                    <a:p>
                      <a:pPr marL="62865" marR="0" algn="ctr">
                        <a:lnSpc>
                          <a:spcPts val="1210"/>
                        </a:lnSpc>
                        <a:spcBef>
                          <a:spcPts val="0"/>
                        </a:spcBef>
                        <a:spcAft>
                          <a:spcPts val="0"/>
                        </a:spcAft>
                      </a:pPr>
                      <a:r>
                        <a:rPr lang="en-US" sz="900" b="1" kern="1200" dirty="0">
                          <a:solidFill>
                            <a:schemeClr val="tx1"/>
                          </a:solidFill>
                          <a:effectLst/>
                          <a:latin typeface="Century Gothic" panose="020B0502020202020204" pitchFamily="34" charset="0"/>
                          <a:ea typeface="+mn-ea"/>
                          <a:cs typeface="+mn-cs"/>
                        </a:rPr>
                        <a:t>UBL Insurers</a:t>
                      </a:r>
                    </a:p>
                  </a:txBody>
                  <a:tcPr marL="0" marR="0" marT="0" marB="0" anchor="ctr"/>
                </a:tc>
                <a:tc hMerge="1">
                  <a:txBody>
                    <a:bodyPr/>
                    <a:lstStyle/>
                    <a:p>
                      <a:pPr marL="64770" marR="116840">
                        <a:lnSpc>
                          <a:spcPct val="107000"/>
                        </a:lnSpc>
                        <a:spcBef>
                          <a:spcPts val="0"/>
                        </a:spcBef>
                        <a:spcAft>
                          <a:spcPts val="0"/>
                        </a:spcAft>
                      </a:pPr>
                      <a:endParaRPr lang="en-US" sz="900" kern="1200" dirty="0">
                        <a:solidFill>
                          <a:schemeClr val="tx1"/>
                        </a:solidFill>
                        <a:effectLst/>
                        <a:latin typeface="Century Gothic" panose="020B0502020202020204" pitchFamily="34" charset="0"/>
                        <a:ea typeface="+mn-ea"/>
                        <a:cs typeface="+mn-cs"/>
                      </a:endParaRPr>
                    </a:p>
                  </a:txBody>
                  <a:tcPr marL="0" marR="0" marT="0" marB="0" anchor="ctr"/>
                </a:tc>
                <a:tc>
                  <a:txBody>
                    <a:bodyPr/>
                    <a:lstStyle/>
                    <a:p>
                      <a:pPr marL="64770" marR="116840">
                        <a:lnSpc>
                          <a:spcPct val="107000"/>
                        </a:lnSpc>
                        <a:spcBef>
                          <a:spcPts val="0"/>
                        </a:spcBef>
                        <a:spcAft>
                          <a:spcPts val="0"/>
                        </a:spcAft>
                      </a:pPr>
                      <a:r>
                        <a:rPr lang="en-US" sz="900" kern="1200" dirty="0">
                          <a:solidFill>
                            <a:schemeClr val="tx1"/>
                          </a:solidFill>
                          <a:effectLst/>
                          <a:latin typeface="Century Gothic" panose="020B0502020202020204" pitchFamily="34" charset="0"/>
                          <a:ea typeface="+mn-ea"/>
                          <a:cs typeface="+mn-cs"/>
                        </a:rPr>
                        <a:t>UBL Insurers Limited is a company owned by United Bank Limited (UBL) and its sponsors Abu Dhabi and Best way Group, set up as a strategic initiative for UBL.</a:t>
                      </a:r>
                    </a:p>
                  </a:txBody>
                  <a:tcPr marL="0" marR="0" marT="0" marB="0" anchor="ctr"/>
                </a:tc>
                <a:tc>
                  <a:txBody>
                    <a:bodyPr/>
                    <a:lstStyle/>
                    <a:p>
                      <a:pPr marL="64770" marR="116840" indent="0" algn="ctr" defTabSz="457200" rtl="0" eaLnBrk="1" fontAlgn="auto" latinLnBrk="0" hangingPunct="1">
                        <a:lnSpc>
                          <a:spcPct val="107000"/>
                        </a:lnSpc>
                        <a:spcBef>
                          <a:spcPts val="0"/>
                        </a:spcBef>
                        <a:spcAft>
                          <a:spcPts val="0"/>
                        </a:spcAft>
                        <a:buClrTx/>
                        <a:buSzTx/>
                        <a:buFontTx/>
                        <a:buNone/>
                        <a:tabLst/>
                        <a:defRPr/>
                      </a:pPr>
                      <a:r>
                        <a:rPr lang="en-US" sz="900" kern="1200" dirty="0">
                          <a:solidFill>
                            <a:schemeClr val="tx1"/>
                          </a:solidFill>
                          <a:effectLst/>
                          <a:latin typeface="Century Gothic" panose="020B0502020202020204" pitchFamily="34" charset="0"/>
                          <a:ea typeface="+mn-ea"/>
                          <a:cs typeface="+mn-cs"/>
                        </a:rPr>
                        <a:t>VA/PT</a:t>
                      </a:r>
                      <a:r>
                        <a:rPr lang="en-US" sz="900" kern="1200" baseline="0" dirty="0">
                          <a:solidFill>
                            <a:schemeClr val="tx1"/>
                          </a:solidFill>
                          <a:effectLst/>
                          <a:latin typeface="Century Gothic" panose="020B0502020202020204" pitchFamily="34" charset="0"/>
                          <a:ea typeface="+mn-ea"/>
                          <a:cs typeface="+mn-cs"/>
                        </a:rPr>
                        <a:t> – Mobile, network, Servers (10 IP Addresses)</a:t>
                      </a:r>
                      <a:endParaRPr lang="en-US" sz="900" kern="1200" dirty="0">
                        <a:solidFill>
                          <a:schemeClr val="tx1"/>
                        </a:solidFill>
                        <a:effectLst/>
                        <a:latin typeface="Century Gothic" panose="020B0502020202020204" pitchFamily="34" charset="0"/>
                        <a:ea typeface="+mn-ea"/>
                        <a:cs typeface="+mn-cs"/>
                      </a:endParaRPr>
                    </a:p>
                  </a:txBody>
                  <a:tcPr marL="0" marR="0" marT="0" marB="0" anchor="ctr"/>
                </a:tc>
                <a:extLst>
                  <a:ext uri="{0D108BD9-81ED-4DB2-BD59-A6C34878D82A}">
                    <a16:rowId xmlns:a16="http://schemas.microsoft.com/office/drawing/2014/main" val="10003"/>
                  </a:ext>
                </a:extLst>
              </a:tr>
              <a:tr h="380559">
                <a:tc>
                  <a:txBody>
                    <a:bodyPr/>
                    <a:lstStyle/>
                    <a:p>
                      <a:pPr marL="64770" marR="0" algn="ctr">
                        <a:spcBef>
                          <a:spcPts val="0"/>
                        </a:spcBef>
                        <a:spcAft>
                          <a:spcPts val="0"/>
                        </a:spcAft>
                      </a:pPr>
                      <a:r>
                        <a:rPr lang="en-US" sz="900" b="1" kern="1200" dirty="0">
                          <a:solidFill>
                            <a:schemeClr val="tx1"/>
                          </a:solidFill>
                          <a:effectLst/>
                          <a:latin typeface="Century Gothic" panose="020B0502020202020204" pitchFamily="34" charset="0"/>
                          <a:ea typeface="+mn-ea"/>
                          <a:cs typeface="+mn-cs"/>
                        </a:rPr>
                        <a:t>3</a:t>
                      </a:r>
                    </a:p>
                  </a:txBody>
                  <a:tcPr marL="0" marR="0" marT="0" marB="0" anchor="ctr">
                    <a:solidFill>
                      <a:schemeClr val="bg1"/>
                    </a:solidFill>
                  </a:tcPr>
                </a:tc>
                <a:tc gridSpan="2">
                  <a:txBody>
                    <a:bodyPr/>
                    <a:lstStyle/>
                    <a:p>
                      <a:pPr marL="62865" marR="0" algn="ctr">
                        <a:spcBef>
                          <a:spcPts val="0"/>
                        </a:spcBef>
                        <a:spcAft>
                          <a:spcPts val="0"/>
                        </a:spcAft>
                      </a:pPr>
                      <a:r>
                        <a:rPr lang="en-US" sz="900" b="1" kern="1200" dirty="0">
                          <a:solidFill>
                            <a:schemeClr val="tx1"/>
                          </a:solidFill>
                          <a:effectLst/>
                          <a:latin typeface="Century Gothic" panose="020B0502020202020204" pitchFamily="34" charset="0"/>
                          <a:ea typeface="+mn-ea"/>
                          <a:cs typeface="+mn-cs"/>
                        </a:rPr>
                        <a:t>Samba Bank</a:t>
                      </a:r>
                    </a:p>
                  </a:txBody>
                  <a:tcPr marL="0" marR="0" marT="0" marB="0" anchor="ctr"/>
                </a:tc>
                <a:tc hMerge="1">
                  <a:txBody>
                    <a:bodyPr/>
                    <a:lstStyle/>
                    <a:p>
                      <a:pPr marL="64770" marR="107315">
                        <a:spcBef>
                          <a:spcPts val="0"/>
                        </a:spcBef>
                        <a:spcAft>
                          <a:spcPts val="0"/>
                        </a:spcAft>
                      </a:pPr>
                      <a:endParaRPr lang="en-US" sz="900" kern="1200" dirty="0">
                        <a:solidFill>
                          <a:schemeClr val="tx1"/>
                        </a:solidFill>
                        <a:effectLst/>
                        <a:latin typeface="Century Gothic" panose="020B0502020202020204" pitchFamily="34" charset="0"/>
                        <a:ea typeface="+mn-ea"/>
                        <a:cs typeface="+mn-cs"/>
                      </a:endParaRPr>
                    </a:p>
                  </a:txBody>
                  <a:tcPr marL="0" marR="0" marT="0" marB="0" anchor="ctr"/>
                </a:tc>
                <a:tc>
                  <a:txBody>
                    <a:bodyPr/>
                    <a:lstStyle/>
                    <a:p>
                      <a:pPr marL="64770" marR="107315">
                        <a:spcBef>
                          <a:spcPts val="0"/>
                        </a:spcBef>
                        <a:spcAft>
                          <a:spcPts val="0"/>
                        </a:spcAft>
                      </a:pPr>
                      <a:r>
                        <a:rPr lang="en-US" sz="900" kern="1200" dirty="0">
                          <a:solidFill>
                            <a:schemeClr val="tx1"/>
                          </a:solidFill>
                          <a:effectLst/>
                          <a:latin typeface="Century Gothic" panose="020B0502020202020204" pitchFamily="34" charset="0"/>
                          <a:ea typeface="+mn-ea"/>
                          <a:cs typeface="+mn-cs"/>
                        </a:rPr>
                        <a:t>Samba Bank Limited is a majority owned subsidiary of Samba Financial Group of Saudi Arabia</a:t>
                      </a:r>
                    </a:p>
                  </a:txBody>
                  <a:tcPr marL="0" marR="0" marT="0" marB="0" anchor="ctr"/>
                </a:tc>
                <a:tc>
                  <a:txBody>
                    <a:bodyPr/>
                    <a:lstStyle/>
                    <a:p>
                      <a:pPr marL="64770" marR="107315" indent="0" algn="ctr" defTabSz="457200" rtl="0" eaLnBrk="1" fontAlgn="auto" latinLnBrk="0" hangingPunct="1">
                        <a:lnSpc>
                          <a:spcPct val="100000"/>
                        </a:lnSpc>
                        <a:spcBef>
                          <a:spcPts val="0"/>
                        </a:spcBef>
                        <a:spcAft>
                          <a:spcPts val="0"/>
                        </a:spcAft>
                        <a:buClrTx/>
                        <a:buSzTx/>
                        <a:buFontTx/>
                        <a:buNone/>
                        <a:tabLst/>
                        <a:defRPr/>
                      </a:pPr>
                      <a:r>
                        <a:rPr lang="en-US" sz="900" kern="1200" dirty="0">
                          <a:solidFill>
                            <a:schemeClr val="tx1"/>
                          </a:solidFill>
                          <a:effectLst/>
                          <a:latin typeface="Century Gothic" panose="020B0502020202020204" pitchFamily="34" charset="0"/>
                          <a:ea typeface="+mn-ea"/>
                          <a:cs typeface="+mn-cs"/>
                        </a:rPr>
                        <a:t>VA/PT</a:t>
                      </a:r>
                      <a:r>
                        <a:rPr lang="en-US" sz="900" kern="1200" baseline="0" dirty="0">
                          <a:solidFill>
                            <a:schemeClr val="tx1"/>
                          </a:solidFill>
                          <a:effectLst/>
                          <a:latin typeface="Century Gothic" panose="020B0502020202020204" pitchFamily="34" charset="0"/>
                          <a:ea typeface="+mn-ea"/>
                          <a:cs typeface="+mn-cs"/>
                        </a:rPr>
                        <a:t> – Network, Servers (18 IP Addresses)</a:t>
                      </a:r>
                      <a:endParaRPr lang="en-US" sz="900" kern="1200" dirty="0">
                        <a:solidFill>
                          <a:schemeClr val="tx1"/>
                        </a:solidFill>
                        <a:effectLst/>
                        <a:latin typeface="Century Gothic" panose="020B0502020202020204" pitchFamily="34" charset="0"/>
                        <a:ea typeface="+mn-ea"/>
                        <a:cs typeface="+mn-cs"/>
                      </a:endParaRPr>
                    </a:p>
                  </a:txBody>
                  <a:tcPr marL="0" marR="0" marT="0" marB="0" anchor="ctr"/>
                </a:tc>
                <a:extLst>
                  <a:ext uri="{0D108BD9-81ED-4DB2-BD59-A6C34878D82A}">
                    <a16:rowId xmlns:a16="http://schemas.microsoft.com/office/drawing/2014/main" val="10004"/>
                  </a:ext>
                </a:extLst>
              </a:tr>
              <a:tr h="438091">
                <a:tc>
                  <a:txBody>
                    <a:bodyPr/>
                    <a:lstStyle/>
                    <a:p>
                      <a:pPr marL="64770" marR="0" algn="ctr">
                        <a:lnSpc>
                          <a:spcPts val="1210"/>
                        </a:lnSpc>
                        <a:spcBef>
                          <a:spcPts val="0"/>
                        </a:spcBef>
                        <a:spcAft>
                          <a:spcPts val="0"/>
                        </a:spcAft>
                      </a:pPr>
                      <a:r>
                        <a:rPr lang="en-US" sz="900" b="1" kern="1200" dirty="0">
                          <a:solidFill>
                            <a:schemeClr val="tx1"/>
                          </a:solidFill>
                          <a:effectLst/>
                          <a:latin typeface="Century Gothic" panose="020B0502020202020204" pitchFamily="34" charset="0"/>
                          <a:ea typeface="+mn-ea"/>
                          <a:cs typeface="+mn-cs"/>
                        </a:rPr>
                        <a:t>4</a:t>
                      </a:r>
                    </a:p>
                  </a:txBody>
                  <a:tcPr marL="0" marR="0" marT="0" marB="0" anchor="ctr">
                    <a:solidFill>
                      <a:schemeClr val="bg1"/>
                    </a:solidFill>
                  </a:tcPr>
                </a:tc>
                <a:tc gridSpan="2">
                  <a:txBody>
                    <a:bodyPr/>
                    <a:lstStyle/>
                    <a:p>
                      <a:pPr marL="62865" marR="0" algn="ctr">
                        <a:lnSpc>
                          <a:spcPts val="1210"/>
                        </a:lnSpc>
                        <a:spcBef>
                          <a:spcPts val="0"/>
                        </a:spcBef>
                        <a:spcAft>
                          <a:spcPts val="0"/>
                        </a:spcAft>
                      </a:pPr>
                      <a:r>
                        <a:rPr lang="en-US" sz="900" b="1" kern="1200" dirty="0" err="1">
                          <a:solidFill>
                            <a:schemeClr val="tx1"/>
                          </a:solidFill>
                          <a:effectLst/>
                          <a:latin typeface="Century Gothic" panose="020B0502020202020204" pitchFamily="34" charset="0"/>
                          <a:ea typeface="+mn-ea"/>
                          <a:cs typeface="+mn-cs"/>
                        </a:rPr>
                        <a:t>Burj</a:t>
                      </a:r>
                      <a:r>
                        <a:rPr lang="en-US" sz="900" b="1" kern="1200" dirty="0">
                          <a:solidFill>
                            <a:schemeClr val="tx1"/>
                          </a:solidFill>
                          <a:effectLst/>
                          <a:latin typeface="Century Gothic" panose="020B0502020202020204" pitchFamily="34" charset="0"/>
                          <a:ea typeface="+mn-ea"/>
                          <a:cs typeface="+mn-cs"/>
                        </a:rPr>
                        <a:t> Bank</a:t>
                      </a:r>
                    </a:p>
                  </a:txBody>
                  <a:tcPr marL="0" marR="0" marT="0" marB="0" anchor="ctr"/>
                </a:tc>
                <a:tc hMerge="1">
                  <a:txBody>
                    <a:bodyPr/>
                    <a:lstStyle/>
                    <a:p>
                      <a:pPr marL="64770" marR="278765">
                        <a:spcBef>
                          <a:spcPts val="0"/>
                        </a:spcBef>
                        <a:spcAft>
                          <a:spcPts val="0"/>
                        </a:spcAft>
                      </a:pPr>
                      <a:endParaRPr lang="en-US" sz="900" kern="1200" dirty="0">
                        <a:solidFill>
                          <a:schemeClr val="tx1"/>
                        </a:solidFill>
                        <a:effectLst/>
                        <a:latin typeface="Century Gothic" panose="020B0502020202020204" pitchFamily="34" charset="0"/>
                        <a:ea typeface="+mn-ea"/>
                        <a:cs typeface="+mn-cs"/>
                      </a:endParaRPr>
                    </a:p>
                  </a:txBody>
                  <a:tcPr marL="0" marR="0" marT="0" marB="0" anchor="ctr"/>
                </a:tc>
                <a:tc>
                  <a:txBody>
                    <a:bodyPr/>
                    <a:lstStyle/>
                    <a:p>
                      <a:pPr marL="64770" marR="278765">
                        <a:spcBef>
                          <a:spcPts val="0"/>
                        </a:spcBef>
                        <a:spcAft>
                          <a:spcPts val="0"/>
                        </a:spcAft>
                      </a:pPr>
                      <a:r>
                        <a:rPr lang="en-US" sz="900" kern="1200" dirty="0" err="1">
                          <a:solidFill>
                            <a:schemeClr val="tx1"/>
                          </a:solidFill>
                          <a:effectLst/>
                          <a:latin typeface="Century Gothic" panose="020B0502020202020204" pitchFamily="34" charset="0"/>
                          <a:ea typeface="+mn-ea"/>
                          <a:cs typeface="+mn-cs"/>
                        </a:rPr>
                        <a:t>Burj</a:t>
                      </a:r>
                      <a:r>
                        <a:rPr lang="en-US" sz="900" kern="1200" dirty="0">
                          <a:solidFill>
                            <a:schemeClr val="tx1"/>
                          </a:solidFill>
                          <a:effectLst/>
                          <a:latin typeface="Century Gothic" panose="020B0502020202020204" pitchFamily="34" charset="0"/>
                          <a:ea typeface="+mn-ea"/>
                          <a:cs typeface="+mn-cs"/>
                        </a:rPr>
                        <a:t> Bank Limited, formerly known as </a:t>
                      </a:r>
                      <a:r>
                        <a:rPr lang="en-US" sz="900" kern="1200" dirty="0" err="1">
                          <a:solidFill>
                            <a:schemeClr val="tx1"/>
                          </a:solidFill>
                          <a:effectLst/>
                          <a:latin typeface="Century Gothic" panose="020B0502020202020204" pitchFamily="34" charset="0"/>
                          <a:ea typeface="+mn-ea"/>
                          <a:cs typeface="+mn-cs"/>
                        </a:rPr>
                        <a:t>Dawood</a:t>
                      </a:r>
                      <a:r>
                        <a:rPr lang="en-US" sz="900" kern="1200" dirty="0">
                          <a:solidFill>
                            <a:schemeClr val="tx1"/>
                          </a:solidFill>
                          <a:effectLst/>
                          <a:latin typeface="Century Gothic" panose="020B0502020202020204" pitchFamily="34" charset="0"/>
                          <a:ea typeface="+mn-ea"/>
                          <a:cs typeface="+mn-cs"/>
                        </a:rPr>
                        <a:t> Islamic Bank Limited (DIBL), is Pakistan's sixth full-fledged Islamic commercial bank</a:t>
                      </a:r>
                    </a:p>
                  </a:txBody>
                  <a:tcPr marL="0" marR="0" marT="0" marB="0" anchor="ctr"/>
                </a:tc>
                <a:tc>
                  <a:txBody>
                    <a:bodyPr/>
                    <a:lstStyle/>
                    <a:p>
                      <a:pPr marL="64770" marR="278765" indent="0" algn="ctr" defTabSz="457200" rtl="0" eaLnBrk="1" fontAlgn="auto" latinLnBrk="0" hangingPunct="1">
                        <a:lnSpc>
                          <a:spcPct val="100000"/>
                        </a:lnSpc>
                        <a:spcBef>
                          <a:spcPts val="0"/>
                        </a:spcBef>
                        <a:spcAft>
                          <a:spcPts val="0"/>
                        </a:spcAft>
                        <a:buClrTx/>
                        <a:buSzTx/>
                        <a:buFontTx/>
                        <a:buNone/>
                        <a:tabLst/>
                        <a:defRPr/>
                      </a:pPr>
                      <a:r>
                        <a:rPr lang="en-US" sz="900" kern="1200" dirty="0">
                          <a:solidFill>
                            <a:schemeClr val="tx1"/>
                          </a:solidFill>
                          <a:effectLst/>
                          <a:latin typeface="Century Gothic" panose="020B0502020202020204" pitchFamily="34" charset="0"/>
                          <a:ea typeface="+mn-ea"/>
                          <a:cs typeface="+mn-cs"/>
                        </a:rPr>
                        <a:t>VA/PT</a:t>
                      </a:r>
                      <a:r>
                        <a:rPr lang="en-US" sz="900" kern="1200" baseline="0" dirty="0">
                          <a:solidFill>
                            <a:schemeClr val="tx1"/>
                          </a:solidFill>
                          <a:effectLst/>
                          <a:latin typeface="Century Gothic" panose="020B0502020202020204" pitchFamily="34" charset="0"/>
                          <a:ea typeface="+mn-ea"/>
                          <a:cs typeface="+mn-cs"/>
                        </a:rPr>
                        <a:t> - Servers (40 IP Addresses)</a:t>
                      </a:r>
                      <a:endParaRPr lang="en-US" sz="900" kern="1200" dirty="0">
                        <a:solidFill>
                          <a:schemeClr val="tx1"/>
                        </a:solidFill>
                        <a:effectLst/>
                        <a:latin typeface="Century Gothic" panose="020B0502020202020204" pitchFamily="34" charset="0"/>
                        <a:ea typeface="+mn-ea"/>
                        <a:cs typeface="+mn-cs"/>
                      </a:endParaRPr>
                    </a:p>
                  </a:txBody>
                  <a:tcPr marL="0" marR="0" marT="0" marB="0" anchor="ctr"/>
                </a:tc>
                <a:extLst>
                  <a:ext uri="{0D108BD9-81ED-4DB2-BD59-A6C34878D82A}">
                    <a16:rowId xmlns:a16="http://schemas.microsoft.com/office/drawing/2014/main" val="10005"/>
                  </a:ext>
                </a:extLst>
              </a:tr>
              <a:tr h="510143">
                <a:tc>
                  <a:txBody>
                    <a:bodyPr/>
                    <a:lstStyle/>
                    <a:p>
                      <a:pPr marL="64770" marR="0" algn="ctr">
                        <a:lnSpc>
                          <a:spcPts val="1210"/>
                        </a:lnSpc>
                        <a:spcBef>
                          <a:spcPts val="0"/>
                        </a:spcBef>
                        <a:spcAft>
                          <a:spcPts val="0"/>
                        </a:spcAft>
                      </a:pPr>
                      <a:r>
                        <a:rPr lang="en-US" sz="900" b="1" kern="1200" dirty="0">
                          <a:solidFill>
                            <a:schemeClr val="tx1"/>
                          </a:solidFill>
                          <a:effectLst/>
                          <a:latin typeface="Century Gothic" panose="020B0502020202020204" pitchFamily="34" charset="0"/>
                          <a:ea typeface="+mn-ea"/>
                          <a:cs typeface="+mn-cs"/>
                        </a:rPr>
                        <a:t>5</a:t>
                      </a:r>
                    </a:p>
                  </a:txBody>
                  <a:tcPr marL="0" marR="0" marT="0" marB="0" anchor="ctr">
                    <a:solidFill>
                      <a:schemeClr val="bg1"/>
                    </a:solidFill>
                  </a:tcPr>
                </a:tc>
                <a:tc gridSpan="2">
                  <a:txBody>
                    <a:bodyPr/>
                    <a:lstStyle/>
                    <a:p>
                      <a:pPr marL="62865" marR="0" algn="ctr">
                        <a:lnSpc>
                          <a:spcPts val="1210"/>
                        </a:lnSpc>
                        <a:spcBef>
                          <a:spcPts val="0"/>
                        </a:spcBef>
                        <a:spcAft>
                          <a:spcPts val="0"/>
                        </a:spcAft>
                      </a:pPr>
                      <a:r>
                        <a:rPr lang="en-US" sz="900" b="1" kern="1200" dirty="0">
                          <a:solidFill>
                            <a:schemeClr val="tx1"/>
                          </a:solidFill>
                          <a:effectLst/>
                          <a:latin typeface="Century Gothic" panose="020B0502020202020204" pitchFamily="34" charset="0"/>
                          <a:ea typeface="+mn-ea"/>
                          <a:cs typeface="+mn-cs"/>
                        </a:rPr>
                        <a:t>Habib Bank Limited</a:t>
                      </a:r>
                    </a:p>
                  </a:txBody>
                  <a:tcPr marL="0" marR="0" marT="0" marB="0" anchor="ctr"/>
                </a:tc>
                <a:tc hMerge="1">
                  <a:txBody>
                    <a:bodyPr/>
                    <a:lstStyle/>
                    <a:p>
                      <a:pPr marL="64770" marR="83820">
                        <a:spcBef>
                          <a:spcPts val="0"/>
                        </a:spcBef>
                        <a:spcAft>
                          <a:spcPts val="0"/>
                        </a:spcAft>
                      </a:pPr>
                      <a:endParaRPr lang="en-US" sz="900" kern="1200" dirty="0">
                        <a:solidFill>
                          <a:schemeClr val="tx1"/>
                        </a:solidFill>
                        <a:effectLst/>
                        <a:latin typeface="Century Gothic" panose="020B0502020202020204" pitchFamily="34" charset="0"/>
                        <a:ea typeface="+mn-ea"/>
                        <a:cs typeface="+mn-cs"/>
                      </a:endParaRPr>
                    </a:p>
                  </a:txBody>
                  <a:tcPr marL="0" marR="0" marT="0" marB="0" anchor="ctr"/>
                </a:tc>
                <a:tc>
                  <a:txBody>
                    <a:bodyPr/>
                    <a:lstStyle/>
                    <a:p>
                      <a:pPr marL="64770" marR="83820">
                        <a:spcBef>
                          <a:spcPts val="0"/>
                        </a:spcBef>
                        <a:spcAft>
                          <a:spcPts val="0"/>
                        </a:spcAft>
                      </a:pPr>
                      <a:r>
                        <a:rPr lang="en-US" sz="900" kern="1200" dirty="0">
                          <a:solidFill>
                            <a:schemeClr val="tx1"/>
                          </a:solidFill>
                          <a:effectLst/>
                          <a:latin typeface="Century Gothic" panose="020B0502020202020204" pitchFamily="34" charset="0"/>
                          <a:ea typeface="+mn-ea"/>
                          <a:cs typeface="+mn-cs"/>
                        </a:rPr>
                        <a:t>HBL now referred to as "HBL Pakistan" and headquartered in Habib Bank Plaza, Karachi, Pakistan, is the largest bank in Pakistan. The bank has a network of over 1500 branches and over 1000 ATM in Pakistan and 55 branches worldwide.</a:t>
                      </a:r>
                    </a:p>
                  </a:txBody>
                  <a:tcPr marL="0" marR="0" marT="0" marB="0" anchor="ctr"/>
                </a:tc>
                <a:tc>
                  <a:txBody>
                    <a:bodyPr/>
                    <a:lstStyle/>
                    <a:p>
                      <a:pPr marL="64770" marR="83820" algn="ctr">
                        <a:spcBef>
                          <a:spcPts val="0"/>
                        </a:spcBef>
                        <a:spcAft>
                          <a:spcPts val="0"/>
                        </a:spcAft>
                      </a:pPr>
                      <a:r>
                        <a:rPr lang="en-US" sz="900" kern="1200" dirty="0">
                          <a:solidFill>
                            <a:schemeClr val="tx1"/>
                          </a:solidFill>
                          <a:effectLst/>
                          <a:latin typeface="Century Gothic" panose="020B0502020202020204" pitchFamily="34" charset="0"/>
                          <a:ea typeface="+mn-ea"/>
                          <a:cs typeface="+mn-cs"/>
                        </a:rPr>
                        <a:t>Digital Forensic Engagement</a:t>
                      </a:r>
                    </a:p>
                  </a:txBody>
                  <a:tcPr marL="0" marR="0" marT="0" marB="0" anchor="ctr"/>
                </a:tc>
                <a:extLst>
                  <a:ext uri="{0D108BD9-81ED-4DB2-BD59-A6C34878D82A}">
                    <a16:rowId xmlns:a16="http://schemas.microsoft.com/office/drawing/2014/main" val="10006"/>
                  </a:ext>
                </a:extLst>
              </a:tr>
              <a:tr h="517952">
                <a:tc>
                  <a:txBody>
                    <a:bodyPr/>
                    <a:lstStyle/>
                    <a:p>
                      <a:pPr marL="64770" marR="0" algn="ctr">
                        <a:lnSpc>
                          <a:spcPts val="1210"/>
                        </a:lnSpc>
                        <a:spcBef>
                          <a:spcPts val="0"/>
                        </a:spcBef>
                        <a:spcAft>
                          <a:spcPts val="0"/>
                        </a:spcAft>
                      </a:pPr>
                      <a:r>
                        <a:rPr lang="en-US" sz="900" b="1" kern="1200" dirty="0">
                          <a:solidFill>
                            <a:schemeClr val="tx1"/>
                          </a:solidFill>
                          <a:effectLst/>
                          <a:latin typeface="Century Gothic" panose="020B0502020202020204" pitchFamily="34" charset="0"/>
                          <a:ea typeface="+mn-ea"/>
                          <a:cs typeface="+mn-cs"/>
                        </a:rPr>
                        <a:t>6</a:t>
                      </a:r>
                    </a:p>
                  </a:txBody>
                  <a:tcPr marL="0" marR="0" marT="0" marB="0" anchor="ctr">
                    <a:solidFill>
                      <a:schemeClr val="bg1"/>
                    </a:solidFill>
                  </a:tcPr>
                </a:tc>
                <a:tc gridSpan="2">
                  <a:txBody>
                    <a:bodyPr/>
                    <a:lstStyle/>
                    <a:p>
                      <a:pPr marL="62865" marR="0" algn="ctr">
                        <a:lnSpc>
                          <a:spcPts val="1210"/>
                        </a:lnSpc>
                        <a:spcBef>
                          <a:spcPts val="0"/>
                        </a:spcBef>
                        <a:spcAft>
                          <a:spcPts val="0"/>
                        </a:spcAft>
                      </a:pPr>
                      <a:r>
                        <a:rPr lang="en-US" sz="900" b="1" kern="1200" dirty="0">
                          <a:solidFill>
                            <a:schemeClr val="tx1"/>
                          </a:solidFill>
                          <a:effectLst/>
                          <a:latin typeface="Century Gothic" panose="020B0502020202020204" pitchFamily="34" charset="0"/>
                          <a:ea typeface="+mn-ea"/>
                          <a:cs typeface="+mn-cs"/>
                        </a:rPr>
                        <a:t>Habib Metropolitan Bank</a:t>
                      </a:r>
                    </a:p>
                  </a:txBody>
                  <a:tcPr marL="0" marR="0" marT="0" marB="0" anchor="ctr"/>
                </a:tc>
                <a:tc hMerge="1">
                  <a:txBody>
                    <a:bodyPr/>
                    <a:lstStyle/>
                    <a:p>
                      <a:pPr marL="64770" marR="83820">
                        <a:spcBef>
                          <a:spcPts val="0"/>
                        </a:spcBef>
                        <a:spcAft>
                          <a:spcPts val="0"/>
                        </a:spcAft>
                      </a:pPr>
                      <a:endParaRPr lang="en-US" sz="900" kern="1200" dirty="0">
                        <a:solidFill>
                          <a:schemeClr val="tx1"/>
                        </a:solidFill>
                        <a:effectLst/>
                        <a:latin typeface="Century Gothic" panose="020B0502020202020204" pitchFamily="34" charset="0"/>
                        <a:ea typeface="+mn-ea"/>
                        <a:cs typeface="+mn-cs"/>
                      </a:endParaRPr>
                    </a:p>
                  </a:txBody>
                  <a:tcPr marL="0" marR="0" marT="0" marB="0" anchor="ctr"/>
                </a:tc>
                <a:tc>
                  <a:txBody>
                    <a:bodyPr/>
                    <a:lstStyle/>
                    <a:p>
                      <a:pPr marL="64770" marR="83820">
                        <a:spcBef>
                          <a:spcPts val="0"/>
                        </a:spcBef>
                        <a:spcAft>
                          <a:spcPts val="0"/>
                        </a:spcAft>
                      </a:pPr>
                      <a:r>
                        <a:rPr lang="en-US" sz="900" kern="1200" dirty="0">
                          <a:solidFill>
                            <a:schemeClr val="tx1"/>
                          </a:solidFill>
                          <a:effectLst/>
                          <a:latin typeface="Century Gothic" panose="020B0502020202020204" pitchFamily="34" charset="0"/>
                          <a:ea typeface="+mn-ea"/>
                          <a:cs typeface="+mn-cs"/>
                        </a:rPr>
                        <a:t>Habib Metropolitan Bank was incorporated in Pakistan as a Public Listed Company in 1992 under the name, Metropolitan Bank Limited.</a:t>
                      </a:r>
                    </a:p>
                  </a:txBody>
                  <a:tcPr marL="0" marR="0" marT="0" marB="0" anchor="ctr"/>
                </a:tc>
                <a:tc>
                  <a:txBody>
                    <a:bodyPr/>
                    <a:lstStyle/>
                    <a:p>
                      <a:pPr marL="64770" marR="83820" indent="0" algn="ctr" defTabSz="457200" rtl="0" eaLnBrk="1" fontAlgn="auto" latinLnBrk="0" hangingPunct="1">
                        <a:lnSpc>
                          <a:spcPct val="100000"/>
                        </a:lnSpc>
                        <a:spcBef>
                          <a:spcPts val="0"/>
                        </a:spcBef>
                        <a:spcAft>
                          <a:spcPts val="0"/>
                        </a:spcAft>
                        <a:buClrTx/>
                        <a:buSzTx/>
                        <a:buFontTx/>
                        <a:buNone/>
                        <a:tabLst/>
                        <a:defRPr/>
                      </a:pPr>
                      <a:r>
                        <a:rPr lang="en-US" sz="900" kern="1200" dirty="0">
                          <a:solidFill>
                            <a:schemeClr val="tx1"/>
                          </a:solidFill>
                          <a:effectLst/>
                          <a:latin typeface="Century Gothic" panose="020B0502020202020204" pitchFamily="34" charset="0"/>
                          <a:ea typeface="+mn-ea"/>
                          <a:cs typeface="+mn-cs"/>
                        </a:rPr>
                        <a:t>VA/PT</a:t>
                      </a:r>
                      <a:r>
                        <a:rPr lang="en-US" sz="900" kern="1200" baseline="0" dirty="0">
                          <a:solidFill>
                            <a:schemeClr val="tx1"/>
                          </a:solidFill>
                          <a:effectLst/>
                          <a:latin typeface="Century Gothic" panose="020B0502020202020204" pitchFamily="34" charset="0"/>
                          <a:ea typeface="+mn-ea"/>
                          <a:cs typeface="+mn-cs"/>
                        </a:rPr>
                        <a:t> – Mobile, Servers, ATM’s (50 IP Addresses)</a:t>
                      </a:r>
                    </a:p>
                    <a:p>
                      <a:pPr marL="64770" marR="83820" indent="0" algn="ctr" defTabSz="457200" rtl="0" eaLnBrk="1" fontAlgn="auto" latinLnBrk="0" hangingPunct="1">
                        <a:lnSpc>
                          <a:spcPct val="100000"/>
                        </a:lnSpc>
                        <a:spcBef>
                          <a:spcPts val="0"/>
                        </a:spcBef>
                        <a:spcAft>
                          <a:spcPts val="0"/>
                        </a:spcAft>
                        <a:buClrTx/>
                        <a:buSzTx/>
                        <a:buFontTx/>
                        <a:buNone/>
                        <a:tabLst/>
                        <a:defRPr/>
                      </a:pPr>
                      <a:r>
                        <a:rPr lang="en-US" sz="900" kern="1200" baseline="0" dirty="0">
                          <a:solidFill>
                            <a:schemeClr val="tx1"/>
                          </a:solidFill>
                          <a:effectLst/>
                          <a:latin typeface="Century Gothic" panose="020B0502020202020204" pitchFamily="34" charset="0"/>
                          <a:ea typeface="+mn-ea"/>
                          <a:cs typeface="+mn-cs"/>
                        </a:rPr>
                        <a:t>Digital Forensic Engagement</a:t>
                      </a:r>
                      <a:endParaRPr lang="en-US" sz="900" kern="1200" dirty="0">
                        <a:solidFill>
                          <a:schemeClr val="tx1"/>
                        </a:solidFill>
                        <a:effectLst/>
                        <a:latin typeface="Century Gothic" panose="020B0502020202020204" pitchFamily="34" charset="0"/>
                        <a:ea typeface="+mn-ea"/>
                        <a:cs typeface="+mn-cs"/>
                      </a:endParaRPr>
                    </a:p>
                  </a:txBody>
                  <a:tcPr marL="0" marR="0" marT="0" marB="0" anchor="ctr"/>
                </a:tc>
                <a:extLst>
                  <a:ext uri="{0D108BD9-81ED-4DB2-BD59-A6C34878D82A}">
                    <a16:rowId xmlns:a16="http://schemas.microsoft.com/office/drawing/2014/main" val="10007"/>
                  </a:ext>
                </a:extLst>
              </a:tr>
              <a:tr h="344494">
                <a:tc>
                  <a:txBody>
                    <a:bodyPr/>
                    <a:lstStyle/>
                    <a:p>
                      <a:pPr marL="64770" marR="0" algn="ctr">
                        <a:lnSpc>
                          <a:spcPts val="1210"/>
                        </a:lnSpc>
                        <a:spcBef>
                          <a:spcPts val="0"/>
                        </a:spcBef>
                        <a:spcAft>
                          <a:spcPts val="0"/>
                        </a:spcAft>
                      </a:pPr>
                      <a:r>
                        <a:rPr lang="en-US" sz="900" b="1" kern="1200" dirty="0">
                          <a:solidFill>
                            <a:schemeClr val="tx1"/>
                          </a:solidFill>
                          <a:effectLst/>
                          <a:latin typeface="Century Gothic" panose="020B0502020202020204" pitchFamily="34" charset="0"/>
                          <a:ea typeface="+mn-ea"/>
                          <a:cs typeface="+mn-cs"/>
                        </a:rPr>
                        <a:t>7</a:t>
                      </a:r>
                    </a:p>
                  </a:txBody>
                  <a:tcPr marL="0" marR="0" marT="0" marB="0" anchor="ctr">
                    <a:solidFill>
                      <a:schemeClr val="bg1"/>
                    </a:solidFill>
                  </a:tcPr>
                </a:tc>
                <a:tc gridSpan="2">
                  <a:txBody>
                    <a:bodyPr/>
                    <a:lstStyle/>
                    <a:p>
                      <a:pPr marL="62865" marR="0" algn="ctr">
                        <a:lnSpc>
                          <a:spcPts val="1210"/>
                        </a:lnSpc>
                        <a:spcBef>
                          <a:spcPts val="0"/>
                        </a:spcBef>
                        <a:spcAft>
                          <a:spcPts val="0"/>
                        </a:spcAft>
                      </a:pPr>
                      <a:r>
                        <a:rPr lang="en-US" sz="900" b="1" kern="1200" dirty="0" err="1">
                          <a:solidFill>
                            <a:schemeClr val="tx1"/>
                          </a:solidFill>
                          <a:effectLst/>
                          <a:latin typeface="Century Gothic" panose="020B0502020202020204" pitchFamily="34" charset="0"/>
                          <a:ea typeface="+mn-ea"/>
                          <a:cs typeface="+mn-cs"/>
                        </a:rPr>
                        <a:t>Tameer</a:t>
                      </a:r>
                      <a:r>
                        <a:rPr lang="en-US" sz="900" b="1" kern="1200" dirty="0">
                          <a:solidFill>
                            <a:schemeClr val="tx1"/>
                          </a:solidFill>
                          <a:effectLst/>
                          <a:latin typeface="Century Gothic" panose="020B0502020202020204" pitchFamily="34" charset="0"/>
                          <a:ea typeface="+mn-ea"/>
                          <a:cs typeface="+mn-cs"/>
                        </a:rPr>
                        <a:t> Micro Finance Bank</a:t>
                      </a:r>
                    </a:p>
                  </a:txBody>
                  <a:tcPr marL="0" marR="0" marT="0" marB="0" anchor="ctr"/>
                </a:tc>
                <a:tc hMerge="1">
                  <a:txBody>
                    <a:bodyPr/>
                    <a:lstStyle/>
                    <a:p>
                      <a:pPr marL="64770" marR="83820">
                        <a:spcBef>
                          <a:spcPts val="0"/>
                        </a:spcBef>
                        <a:spcAft>
                          <a:spcPts val="0"/>
                        </a:spcAft>
                      </a:pPr>
                      <a:endParaRPr lang="en-US" sz="900" kern="1200" dirty="0">
                        <a:solidFill>
                          <a:schemeClr val="tx1"/>
                        </a:solidFill>
                        <a:effectLst/>
                        <a:latin typeface="Century Gothic" panose="020B0502020202020204" pitchFamily="34" charset="0"/>
                        <a:ea typeface="+mn-ea"/>
                        <a:cs typeface="+mn-cs"/>
                      </a:endParaRPr>
                    </a:p>
                  </a:txBody>
                  <a:tcPr marL="0" marR="0" marT="0" marB="0" anchor="ctr"/>
                </a:tc>
                <a:tc>
                  <a:txBody>
                    <a:bodyPr/>
                    <a:lstStyle/>
                    <a:p>
                      <a:pPr marL="64770" marR="83820">
                        <a:spcBef>
                          <a:spcPts val="0"/>
                        </a:spcBef>
                        <a:spcAft>
                          <a:spcPts val="0"/>
                        </a:spcAft>
                      </a:pPr>
                      <a:r>
                        <a:rPr lang="en-US" sz="900" kern="1200" dirty="0">
                          <a:solidFill>
                            <a:schemeClr val="tx1"/>
                          </a:solidFill>
                          <a:effectLst/>
                          <a:latin typeface="Century Gothic" panose="020B0502020202020204" pitchFamily="34" charset="0"/>
                          <a:ea typeface="+mn-ea"/>
                          <a:cs typeface="+mn-cs"/>
                        </a:rPr>
                        <a:t>Telenor Microfinance Bank Limited" formerly "</a:t>
                      </a:r>
                      <a:r>
                        <a:rPr lang="en-US" sz="900" kern="1200" dirty="0" err="1">
                          <a:solidFill>
                            <a:schemeClr val="tx1"/>
                          </a:solidFill>
                          <a:effectLst/>
                          <a:latin typeface="Century Gothic" panose="020B0502020202020204" pitchFamily="34" charset="0"/>
                          <a:ea typeface="+mn-ea"/>
                          <a:cs typeface="+mn-cs"/>
                        </a:rPr>
                        <a:t>Tameer</a:t>
                      </a:r>
                      <a:r>
                        <a:rPr lang="en-US" sz="900" kern="1200" dirty="0">
                          <a:solidFill>
                            <a:schemeClr val="tx1"/>
                          </a:solidFill>
                          <a:effectLst/>
                          <a:latin typeface="Century Gothic" panose="020B0502020202020204" pitchFamily="34" charset="0"/>
                          <a:ea typeface="+mn-ea"/>
                          <a:cs typeface="+mn-cs"/>
                        </a:rPr>
                        <a:t> Microfinance Bank Limited is Pakistan's Largest and the first private commercial Microfinance bank licensed by the State Bank of Pakistan</a:t>
                      </a:r>
                    </a:p>
                  </a:txBody>
                  <a:tcPr marL="0" marR="0" marT="0" marB="0" anchor="ctr"/>
                </a:tc>
                <a:tc>
                  <a:txBody>
                    <a:bodyPr/>
                    <a:lstStyle/>
                    <a:p>
                      <a:pPr marL="64770" marR="83820" indent="0" algn="ctr" defTabSz="457200" rtl="0" eaLnBrk="1" fontAlgn="auto" latinLnBrk="0" hangingPunct="1">
                        <a:lnSpc>
                          <a:spcPct val="100000"/>
                        </a:lnSpc>
                        <a:spcBef>
                          <a:spcPts val="0"/>
                        </a:spcBef>
                        <a:spcAft>
                          <a:spcPts val="0"/>
                        </a:spcAft>
                        <a:buClrTx/>
                        <a:buSzTx/>
                        <a:buFontTx/>
                        <a:buNone/>
                        <a:tabLst/>
                        <a:defRPr/>
                      </a:pPr>
                      <a:r>
                        <a:rPr lang="en-US" sz="900" kern="1200" dirty="0">
                          <a:solidFill>
                            <a:schemeClr val="tx1"/>
                          </a:solidFill>
                          <a:effectLst/>
                          <a:latin typeface="Century Gothic" panose="020B0502020202020204" pitchFamily="34" charset="0"/>
                          <a:ea typeface="+mn-ea"/>
                          <a:cs typeface="+mn-cs"/>
                        </a:rPr>
                        <a:t>VA/PT</a:t>
                      </a:r>
                      <a:r>
                        <a:rPr lang="en-US" sz="900" kern="1200" baseline="0" dirty="0">
                          <a:solidFill>
                            <a:schemeClr val="tx1"/>
                          </a:solidFill>
                          <a:effectLst/>
                          <a:latin typeface="Century Gothic" panose="020B0502020202020204" pitchFamily="34" charset="0"/>
                          <a:ea typeface="+mn-ea"/>
                          <a:cs typeface="+mn-cs"/>
                        </a:rPr>
                        <a:t> – Mobile App (5 IP Addresses)</a:t>
                      </a:r>
                      <a:endParaRPr lang="en-US" sz="900" kern="1200" dirty="0">
                        <a:solidFill>
                          <a:schemeClr val="tx1"/>
                        </a:solidFill>
                        <a:effectLst/>
                        <a:latin typeface="Century Gothic" panose="020B0502020202020204" pitchFamily="34" charset="0"/>
                        <a:ea typeface="+mn-ea"/>
                        <a:cs typeface="+mn-cs"/>
                      </a:endParaRPr>
                    </a:p>
                  </a:txBody>
                  <a:tcPr marL="0" marR="0" marT="0" marB="0" anchor="ctr"/>
                </a:tc>
                <a:extLst>
                  <a:ext uri="{0D108BD9-81ED-4DB2-BD59-A6C34878D82A}">
                    <a16:rowId xmlns:a16="http://schemas.microsoft.com/office/drawing/2014/main" val="10008"/>
                  </a:ext>
                </a:extLst>
              </a:tr>
              <a:tr h="586224">
                <a:tc>
                  <a:txBody>
                    <a:bodyPr/>
                    <a:lstStyle/>
                    <a:p>
                      <a:pPr marL="64770" marR="0" algn="ctr">
                        <a:lnSpc>
                          <a:spcPts val="1210"/>
                        </a:lnSpc>
                        <a:spcBef>
                          <a:spcPts val="0"/>
                        </a:spcBef>
                        <a:spcAft>
                          <a:spcPts val="0"/>
                        </a:spcAft>
                      </a:pPr>
                      <a:r>
                        <a:rPr lang="en-US" sz="900" b="1" kern="1200" dirty="0">
                          <a:solidFill>
                            <a:schemeClr val="tx1"/>
                          </a:solidFill>
                          <a:effectLst/>
                          <a:latin typeface="Century Gothic" panose="020B0502020202020204" pitchFamily="34" charset="0"/>
                          <a:ea typeface="+mn-ea"/>
                          <a:cs typeface="+mn-cs"/>
                        </a:rPr>
                        <a:t>8</a:t>
                      </a:r>
                    </a:p>
                  </a:txBody>
                  <a:tcPr marL="0" marR="0" marT="0" marB="0" anchor="ctr">
                    <a:solidFill>
                      <a:schemeClr val="bg1"/>
                    </a:solidFill>
                  </a:tcPr>
                </a:tc>
                <a:tc gridSpan="2">
                  <a:txBody>
                    <a:bodyPr/>
                    <a:lstStyle/>
                    <a:p>
                      <a:pPr marL="62865" marR="0" algn="ctr">
                        <a:spcBef>
                          <a:spcPts val="0"/>
                        </a:spcBef>
                        <a:spcAft>
                          <a:spcPts val="0"/>
                        </a:spcAft>
                      </a:pPr>
                      <a:r>
                        <a:rPr lang="en-US" sz="900" b="1" kern="1200" dirty="0">
                          <a:solidFill>
                            <a:schemeClr val="tx1"/>
                          </a:solidFill>
                          <a:effectLst/>
                          <a:latin typeface="Century Gothic" panose="020B0502020202020204" pitchFamily="34" charset="0"/>
                          <a:ea typeface="+mn-ea"/>
                          <a:cs typeface="+mn-cs"/>
                        </a:rPr>
                        <a:t>Silk Bank Limited</a:t>
                      </a:r>
                    </a:p>
                  </a:txBody>
                  <a:tcPr marL="0" marR="0" marT="0" marB="0" anchor="ctr"/>
                </a:tc>
                <a:tc hMerge="1">
                  <a:txBody>
                    <a:bodyPr/>
                    <a:lstStyle/>
                    <a:p>
                      <a:pPr marL="64770" marR="83820">
                        <a:spcBef>
                          <a:spcPts val="0"/>
                        </a:spcBef>
                        <a:spcAft>
                          <a:spcPts val="0"/>
                        </a:spcAft>
                      </a:pPr>
                      <a:endParaRPr lang="en-US" sz="900" kern="1200" dirty="0">
                        <a:solidFill>
                          <a:schemeClr val="tx1"/>
                        </a:solidFill>
                        <a:effectLst/>
                        <a:latin typeface="Century Gothic" panose="020B0502020202020204" pitchFamily="34" charset="0"/>
                        <a:ea typeface="+mn-ea"/>
                        <a:cs typeface="+mn-cs"/>
                      </a:endParaRPr>
                    </a:p>
                  </a:txBody>
                  <a:tcPr marL="0" marR="0" marT="0" marB="0" anchor="ctr"/>
                </a:tc>
                <a:tc>
                  <a:txBody>
                    <a:bodyPr/>
                    <a:lstStyle/>
                    <a:p>
                      <a:pPr marL="64770" marR="83820">
                        <a:spcBef>
                          <a:spcPts val="0"/>
                        </a:spcBef>
                        <a:spcAft>
                          <a:spcPts val="0"/>
                        </a:spcAft>
                      </a:pPr>
                      <a:r>
                        <a:rPr lang="en-US" sz="900" kern="1200" dirty="0">
                          <a:solidFill>
                            <a:schemeClr val="tx1"/>
                          </a:solidFill>
                          <a:effectLst/>
                          <a:latin typeface="Century Gothic" panose="020B0502020202020204" pitchFamily="34" charset="0"/>
                          <a:ea typeface="+mn-ea"/>
                          <a:cs typeface="+mn-cs"/>
                        </a:rPr>
                        <a:t>On September 15, 2001, under the supervision of the State Bank of Pakistan (SBP), the institution then known as the Prudential Bank was acquired by the management and associates of the Saudi Pak Industrial and Agricultural Investment Company (</a:t>
                      </a:r>
                      <a:r>
                        <a:rPr lang="en-US" sz="900" kern="1200" dirty="0" err="1">
                          <a:solidFill>
                            <a:schemeClr val="tx1"/>
                          </a:solidFill>
                          <a:effectLst/>
                          <a:latin typeface="Century Gothic" panose="020B0502020202020204" pitchFamily="34" charset="0"/>
                          <a:ea typeface="+mn-ea"/>
                          <a:cs typeface="+mn-cs"/>
                        </a:rPr>
                        <a:t>Pvt</a:t>
                      </a:r>
                      <a:r>
                        <a:rPr lang="en-US" sz="900" kern="1200" dirty="0">
                          <a:solidFill>
                            <a:schemeClr val="tx1"/>
                          </a:solidFill>
                          <a:effectLst/>
                          <a:latin typeface="Century Gothic" panose="020B0502020202020204" pitchFamily="34" charset="0"/>
                          <a:ea typeface="+mn-ea"/>
                          <a:cs typeface="+mn-cs"/>
                        </a:rPr>
                        <a:t>) Ltd (SAPICO).</a:t>
                      </a:r>
                    </a:p>
                  </a:txBody>
                  <a:tcPr marL="0" marR="0" marT="0" marB="0" anchor="ctr"/>
                </a:tc>
                <a:tc>
                  <a:txBody>
                    <a:bodyPr/>
                    <a:lstStyle/>
                    <a:p>
                      <a:pPr marL="64770" marR="83820" indent="0" algn="ctr" defTabSz="457200" rtl="0" eaLnBrk="1" fontAlgn="auto" latinLnBrk="0" hangingPunct="1">
                        <a:lnSpc>
                          <a:spcPct val="100000"/>
                        </a:lnSpc>
                        <a:spcBef>
                          <a:spcPts val="0"/>
                        </a:spcBef>
                        <a:spcAft>
                          <a:spcPts val="0"/>
                        </a:spcAft>
                        <a:buClrTx/>
                        <a:buSzTx/>
                        <a:buFontTx/>
                        <a:buNone/>
                        <a:tabLst/>
                        <a:defRPr/>
                      </a:pPr>
                      <a:r>
                        <a:rPr lang="en-US" sz="900" kern="1200" dirty="0">
                          <a:solidFill>
                            <a:schemeClr val="tx1"/>
                          </a:solidFill>
                          <a:effectLst/>
                          <a:latin typeface="Century Gothic" panose="020B0502020202020204" pitchFamily="34" charset="0"/>
                          <a:ea typeface="+mn-ea"/>
                          <a:cs typeface="+mn-cs"/>
                        </a:rPr>
                        <a:t>VA/PT</a:t>
                      </a:r>
                      <a:r>
                        <a:rPr lang="en-US" sz="900" kern="1200" baseline="0" dirty="0">
                          <a:solidFill>
                            <a:schemeClr val="tx1"/>
                          </a:solidFill>
                          <a:effectLst/>
                          <a:latin typeface="Century Gothic" panose="020B0502020202020204" pitchFamily="34" charset="0"/>
                          <a:ea typeface="+mn-ea"/>
                          <a:cs typeface="+mn-cs"/>
                        </a:rPr>
                        <a:t> – Mobile App </a:t>
                      </a:r>
                    </a:p>
                    <a:p>
                      <a:pPr marL="64770" marR="83820" indent="0" algn="ctr" defTabSz="457200" rtl="0" eaLnBrk="1" fontAlgn="auto" latinLnBrk="0" hangingPunct="1">
                        <a:lnSpc>
                          <a:spcPct val="100000"/>
                        </a:lnSpc>
                        <a:spcBef>
                          <a:spcPts val="0"/>
                        </a:spcBef>
                        <a:spcAft>
                          <a:spcPts val="0"/>
                        </a:spcAft>
                        <a:buClrTx/>
                        <a:buSzTx/>
                        <a:buFontTx/>
                        <a:buNone/>
                        <a:tabLst/>
                        <a:defRPr/>
                      </a:pPr>
                      <a:r>
                        <a:rPr lang="en-US" sz="900" kern="1200" baseline="0" dirty="0">
                          <a:solidFill>
                            <a:schemeClr val="tx1"/>
                          </a:solidFill>
                          <a:effectLst/>
                          <a:latin typeface="Century Gothic" panose="020B0502020202020204" pitchFamily="34" charset="0"/>
                          <a:ea typeface="+mn-ea"/>
                          <a:cs typeface="+mn-cs"/>
                        </a:rPr>
                        <a:t>(2 IP Addresses)</a:t>
                      </a:r>
                      <a:endParaRPr lang="en-US" sz="900" kern="1200" dirty="0">
                        <a:solidFill>
                          <a:schemeClr val="tx1"/>
                        </a:solidFill>
                        <a:effectLst/>
                        <a:latin typeface="Century Gothic" panose="020B0502020202020204" pitchFamily="34" charset="0"/>
                        <a:ea typeface="+mn-ea"/>
                        <a:cs typeface="+mn-cs"/>
                      </a:endParaRPr>
                    </a:p>
                    <a:p>
                      <a:pPr marL="64770" marR="83820" algn="ctr">
                        <a:spcBef>
                          <a:spcPts val="0"/>
                        </a:spcBef>
                        <a:spcAft>
                          <a:spcPts val="0"/>
                        </a:spcAft>
                      </a:pPr>
                      <a:endParaRPr lang="en-US" sz="900" kern="1200" dirty="0">
                        <a:solidFill>
                          <a:schemeClr val="tx1"/>
                        </a:solidFill>
                        <a:effectLst/>
                        <a:latin typeface="Century Gothic" panose="020B0502020202020204" pitchFamily="34" charset="0"/>
                        <a:ea typeface="+mn-ea"/>
                        <a:cs typeface="+mn-cs"/>
                      </a:endParaRPr>
                    </a:p>
                  </a:txBody>
                  <a:tcPr marL="0" marR="0" marT="0" marB="0" anchor="ctr"/>
                </a:tc>
                <a:extLst>
                  <a:ext uri="{0D108BD9-81ED-4DB2-BD59-A6C34878D82A}">
                    <a16:rowId xmlns:a16="http://schemas.microsoft.com/office/drawing/2014/main" val="10009"/>
                  </a:ext>
                </a:extLst>
              </a:tr>
              <a:tr h="384463">
                <a:tc>
                  <a:txBody>
                    <a:bodyPr/>
                    <a:lstStyle/>
                    <a:p>
                      <a:pPr marL="64770" marR="0" algn="ctr">
                        <a:lnSpc>
                          <a:spcPts val="1210"/>
                        </a:lnSpc>
                        <a:spcBef>
                          <a:spcPts val="0"/>
                        </a:spcBef>
                        <a:spcAft>
                          <a:spcPts val="0"/>
                        </a:spcAft>
                      </a:pPr>
                      <a:r>
                        <a:rPr lang="en-US" sz="900" b="1" kern="1200" dirty="0">
                          <a:solidFill>
                            <a:schemeClr val="tx1"/>
                          </a:solidFill>
                          <a:effectLst/>
                          <a:latin typeface="Century Gothic" panose="020B0502020202020204" pitchFamily="34" charset="0"/>
                          <a:ea typeface="+mn-ea"/>
                          <a:cs typeface="+mn-cs"/>
                        </a:rPr>
                        <a:t>9</a:t>
                      </a:r>
                    </a:p>
                  </a:txBody>
                  <a:tcPr marL="0" marR="0" marT="0" marB="0" anchor="ctr">
                    <a:solidFill>
                      <a:schemeClr val="bg1"/>
                    </a:solidFill>
                  </a:tcPr>
                </a:tc>
                <a:tc gridSpan="2">
                  <a:txBody>
                    <a:bodyPr/>
                    <a:lstStyle/>
                    <a:p>
                      <a:pPr marL="62865" marR="0" algn="ctr">
                        <a:spcBef>
                          <a:spcPts val="0"/>
                        </a:spcBef>
                        <a:spcAft>
                          <a:spcPts val="0"/>
                        </a:spcAft>
                      </a:pPr>
                      <a:r>
                        <a:rPr lang="en-US" sz="900" b="1" kern="1200" dirty="0">
                          <a:solidFill>
                            <a:schemeClr val="tx1"/>
                          </a:solidFill>
                          <a:effectLst/>
                          <a:latin typeface="Century Gothic" panose="020B0502020202020204" pitchFamily="34" charset="0"/>
                          <a:ea typeface="+mn-ea"/>
                          <a:cs typeface="+mn-cs"/>
                        </a:rPr>
                        <a:t>JS Bank Limited</a:t>
                      </a:r>
                    </a:p>
                  </a:txBody>
                  <a:tcPr marL="0" marR="0" marT="0" marB="0" anchor="ctr"/>
                </a:tc>
                <a:tc hMerge="1">
                  <a:txBody>
                    <a:bodyPr/>
                    <a:lstStyle/>
                    <a:p>
                      <a:pPr marL="64770" marR="83820">
                        <a:spcBef>
                          <a:spcPts val="0"/>
                        </a:spcBef>
                        <a:spcAft>
                          <a:spcPts val="0"/>
                        </a:spcAft>
                      </a:pPr>
                      <a:endParaRPr lang="en-US" sz="900" kern="1200" dirty="0">
                        <a:solidFill>
                          <a:schemeClr val="tx1"/>
                        </a:solidFill>
                        <a:effectLst/>
                        <a:latin typeface="Century Gothic" panose="020B0502020202020204" pitchFamily="34" charset="0"/>
                        <a:ea typeface="+mn-ea"/>
                        <a:cs typeface="+mn-cs"/>
                      </a:endParaRPr>
                    </a:p>
                  </a:txBody>
                  <a:tcPr marL="0" marR="0" marT="0" marB="0" anchor="ctr"/>
                </a:tc>
                <a:tc>
                  <a:txBody>
                    <a:bodyPr/>
                    <a:lstStyle/>
                    <a:p>
                      <a:pPr marL="64770" marR="83820">
                        <a:spcBef>
                          <a:spcPts val="0"/>
                        </a:spcBef>
                        <a:spcAft>
                          <a:spcPts val="0"/>
                        </a:spcAft>
                      </a:pPr>
                      <a:r>
                        <a:rPr lang="en-US" sz="900" kern="1200" dirty="0">
                          <a:solidFill>
                            <a:schemeClr val="tx1"/>
                          </a:solidFill>
                          <a:effectLst/>
                          <a:latin typeface="Century Gothic" panose="020B0502020202020204" pitchFamily="34" charset="0"/>
                          <a:ea typeface="+mn-ea"/>
                          <a:cs typeface="+mn-cs"/>
                        </a:rPr>
                        <a:t>JS Bank is a majority-owned subsidiary of Jahangir Siddiqui &amp; Co. Ltd. and currently operates 307 branches in 152 cities</a:t>
                      </a:r>
                    </a:p>
                  </a:txBody>
                  <a:tcPr marL="0" marR="0" marT="0" marB="0" anchor="ctr"/>
                </a:tc>
                <a:tc>
                  <a:txBody>
                    <a:bodyPr/>
                    <a:lstStyle/>
                    <a:p>
                      <a:pPr marL="64770" marR="83820" indent="0" algn="ctr" defTabSz="457200" rtl="0" eaLnBrk="1" fontAlgn="auto" latinLnBrk="0" hangingPunct="1">
                        <a:lnSpc>
                          <a:spcPct val="100000"/>
                        </a:lnSpc>
                        <a:spcBef>
                          <a:spcPts val="0"/>
                        </a:spcBef>
                        <a:spcAft>
                          <a:spcPts val="0"/>
                        </a:spcAft>
                        <a:buClrTx/>
                        <a:buSzTx/>
                        <a:buFontTx/>
                        <a:buNone/>
                        <a:tabLst/>
                        <a:defRPr/>
                      </a:pPr>
                      <a:r>
                        <a:rPr lang="en-US" sz="900" kern="1200" dirty="0">
                          <a:solidFill>
                            <a:schemeClr val="tx1"/>
                          </a:solidFill>
                          <a:effectLst/>
                          <a:latin typeface="Century Gothic" panose="020B0502020202020204" pitchFamily="34" charset="0"/>
                          <a:ea typeface="+mn-ea"/>
                          <a:cs typeface="+mn-cs"/>
                        </a:rPr>
                        <a:t>VA/PT</a:t>
                      </a:r>
                      <a:r>
                        <a:rPr lang="en-US" sz="900" kern="1200" baseline="0" dirty="0">
                          <a:solidFill>
                            <a:schemeClr val="tx1"/>
                          </a:solidFill>
                          <a:effectLst/>
                          <a:latin typeface="Century Gothic" panose="020B0502020202020204" pitchFamily="34" charset="0"/>
                          <a:ea typeface="+mn-ea"/>
                          <a:cs typeface="+mn-cs"/>
                        </a:rPr>
                        <a:t> –Servers </a:t>
                      </a:r>
                    </a:p>
                    <a:p>
                      <a:pPr marL="64770" marR="83820" indent="0" algn="ctr" defTabSz="457200" rtl="0" eaLnBrk="1" fontAlgn="auto" latinLnBrk="0" hangingPunct="1">
                        <a:lnSpc>
                          <a:spcPct val="100000"/>
                        </a:lnSpc>
                        <a:spcBef>
                          <a:spcPts val="0"/>
                        </a:spcBef>
                        <a:spcAft>
                          <a:spcPts val="0"/>
                        </a:spcAft>
                        <a:buClrTx/>
                        <a:buSzTx/>
                        <a:buFontTx/>
                        <a:buNone/>
                        <a:tabLst/>
                        <a:defRPr/>
                      </a:pPr>
                      <a:r>
                        <a:rPr lang="en-US" sz="900" kern="1200" baseline="0" dirty="0">
                          <a:solidFill>
                            <a:schemeClr val="tx1"/>
                          </a:solidFill>
                          <a:effectLst/>
                          <a:latin typeface="Century Gothic" panose="020B0502020202020204" pitchFamily="34" charset="0"/>
                          <a:ea typeface="+mn-ea"/>
                          <a:cs typeface="+mn-cs"/>
                        </a:rPr>
                        <a:t>(4 Public IP Addresses)</a:t>
                      </a:r>
                      <a:endParaRPr lang="en-US" sz="900" kern="1200" dirty="0">
                        <a:solidFill>
                          <a:schemeClr val="tx1"/>
                        </a:solidFill>
                        <a:effectLst/>
                        <a:latin typeface="Century Gothic" panose="020B0502020202020204" pitchFamily="34" charset="0"/>
                        <a:ea typeface="+mn-ea"/>
                        <a:cs typeface="+mn-cs"/>
                      </a:endParaRPr>
                    </a:p>
                  </a:txBody>
                  <a:tcPr marL="0" marR="0" marT="0" marB="0" anchor="ct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2271455609"/>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Key Credentials (Cont’d…)</a:t>
            </a:r>
          </a:p>
        </p:txBody>
      </p:sp>
      <p:sp>
        <p:nvSpPr>
          <p:cNvPr id="3" name="Rectangle 2"/>
          <p:cNvSpPr/>
          <p:nvPr/>
        </p:nvSpPr>
        <p:spPr>
          <a:xfrm>
            <a:off x="732734" y="1266461"/>
            <a:ext cx="8848588" cy="276999"/>
          </a:xfrm>
          <a:prstGeom prst="rect">
            <a:avLst/>
          </a:prstGeom>
        </p:spPr>
        <p:txBody>
          <a:bodyPr wrap="square">
            <a:spAutoFit/>
          </a:bodyPr>
          <a:lstStyle/>
          <a:p>
            <a:pPr algn="just"/>
            <a:endParaRPr lang="en-US" sz="1200" dirty="0">
              <a:latin typeface="Century Gothic" panose="020B0502020202020204" pitchFamily="34" charset="0"/>
            </a:endParaRPr>
          </a:p>
        </p:txBody>
      </p:sp>
      <p:graphicFrame>
        <p:nvGraphicFramePr>
          <p:cNvPr id="6" name="Table 5"/>
          <p:cNvGraphicFramePr>
            <a:graphicFrameLocks noGrp="1"/>
          </p:cNvGraphicFramePr>
          <p:nvPr>
            <p:extLst>
              <p:ext uri="{D42A27DB-BD31-4B8C-83A1-F6EECF244321}">
                <p14:modId xmlns:p14="http://schemas.microsoft.com/office/powerpoint/2010/main" val="959637775"/>
              </p:ext>
            </p:extLst>
          </p:nvPr>
        </p:nvGraphicFramePr>
        <p:xfrm>
          <a:off x="468700" y="1266461"/>
          <a:ext cx="9112623" cy="4701033"/>
        </p:xfrm>
        <a:graphic>
          <a:graphicData uri="http://schemas.openxmlformats.org/drawingml/2006/table">
            <a:tbl>
              <a:tblPr firstRow="1" firstCol="1" lastRow="1" lastCol="1" bandRow="1" bandCol="1">
                <a:tableStyleId>{5940675A-B579-460E-94D1-54222C63F5DA}</a:tableStyleId>
              </a:tblPr>
              <a:tblGrid>
                <a:gridCol w="478357">
                  <a:extLst>
                    <a:ext uri="{9D8B030D-6E8A-4147-A177-3AD203B41FA5}">
                      <a16:colId xmlns:a16="http://schemas.microsoft.com/office/drawing/2014/main" val="20000"/>
                    </a:ext>
                  </a:extLst>
                </a:gridCol>
                <a:gridCol w="1812380">
                  <a:extLst>
                    <a:ext uri="{9D8B030D-6E8A-4147-A177-3AD203B41FA5}">
                      <a16:colId xmlns:a16="http://schemas.microsoft.com/office/drawing/2014/main" val="20001"/>
                    </a:ext>
                  </a:extLst>
                </a:gridCol>
                <a:gridCol w="4784363">
                  <a:extLst>
                    <a:ext uri="{9D8B030D-6E8A-4147-A177-3AD203B41FA5}">
                      <a16:colId xmlns:a16="http://schemas.microsoft.com/office/drawing/2014/main" val="20002"/>
                    </a:ext>
                  </a:extLst>
                </a:gridCol>
                <a:gridCol w="2037523">
                  <a:extLst>
                    <a:ext uri="{9D8B030D-6E8A-4147-A177-3AD203B41FA5}">
                      <a16:colId xmlns:a16="http://schemas.microsoft.com/office/drawing/2014/main" val="20003"/>
                    </a:ext>
                  </a:extLst>
                </a:gridCol>
              </a:tblGrid>
              <a:tr h="244492">
                <a:tc>
                  <a:txBody>
                    <a:bodyPr/>
                    <a:lstStyle/>
                    <a:p>
                      <a:pPr marL="64770" marR="0" algn="ctr">
                        <a:lnSpc>
                          <a:spcPts val="1210"/>
                        </a:lnSpc>
                        <a:spcBef>
                          <a:spcPts val="0"/>
                        </a:spcBef>
                        <a:spcAft>
                          <a:spcPts val="0"/>
                        </a:spcAft>
                      </a:pPr>
                      <a:r>
                        <a:rPr lang="en-US" sz="1000" b="1" spc="-5" dirty="0">
                          <a:solidFill>
                            <a:schemeClr val="bg1"/>
                          </a:solidFill>
                          <a:effectLst/>
                          <a:latin typeface="Century Gothic" panose="020B0502020202020204" pitchFamily="34" charset="0"/>
                        </a:rPr>
                        <a:t>S.</a:t>
                      </a:r>
                      <a:r>
                        <a:rPr lang="en-US" sz="1000" b="1" spc="-25" dirty="0">
                          <a:solidFill>
                            <a:schemeClr val="bg1"/>
                          </a:solidFill>
                          <a:effectLst/>
                          <a:latin typeface="Century Gothic" panose="020B0502020202020204" pitchFamily="34" charset="0"/>
                        </a:rPr>
                        <a:t> </a:t>
                      </a:r>
                      <a:r>
                        <a:rPr lang="en-US" sz="1000" b="1" dirty="0">
                          <a:solidFill>
                            <a:schemeClr val="bg1"/>
                          </a:solidFill>
                          <a:effectLst/>
                          <a:latin typeface="Century Gothic" panose="020B0502020202020204" pitchFamily="34" charset="0"/>
                        </a:rPr>
                        <a:t>No.</a:t>
                      </a:r>
                      <a:endParaRPr lang="en-US" sz="1000" b="1" dirty="0">
                        <a:solidFill>
                          <a:schemeClr val="bg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0" marR="0" marT="0" marB="0" anchor="ctr">
                    <a:solidFill>
                      <a:schemeClr val="tx1"/>
                    </a:solidFill>
                  </a:tcPr>
                </a:tc>
                <a:tc>
                  <a:txBody>
                    <a:bodyPr/>
                    <a:lstStyle/>
                    <a:p>
                      <a:pPr marL="66675" marR="0" algn="ctr">
                        <a:lnSpc>
                          <a:spcPts val="1210"/>
                        </a:lnSpc>
                        <a:spcBef>
                          <a:spcPts val="0"/>
                        </a:spcBef>
                        <a:spcAft>
                          <a:spcPts val="0"/>
                        </a:spcAft>
                      </a:pPr>
                      <a:r>
                        <a:rPr lang="en-US" sz="1000" b="1" spc="-5" dirty="0">
                          <a:solidFill>
                            <a:schemeClr val="bg1"/>
                          </a:solidFill>
                          <a:effectLst/>
                          <a:latin typeface="Century Gothic" panose="020B0502020202020204" pitchFamily="34" charset="0"/>
                        </a:rPr>
                        <a:t>Client</a:t>
                      </a:r>
                      <a:r>
                        <a:rPr lang="en-US" sz="1000" b="1" spc="-50" dirty="0">
                          <a:solidFill>
                            <a:schemeClr val="bg1"/>
                          </a:solidFill>
                          <a:effectLst/>
                          <a:latin typeface="Century Gothic" panose="020B0502020202020204" pitchFamily="34" charset="0"/>
                        </a:rPr>
                        <a:t> </a:t>
                      </a:r>
                      <a:r>
                        <a:rPr lang="en-US" sz="1000" b="1" dirty="0">
                          <a:solidFill>
                            <a:schemeClr val="bg1"/>
                          </a:solidFill>
                          <a:effectLst/>
                          <a:latin typeface="Century Gothic" panose="020B0502020202020204" pitchFamily="34" charset="0"/>
                        </a:rPr>
                        <a:t>Name</a:t>
                      </a:r>
                      <a:endParaRPr lang="en-US" sz="1000" b="1" dirty="0">
                        <a:solidFill>
                          <a:schemeClr val="bg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0" marR="0" marT="0" marB="0" anchor="ctr">
                    <a:solidFill>
                      <a:schemeClr val="tx1"/>
                    </a:solidFill>
                  </a:tcPr>
                </a:tc>
                <a:tc>
                  <a:txBody>
                    <a:bodyPr/>
                    <a:lstStyle/>
                    <a:p>
                      <a:pPr marL="67945" marR="0" algn="ctr">
                        <a:lnSpc>
                          <a:spcPts val="1210"/>
                        </a:lnSpc>
                        <a:spcBef>
                          <a:spcPts val="0"/>
                        </a:spcBef>
                        <a:spcAft>
                          <a:spcPts val="0"/>
                        </a:spcAft>
                      </a:pPr>
                      <a:r>
                        <a:rPr lang="en-US" sz="1000" b="1" spc="-5" dirty="0">
                          <a:solidFill>
                            <a:schemeClr val="bg1"/>
                          </a:solidFill>
                          <a:effectLst/>
                          <a:latin typeface="Century Gothic" panose="020B0502020202020204" pitchFamily="34" charset="0"/>
                        </a:rPr>
                        <a:t>Organization</a:t>
                      </a:r>
                      <a:r>
                        <a:rPr lang="en-US" sz="1000" b="1" spc="-100" dirty="0">
                          <a:solidFill>
                            <a:schemeClr val="bg1"/>
                          </a:solidFill>
                          <a:effectLst/>
                          <a:latin typeface="Century Gothic" panose="020B0502020202020204" pitchFamily="34" charset="0"/>
                        </a:rPr>
                        <a:t> </a:t>
                      </a:r>
                      <a:r>
                        <a:rPr lang="en-US" sz="1000" b="1" dirty="0">
                          <a:solidFill>
                            <a:schemeClr val="bg1"/>
                          </a:solidFill>
                          <a:effectLst/>
                          <a:latin typeface="Century Gothic" panose="020B0502020202020204" pitchFamily="34" charset="0"/>
                        </a:rPr>
                        <a:t>Description</a:t>
                      </a:r>
                      <a:endParaRPr lang="en-US" sz="1000" b="1" dirty="0">
                        <a:solidFill>
                          <a:schemeClr val="bg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0" marR="0" marT="0" marB="0" anchor="ctr">
                    <a:solidFill>
                      <a:schemeClr val="tx1"/>
                    </a:solidFill>
                  </a:tcPr>
                </a:tc>
                <a:tc>
                  <a:txBody>
                    <a:bodyPr/>
                    <a:lstStyle/>
                    <a:p>
                      <a:pPr marL="67945" marR="0" algn="ctr">
                        <a:lnSpc>
                          <a:spcPts val="1210"/>
                        </a:lnSpc>
                        <a:spcBef>
                          <a:spcPts val="0"/>
                        </a:spcBef>
                        <a:spcAft>
                          <a:spcPts val="0"/>
                        </a:spcAft>
                      </a:pPr>
                      <a:r>
                        <a:rPr lang="en-US" sz="1000" b="1" dirty="0">
                          <a:solidFill>
                            <a:schemeClr val="bg1"/>
                          </a:solidFill>
                          <a:effectLst/>
                          <a:latin typeface="Century Gothic" panose="020B0502020202020204" pitchFamily="34" charset="0"/>
                          <a:ea typeface="Calibri" panose="020F0502020204030204" pitchFamily="34" charset="0"/>
                          <a:cs typeface="Times New Roman" panose="02020603050405020304" pitchFamily="18" charset="0"/>
                        </a:rPr>
                        <a:t>Work Done</a:t>
                      </a:r>
                    </a:p>
                  </a:txBody>
                  <a:tcPr marL="0" marR="0" marT="0" marB="0" anchor="ctr">
                    <a:solidFill>
                      <a:schemeClr val="tx1"/>
                    </a:solidFill>
                  </a:tcPr>
                </a:tc>
                <a:extLst>
                  <a:ext uri="{0D108BD9-81ED-4DB2-BD59-A6C34878D82A}">
                    <a16:rowId xmlns:a16="http://schemas.microsoft.com/office/drawing/2014/main" val="10000"/>
                  </a:ext>
                </a:extLst>
              </a:tr>
              <a:tr h="290528">
                <a:tc gridSpan="4">
                  <a:txBody>
                    <a:bodyPr/>
                    <a:lstStyle/>
                    <a:p>
                      <a:pPr marL="64770" marR="0" algn="l">
                        <a:lnSpc>
                          <a:spcPts val="1210"/>
                        </a:lnSpc>
                        <a:spcBef>
                          <a:spcPts val="0"/>
                        </a:spcBef>
                        <a:spcAft>
                          <a:spcPts val="0"/>
                        </a:spcAft>
                      </a:pPr>
                      <a:r>
                        <a:rPr lang="en-US" sz="1000" b="1" dirty="0">
                          <a:solidFill>
                            <a:schemeClr val="bg1"/>
                          </a:solidFill>
                          <a:effectLst/>
                          <a:latin typeface="Century Gothic" panose="020B0502020202020204" pitchFamily="34" charset="0"/>
                        </a:rPr>
                        <a:t>IT</a:t>
                      </a:r>
                      <a:r>
                        <a:rPr lang="en-US" sz="1000" b="1" spc="-55" dirty="0">
                          <a:solidFill>
                            <a:schemeClr val="bg1"/>
                          </a:solidFill>
                          <a:effectLst/>
                          <a:latin typeface="Century Gothic" panose="020B0502020202020204" pitchFamily="34" charset="0"/>
                        </a:rPr>
                        <a:t> </a:t>
                      </a:r>
                      <a:r>
                        <a:rPr lang="en-US" sz="1000" b="1" dirty="0">
                          <a:solidFill>
                            <a:schemeClr val="bg1"/>
                          </a:solidFill>
                          <a:effectLst/>
                          <a:latin typeface="Century Gothic" panose="020B0502020202020204" pitchFamily="34" charset="0"/>
                        </a:rPr>
                        <a:t>&amp;</a:t>
                      </a:r>
                      <a:r>
                        <a:rPr lang="en-US" sz="1000" b="1" spc="-60" dirty="0">
                          <a:solidFill>
                            <a:schemeClr val="bg1"/>
                          </a:solidFill>
                          <a:effectLst/>
                          <a:latin typeface="Century Gothic" panose="020B0502020202020204" pitchFamily="34" charset="0"/>
                        </a:rPr>
                        <a:t> </a:t>
                      </a:r>
                      <a:r>
                        <a:rPr lang="en-US" sz="1000" b="1" dirty="0">
                          <a:solidFill>
                            <a:schemeClr val="bg1"/>
                          </a:solidFill>
                          <a:effectLst/>
                          <a:latin typeface="Century Gothic" panose="020B0502020202020204" pitchFamily="34" charset="0"/>
                        </a:rPr>
                        <a:t>Telecommunication</a:t>
                      </a:r>
                      <a:endParaRPr lang="en-US" sz="1000" b="1" dirty="0">
                        <a:solidFill>
                          <a:schemeClr val="bg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0" marR="0" marT="0" marB="0" anchor="ctr">
                    <a:solidFill>
                      <a:schemeClr val="accent1"/>
                    </a:solidFill>
                  </a:tcPr>
                </a:tc>
                <a:tc hMerge="1">
                  <a:txBody>
                    <a:bodyPr/>
                    <a:lstStyle/>
                    <a:p>
                      <a:endParaRPr lang="en-US"/>
                    </a:p>
                  </a:txBody>
                  <a:tcPr/>
                </a:tc>
                <a:tc hMerge="1">
                  <a:txBody>
                    <a:bodyPr/>
                    <a:lstStyle/>
                    <a:p>
                      <a:endParaRPr lang="en-US"/>
                    </a:p>
                  </a:txBody>
                  <a:tcPr/>
                </a:tc>
                <a:tc hMerge="1">
                  <a:txBody>
                    <a:bodyPr/>
                    <a:lstStyle/>
                    <a:p>
                      <a:pPr marL="64770" marR="0" algn="ctr">
                        <a:lnSpc>
                          <a:spcPts val="1210"/>
                        </a:lnSpc>
                        <a:spcBef>
                          <a:spcPts val="0"/>
                        </a:spcBef>
                        <a:spcAft>
                          <a:spcPts val="0"/>
                        </a:spcAft>
                      </a:pPr>
                      <a:endParaRPr lang="en-US" sz="1000" b="1"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0" marR="0" marT="0" marB="0" anchor="ctr">
                    <a:solidFill>
                      <a:srgbClr val="FFC000"/>
                    </a:solidFill>
                  </a:tcPr>
                </a:tc>
                <a:extLst>
                  <a:ext uri="{0D108BD9-81ED-4DB2-BD59-A6C34878D82A}">
                    <a16:rowId xmlns:a16="http://schemas.microsoft.com/office/drawing/2014/main" val="10001"/>
                  </a:ext>
                </a:extLst>
              </a:tr>
              <a:tr h="202734">
                <a:tc>
                  <a:txBody>
                    <a:bodyPr/>
                    <a:lstStyle/>
                    <a:p>
                      <a:pPr marL="64770" marR="0" algn="ctr">
                        <a:lnSpc>
                          <a:spcPts val="1210"/>
                        </a:lnSpc>
                        <a:spcBef>
                          <a:spcPts val="0"/>
                        </a:spcBef>
                        <a:spcAft>
                          <a:spcPts val="0"/>
                        </a:spcAft>
                      </a:pPr>
                      <a:r>
                        <a:rPr lang="en-US" sz="1000" b="1" kern="1200" dirty="0">
                          <a:solidFill>
                            <a:schemeClr val="tx1"/>
                          </a:solidFill>
                          <a:effectLst/>
                          <a:latin typeface="Century Gothic" panose="020B0502020202020204" pitchFamily="34" charset="0"/>
                          <a:ea typeface="+mn-ea"/>
                          <a:cs typeface="+mn-cs"/>
                        </a:rPr>
                        <a:t>10</a:t>
                      </a:r>
                    </a:p>
                  </a:txBody>
                  <a:tcPr marL="0" marR="0" marT="0" marB="0" anchor="ctr">
                    <a:solidFill>
                      <a:schemeClr val="bg1"/>
                    </a:solidFill>
                  </a:tcPr>
                </a:tc>
                <a:tc>
                  <a:txBody>
                    <a:bodyPr/>
                    <a:lstStyle/>
                    <a:p>
                      <a:pPr marL="62865" marR="0" algn="ctr">
                        <a:lnSpc>
                          <a:spcPts val="1210"/>
                        </a:lnSpc>
                        <a:spcBef>
                          <a:spcPts val="0"/>
                        </a:spcBef>
                        <a:spcAft>
                          <a:spcPts val="0"/>
                        </a:spcAft>
                      </a:pPr>
                      <a:r>
                        <a:rPr lang="en-US" sz="1000" b="1" kern="1200" dirty="0">
                          <a:solidFill>
                            <a:schemeClr val="tx1"/>
                          </a:solidFill>
                          <a:effectLst/>
                          <a:latin typeface="Century Gothic" panose="020B0502020202020204" pitchFamily="34" charset="0"/>
                          <a:ea typeface="+mn-ea"/>
                          <a:cs typeface="+mn-cs"/>
                        </a:rPr>
                        <a:t>Trans world</a:t>
                      </a:r>
                    </a:p>
                  </a:txBody>
                  <a:tcPr marL="0" marR="0" marT="0" marB="0" anchor="ctr"/>
                </a:tc>
                <a:tc>
                  <a:txBody>
                    <a:bodyPr/>
                    <a:lstStyle/>
                    <a:p>
                      <a:pPr marL="64770" marR="92075" algn="just">
                        <a:spcBef>
                          <a:spcPts val="0"/>
                        </a:spcBef>
                        <a:spcAft>
                          <a:spcPts val="0"/>
                        </a:spcAft>
                      </a:pPr>
                      <a:r>
                        <a:rPr lang="en-US" sz="1000" kern="1200" dirty="0" err="1">
                          <a:solidFill>
                            <a:schemeClr val="tx1"/>
                          </a:solidFill>
                          <a:effectLst/>
                          <a:latin typeface="Century Gothic" panose="020B0502020202020204" pitchFamily="34" charset="0"/>
                          <a:ea typeface="+mn-ea"/>
                          <a:cs typeface="+mn-cs"/>
                        </a:rPr>
                        <a:t>Transworld</a:t>
                      </a:r>
                      <a:r>
                        <a:rPr lang="en-US" sz="1000" kern="1200" dirty="0">
                          <a:solidFill>
                            <a:schemeClr val="tx1"/>
                          </a:solidFill>
                          <a:effectLst/>
                          <a:latin typeface="Century Gothic" panose="020B0502020202020204" pitchFamily="34" charset="0"/>
                          <a:ea typeface="+mn-ea"/>
                          <a:cs typeface="+mn-cs"/>
                        </a:rPr>
                        <a:t> Enterprise Services is the Preferred Choice of high quality internet in Pakistan.</a:t>
                      </a:r>
                    </a:p>
                  </a:txBody>
                  <a:tcPr marL="0" marR="0" marT="0" marB="0"/>
                </a:tc>
                <a:tc>
                  <a:txBody>
                    <a:bodyPr/>
                    <a:lstStyle/>
                    <a:p>
                      <a:pPr marL="64770" marR="92075" indent="0" algn="ctr" defTabSz="457200" rtl="0" eaLnBrk="1" fontAlgn="auto" latinLnBrk="0" hangingPunct="1">
                        <a:lnSpc>
                          <a:spcPct val="100000"/>
                        </a:lnSpc>
                        <a:spcBef>
                          <a:spcPts val="0"/>
                        </a:spcBef>
                        <a:spcAft>
                          <a:spcPts val="0"/>
                        </a:spcAft>
                        <a:buClrTx/>
                        <a:buSzTx/>
                        <a:buFontTx/>
                        <a:buNone/>
                        <a:tabLst/>
                        <a:defRPr/>
                      </a:pPr>
                      <a:r>
                        <a:rPr lang="en-US" sz="1000" kern="1200" dirty="0">
                          <a:solidFill>
                            <a:schemeClr val="tx1"/>
                          </a:solidFill>
                          <a:effectLst/>
                          <a:latin typeface="Century Gothic" panose="020B0502020202020204" pitchFamily="34" charset="0"/>
                          <a:ea typeface="+mn-ea"/>
                          <a:cs typeface="+mn-cs"/>
                        </a:rPr>
                        <a:t>VA/PT</a:t>
                      </a:r>
                      <a:r>
                        <a:rPr lang="en-US" sz="1000" kern="1200" baseline="0" dirty="0">
                          <a:solidFill>
                            <a:schemeClr val="tx1"/>
                          </a:solidFill>
                          <a:effectLst/>
                          <a:latin typeface="Century Gothic" panose="020B0502020202020204" pitchFamily="34" charset="0"/>
                          <a:ea typeface="+mn-ea"/>
                          <a:cs typeface="+mn-cs"/>
                        </a:rPr>
                        <a:t> –  Network, Servers </a:t>
                      </a:r>
                    </a:p>
                    <a:p>
                      <a:pPr marL="64770" marR="92075" indent="0" algn="ctr" defTabSz="457200" rtl="0" eaLnBrk="1" fontAlgn="auto" latinLnBrk="0" hangingPunct="1">
                        <a:lnSpc>
                          <a:spcPct val="100000"/>
                        </a:lnSpc>
                        <a:spcBef>
                          <a:spcPts val="0"/>
                        </a:spcBef>
                        <a:spcAft>
                          <a:spcPts val="0"/>
                        </a:spcAft>
                        <a:buClrTx/>
                        <a:buSzTx/>
                        <a:buFontTx/>
                        <a:buNone/>
                        <a:tabLst/>
                        <a:defRPr/>
                      </a:pPr>
                      <a:r>
                        <a:rPr lang="en-US" sz="1000" kern="1200" baseline="0" dirty="0">
                          <a:solidFill>
                            <a:schemeClr val="tx1"/>
                          </a:solidFill>
                          <a:effectLst/>
                          <a:latin typeface="Century Gothic" panose="020B0502020202020204" pitchFamily="34" charset="0"/>
                          <a:ea typeface="+mn-ea"/>
                          <a:cs typeface="+mn-cs"/>
                        </a:rPr>
                        <a:t>(16 IP Addresses)</a:t>
                      </a:r>
                      <a:endParaRPr lang="en-US" sz="1000" kern="1200" dirty="0">
                        <a:solidFill>
                          <a:schemeClr val="tx1"/>
                        </a:solidFill>
                        <a:effectLst/>
                        <a:latin typeface="Century Gothic" panose="020B0502020202020204" pitchFamily="34" charset="0"/>
                        <a:ea typeface="+mn-ea"/>
                        <a:cs typeface="+mn-cs"/>
                      </a:endParaRPr>
                    </a:p>
                  </a:txBody>
                  <a:tcPr marL="0" marR="0" marT="0" marB="0"/>
                </a:tc>
                <a:extLst>
                  <a:ext uri="{0D108BD9-81ED-4DB2-BD59-A6C34878D82A}">
                    <a16:rowId xmlns:a16="http://schemas.microsoft.com/office/drawing/2014/main" val="10002"/>
                  </a:ext>
                </a:extLst>
              </a:tr>
              <a:tr h="442001">
                <a:tc>
                  <a:txBody>
                    <a:bodyPr/>
                    <a:lstStyle/>
                    <a:p>
                      <a:pPr marL="64770" marR="0" algn="ctr">
                        <a:spcBef>
                          <a:spcPts val="0"/>
                        </a:spcBef>
                        <a:spcAft>
                          <a:spcPts val="0"/>
                        </a:spcAft>
                      </a:pPr>
                      <a:r>
                        <a:rPr lang="en-US" sz="1000" b="1" kern="1200" dirty="0">
                          <a:solidFill>
                            <a:schemeClr val="tx1"/>
                          </a:solidFill>
                          <a:effectLst/>
                          <a:latin typeface="Century Gothic" panose="020B0502020202020204" pitchFamily="34" charset="0"/>
                          <a:ea typeface="+mn-ea"/>
                          <a:cs typeface="+mn-cs"/>
                        </a:rPr>
                        <a:t>11</a:t>
                      </a:r>
                    </a:p>
                  </a:txBody>
                  <a:tcPr marL="0" marR="0" marT="0" marB="0" anchor="ctr">
                    <a:solidFill>
                      <a:schemeClr val="bg1"/>
                    </a:solidFill>
                  </a:tcPr>
                </a:tc>
                <a:tc>
                  <a:txBody>
                    <a:bodyPr/>
                    <a:lstStyle/>
                    <a:p>
                      <a:pPr marL="62865" marR="0" algn="ctr">
                        <a:spcBef>
                          <a:spcPts val="0"/>
                        </a:spcBef>
                        <a:spcAft>
                          <a:spcPts val="0"/>
                        </a:spcAft>
                      </a:pPr>
                      <a:r>
                        <a:rPr lang="en-US" sz="1000" b="1" kern="1200" dirty="0">
                          <a:solidFill>
                            <a:schemeClr val="tx1"/>
                          </a:solidFill>
                          <a:effectLst/>
                          <a:latin typeface="Century Gothic" panose="020B0502020202020204" pitchFamily="34" charset="0"/>
                          <a:ea typeface="+mn-ea"/>
                          <a:cs typeface="+mn-cs"/>
                        </a:rPr>
                        <a:t>Pakistan Mercantile Exchange</a:t>
                      </a:r>
                    </a:p>
                  </a:txBody>
                  <a:tcPr marL="0" marR="0" marT="0" marB="0" anchor="ctr"/>
                </a:tc>
                <a:tc>
                  <a:txBody>
                    <a:bodyPr/>
                    <a:lstStyle/>
                    <a:p>
                      <a:pPr marL="64770" marR="384175" algn="just">
                        <a:spcBef>
                          <a:spcPts val="0"/>
                        </a:spcBef>
                        <a:spcAft>
                          <a:spcPts val="0"/>
                        </a:spcAft>
                      </a:pPr>
                      <a:r>
                        <a:rPr lang="en-US" sz="1000" kern="1200" dirty="0">
                          <a:solidFill>
                            <a:schemeClr val="tx1"/>
                          </a:solidFill>
                          <a:effectLst/>
                          <a:latin typeface="Century Gothic" panose="020B0502020202020204" pitchFamily="34" charset="0"/>
                          <a:ea typeface="+mn-ea"/>
                          <a:cs typeface="+mn-cs"/>
                        </a:rPr>
                        <a:t>The Only Platform in Pakistan to Buy, Sell, Trade - Gold, Silver, Crude Oil, Agriculture and Financial Futures. Pakistan Mercantile Exchange is the first technology</a:t>
                      </a:r>
                    </a:p>
                  </a:txBody>
                  <a:tcPr marL="0" marR="0" marT="0" marB="0"/>
                </a:tc>
                <a:tc>
                  <a:txBody>
                    <a:bodyPr/>
                    <a:lstStyle/>
                    <a:p>
                      <a:pPr marL="64770" marR="384175" indent="0" algn="ctr" defTabSz="457200" rtl="0" eaLnBrk="1" fontAlgn="auto" latinLnBrk="0" hangingPunct="1">
                        <a:lnSpc>
                          <a:spcPct val="100000"/>
                        </a:lnSpc>
                        <a:spcBef>
                          <a:spcPts val="0"/>
                        </a:spcBef>
                        <a:spcAft>
                          <a:spcPts val="0"/>
                        </a:spcAft>
                        <a:buClrTx/>
                        <a:buSzTx/>
                        <a:buFontTx/>
                        <a:buNone/>
                        <a:tabLst/>
                        <a:defRPr/>
                      </a:pPr>
                      <a:r>
                        <a:rPr lang="en-US" sz="1000" kern="1200" baseline="0" dirty="0">
                          <a:solidFill>
                            <a:schemeClr val="tx1"/>
                          </a:solidFill>
                          <a:effectLst/>
                          <a:latin typeface="Century Gothic" panose="020B0502020202020204" pitchFamily="34" charset="0"/>
                          <a:ea typeface="+mn-ea"/>
                          <a:cs typeface="+mn-cs"/>
                        </a:rPr>
                        <a:t>VA/PT –  Network, Servers (35 IP Addresses)</a:t>
                      </a:r>
                    </a:p>
                  </a:txBody>
                  <a:tcPr marL="0" marR="0" marT="0" marB="0" anchor="ctr"/>
                </a:tc>
                <a:extLst>
                  <a:ext uri="{0D108BD9-81ED-4DB2-BD59-A6C34878D82A}">
                    <a16:rowId xmlns:a16="http://schemas.microsoft.com/office/drawing/2014/main" val="10003"/>
                  </a:ext>
                </a:extLst>
              </a:tr>
              <a:tr h="440812">
                <a:tc>
                  <a:txBody>
                    <a:bodyPr/>
                    <a:lstStyle/>
                    <a:p>
                      <a:pPr marL="64770" marR="0" algn="ctr">
                        <a:lnSpc>
                          <a:spcPts val="1210"/>
                        </a:lnSpc>
                        <a:spcBef>
                          <a:spcPts val="0"/>
                        </a:spcBef>
                        <a:spcAft>
                          <a:spcPts val="0"/>
                        </a:spcAft>
                      </a:pPr>
                      <a:r>
                        <a:rPr lang="en-US" sz="1000" b="1" kern="1200" dirty="0">
                          <a:solidFill>
                            <a:schemeClr val="tx1"/>
                          </a:solidFill>
                          <a:effectLst/>
                          <a:latin typeface="Century Gothic" panose="020B0502020202020204" pitchFamily="34" charset="0"/>
                          <a:ea typeface="+mn-ea"/>
                          <a:cs typeface="+mn-cs"/>
                        </a:rPr>
                        <a:t>12</a:t>
                      </a:r>
                    </a:p>
                  </a:txBody>
                  <a:tcPr marL="0" marR="0" marT="0" marB="0" anchor="ctr">
                    <a:solidFill>
                      <a:schemeClr val="bg1"/>
                    </a:solidFill>
                  </a:tcPr>
                </a:tc>
                <a:tc>
                  <a:txBody>
                    <a:bodyPr/>
                    <a:lstStyle/>
                    <a:p>
                      <a:pPr marL="62865" marR="0" algn="ctr">
                        <a:lnSpc>
                          <a:spcPts val="1210"/>
                        </a:lnSpc>
                        <a:spcBef>
                          <a:spcPts val="0"/>
                        </a:spcBef>
                        <a:spcAft>
                          <a:spcPts val="0"/>
                        </a:spcAft>
                      </a:pPr>
                      <a:r>
                        <a:rPr lang="en-US" sz="1000" b="1" kern="1200" dirty="0" err="1">
                          <a:solidFill>
                            <a:schemeClr val="tx1"/>
                          </a:solidFill>
                          <a:effectLst/>
                          <a:latin typeface="Century Gothic" panose="020B0502020202020204" pitchFamily="34" charset="0"/>
                          <a:ea typeface="+mn-ea"/>
                          <a:cs typeface="+mn-cs"/>
                        </a:rPr>
                        <a:t>Wemyt</a:t>
                      </a:r>
                      <a:r>
                        <a:rPr lang="en-US" sz="1000" b="1" kern="1200" dirty="0">
                          <a:solidFill>
                            <a:schemeClr val="tx1"/>
                          </a:solidFill>
                          <a:effectLst/>
                          <a:latin typeface="Century Gothic" panose="020B0502020202020204" pitchFamily="34" charset="0"/>
                          <a:ea typeface="+mn-ea"/>
                          <a:cs typeface="+mn-cs"/>
                        </a:rPr>
                        <a:t> (We Manage Your Technology)</a:t>
                      </a:r>
                    </a:p>
                  </a:txBody>
                  <a:tcPr marL="0" marR="0" marT="0" marB="0" anchor="ctr"/>
                </a:tc>
                <a:tc>
                  <a:txBody>
                    <a:bodyPr/>
                    <a:lstStyle/>
                    <a:p>
                      <a:pPr marL="64770" marR="259080" algn="just">
                        <a:spcBef>
                          <a:spcPts val="0"/>
                        </a:spcBef>
                        <a:spcAft>
                          <a:spcPts val="0"/>
                        </a:spcAft>
                      </a:pPr>
                      <a:r>
                        <a:rPr lang="en-US" sz="1000" kern="1200" dirty="0">
                          <a:solidFill>
                            <a:schemeClr val="tx1"/>
                          </a:solidFill>
                          <a:effectLst/>
                          <a:latin typeface="Century Gothic" panose="020B0502020202020204" pitchFamily="34" charset="0"/>
                          <a:ea typeface="+mn-ea"/>
                          <a:cs typeface="+mn-cs"/>
                        </a:rPr>
                        <a:t>We Manage Your Technology Founded by seasoned IT business Professionals Bearing years of experience within the domain of business consulting and system integration</a:t>
                      </a:r>
                    </a:p>
                  </a:txBody>
                  <a:tcPr marL="0" marR="0" marT="0" marB="0"/>
                </a:tc>
                <a:tc>
                  <a:txBody>
                    <a:bodyPr/>
                    <a:lstStyle/>
                    <a:p>
                      <a:pPr marL="64770" marR="259080" indent="0" algn="ctr" defTabSz="457200" rtl="0" eaLnBrk="1" fontAlgn="auto" latinLnBrk="0" hangingPunct="1">
                        <a:lnSpc>
                          <a:spcPct val="100000"/>
                        </a:lnSpc>
                        <a:spcBef>
                          <a:spcPts val="0"/>
                        </a:spcBef>
                        <a:spcAft>
                          <a:spcPts val="0"/>
                        </a:spcAft>
                        <a:buClrTx/>
                        <a:buSzTx/>
                        <a:buFontTx/>
                        <a:buNone/>
                        <a:tabLst/>
                        <a:defRPr/>
                      </a:pPr>
                      <a:r>
                        <a:rPr lang="en-US" sz="1000" kern="1200" baseline="0" dirty="0">
                          <a:solidFill>
                            <a:schemeClr val="tx1"/>
                          </a:solidFill>
                          <a:effectLst/>
                          <a:latin typeface="Century Gothic" panose="020B0502020202020204" pitchFamily="34" charset="0"/>
                          <a:ea typeface="+mn-ea"/>
                          <a:cs typeface="+mn-cs"/>
                        </a:rPr>
                        <a:t>VA/PT – Servers </a:t>
                      </a:r>
                    </a:p>
                    <a:p>
                      <a:pPr marL="64770" marR="259080" indent="0" algn="ctr" defTabSz="457200" rtl="0" eaLnBrk="1" fontAlgn="auto" latinLnBrk="0" hangingPunct="1">
                        <a:lnSpc>
                          <a:spcPct val="100000"/>
                        </a:lnSpc>
                        <a:spcBef>
                          <a:spcPts val="0"/>
                        </a:spcBef>
                        <a:spcAft>
                          <a:spcPts val="0"/>
                        </a:spcAft>
                        <a:buClrTx/>
                        <a:buSzTx/>
                        <a:buFontTx/>
                        <a:buNone/>
                        <a:tabLst/>
                        <a:defRPr/>
                      </a:pPr>
                      <a:r>
                        <a:rPr lang="en-US" sz="1000" kern="1200" baseline="0" dirty="0">
                          <a:solidFill>
                            <a:schemeClr val="tx1"/>
                          </a:solidFill>
                          <a:effectLst/>
                          <a:latin typeface="Century Gothic" panose="020B0502020202020204" pitchFamily="34" charset="0"/>
                          <a:ea typeface="+mn-ea"/>
                          <a:cs typeface="+mn-cs"/>
                        </a:rPr>
                        <a:t>(12 IP Addresses)</a:t>
                      </a:r>
                    </a:p>
                  </a:txBody>
                  <a:tcPr marL="0" marR="0" marT="0" marB="0"/>
                </a:tc>
                <a:extLst>
                  <a:ext uri="{0D108BD9-81ED-4DB2-BD59-A6C34878D82A}">
                    <a16:rowId xmlns:a16="http://schemas.microsoft.com/office/drawing/2014/main" val="10004"/>
                  </a:ext>
                </a:extLst>
              </a:tr>
              <a:tr h="561407">
                <a:tc>
                  <a:txBody>
                    <a:bodyPr/>
                    <a:lstStyle/>
                    <a:p>
                      <a:pPr marL="64770" marR="0" algn="ctr">
                        <a:lnSpc>
                          <a:spcPts val="1210"/>
                        </a:lnSpc>
                        <a:spcBef>
                          <a:spcPts val="0"/>
                        </a:spcBef>
                        <a:spcAft>
                          <a:spcPts val="0"/>
                        </a:spcAft>
                      </a:pPr>
                      <a:r>
                        <a:rPr lang="en-US" sz="1000" b="1" kern="1200" dirty="0">
                          <a:solidFill>
                            <a:schemeClr val="tx1"/>
                          </a:solidFill>
                          <a:effectLst/>
                          <a:latin typeface="Century Gothic" panose="020B0502020202020204" pitchFamily="34" charset="0"/>
                          <a:ea typeface="+mn-ea"/>
                          <a:cs typeface="+mn-cs"/>
                        </a:rPr>
                        <a:t>13</a:t>
                      </a:r>
                    </a:p>
                  </a:txBody>
                  <a:tcPr marL="0" marR="0" marT="0" marB="0" anchor="ctr">
                    <a:solidFill>
                      <a:schemeClr val="bg1"/>
                    </a:solidFill>
                  </a:tcPr>
                </a:tc>
                <a:tc>
                  <a:txBody>
                    <a:bodyPr/>
                    <a:lstStyle/>
                    <a:p>
                      <a:pPr marL="62865" marR="0" algn="ctr">
                        <a:lnSpc>
                          <a:spcPts val="1210"/>
                        </a:lnSpc>
                        <a:spcBef>
                          <a:spcPts val="0"/>
                        </a:spcBef>
                        <a:spcAft>
                          <a:spcPts val="0"/>
                        </a:spcAft>
                      </a:pPr>
                      <a:r>
                        <a:rPr lang="en-US" sz="1000" b="1" kern="1200" dirty="0">
                          <a:solidFill>
                            <a:schemeClr val="tx1"/>
                          </a:solidFill>
                          <a:effectLst/>
                          <a:latin typeface="Century Gothic" panose="020B0502020202020204" pitchFamily="34" charset="0"/>
                          <a:ea typeface="+mn-ea"/>
                          <a:cs typeface="+mn-cs"/>
                        </a:rPr>
                        <a:t>PTCL</a:t>
                      </a:r>
                    </a:p>
                  </a:txBody>
                  <a:tcPr marL="0" marR="0" marT="0" marB="0" anchor="ctr"/>
                </a:tc>
                <a:tc>
                  <a:txBody>
                    <a:bodyPr/>
                    <a:lstStyle/>
                    <a:p>
                      <a:pPr marL="64770" marR="141605" algn="just">
                        <a:spcBef>
                          <a:spcPts val="0"/>
                        </a:spcBef>
                        <a:spcAft>
                          <a:spcPts val="0"/>
                        </a:spcAft>
                      </a:pPr>
                      <a:r>
                        <a:rPr lang="en-US" sz="1000" kern="1200" dirty="0">
                          <a:solidFill>
                            <a:schemeClr val="tx1"/>
                          </a:solidFill>
                          <a:effectLst/>
                          <a:latin typeface="Century Gothic" panose="020B0502020202020204" pitchFamily="34" charset="0"/>
                          <a:ea typeface="+mn-ea"/>
                          <a:cs typeface="+mn-cs"/>
                        </a:rPr>
                        <a:t>PTCL is all set to redefine the established boundaries of the telecommunication market and is shifting the productivity frontier to new heights. Today, for millions of people, we provide instant access to new products and ideas.</a:t>
                      </a:r>
                    </a:p>
                  </a:txBody>
                  <a:tcPr marL="0" marR="0" marT="0" marB="0"/>
                </a:tc>
                <a:tc>
                  <a:txBody>
                    <a:bodyPr/>
                    <a:lstStyle/>
                    <a:p>
                      <a:pPr marL="64770" marR="141605" algn="ctr">
                        <a:spcBef>
                          <a:spcPts val="0"/>
                        </a:spcBef>
                        <a:spcAft>
                          <a:spcPts val="0"/>
                        </a:spcAft>
                      </a:pPr>
                      <a:r>
                        <a:rPr lang="en-US" sz="1000" kern="1200" baseline="0" dirty="0">
                          <a:solidFill>
                            <a:schemeClr val="tx1"/>
                          </a:solidFill>
                          <a:effectLst/>
                          <a:latin typeface="Century Gothic" panose="020B0502020202020204" pitchFamily="34" charset="0"/>
                          <a:ea typeface="+mn-ea"/>
                          <a:cs typeface="+mn-cs"/>
                        </a:rPr>
                        <a:t>Training (Ethical Hacking &amp; digital Forensic)</a:t>
                      </a:r>
                    </a:p>
                  </a:txBody>
                  <a:tcPr marL="0" marR="0" marT="0" marB="0" anchor="ctr"/>
                </a:tc>
                <a:extLst>
                  <a:ext uri="{0D108BD9-81ED-4DB2-BD59-A6C34878D82A}">
                    <a16:rowId xmlns:a16="http://schemas.microsoft.com/office/drawing/2014/main" val="10005"/>
                  </a:ext>
                </a:extLst>
              </a:tr>
              <a:tr h="305361">
                <a:tc>
                  <a:txBody>
                    <a:bodyPr/>
                    <a:lstStyle/>
                    <a:p>
                      <a:pPr marL="64770" marR="0" algn="ctr">
                        <a:lnSpc>
                          <a:spcPts val="1210"/>
                        </a:lnSpc>
                        <a:spcBef>
                          <a:spcPts val="0"/>
                        </a:spcBef>
                        <a:spcAft>
                          <a:spcPts val="0"/>
                        </a:spcAft>
                      </a:pPr>
                      <a:r>
                        <a:rPr lang="en-US" sz="1000" b="1" kern="1200" dirty="0">
                          <a:solidFill>
                            <a:schemeClr val="tx1"/>
                          </a:solidFill>
                          <a:effectLst/>
                          <a:latin typeface="Century Gothic" panose="020B0502020202020204" pitchFamily="34" charset="0"/>
                          <a:ea typeface="+mn-ea"/>
                          <a:cs typeface="+mn-cs"/>
                        </a:rPr>
                        <a:t>14</a:t>
                      </a:r>
                    </a:p>
                  </a:txBody>
                  <a:tcPr marL="0" marR="0" marT="0" marB="0" anchor="ctr">
                    <a:solidFill>
                      <a:schemeClr val="bg1"/>
                    </a:solidFill>
                  </a:tcPr>
                </a:tc>
                <a:tc>
                  <a:txBody>
                    <a:bodyPr/>
                    <a:lstStyle/>
                    <a:p>
                      <a:pPr marL="62865" marR="0" algn="ctr">
                        <a:lnSpc>
                          <a:spcPts val="1210"/>
                        </a:lnSpc>
                        <a:spcBef>
                          <a:spcPts val="0"/>
                        </a:spcBef>
                        <a:spcAft>
                          <a:spcPts val="0"/>
                        </a:spcAft>
                      </a:pPr>
                      <a:r>
                        <a:rPr lang="en-US" sz="1000" b="1" kern="1200" dirty="0">
                          <a:solidFill>
                            <a:schemeClr val="tx1"/>
                          </a:solidFill>
                          <a:effectLst/>
                          <a:latin typeface="Century Gothic" panose="020B0502020202020204" pitchFamily="34" charset="0"/>
                          <a:ea typeface="+mn-ea"/>
                          <a:cs typeface="+mn-cs"/>
                        </a:rPr>
                        <a:t>SAT MAP</a:t>
                      </a:r>
                    </a:p>
                  </a:txBody>
                  <a:tcPr marL="0" marR="0" marT="0" marB="0" anchor="ctr"/>
                </a:tc>
                <a:tc>
                  <a:txBody>
                    <a:bodyPr/>
                    <a:lstStyle/>
                    <a:p>
                      <a:pPr marL="64770" marR="127635" algn="just">
                        <a:spcBef>
                          <a:spcPts val="0"/>
                        </a:spcBef>
                        <a:spcAft>
                          <a:spcPts val="0"/>
                        </a:spcAft>
                      </a:pPr>
                      <a:r>
                        <a:rPr lang="en-US" sz="1000" kern="1200" dirty="0">
                          <a:solidFill>
                            <a:schemeClr val="tx1"/>
                          </a:solidFill>
                          <a:effectLst/>
                          <a:latin typeface="Century Gothic" panose="020B0502020202020204" pitchFamily="34" charset="0"/>
                          <a:ea typeface="+mn-ea"/>
                          <a:cs typeface="+mn-cs"/>
                        </a:rPr>
                        <a:t>SATMAP is a neural network based Artificial Intelligent system which routes the calls to agents intelligently on the basis of agent .</a:t>
                      </a:r>
                    </a:p>
                  </a:txBody>
                  <a:tcPr marL="0" marR="0" marT="0" marB="0"/>
                </a:tc>
                <a:tc>
                  <a:txBody>
                    <a:bodyPr/>
                    <a:lstStyle/>
                    <a:p>
                      <a:pPr marL="64770" marR="127635" algn="ctr">
                        <a:spcBef>
                          <a:spcPts val="0"/>
                        </a:spcBef>
                        <a:spcAft>
                          <a:spcPts val="0"/>
                        </a:spcAft>
                      </a:pPr>
                      <a:r>
                        <a:rPr lang="en-US" sz="1000" kern="1200" baseline="0" dirty="0">
                          <a:solidFill>
                            <a:schemeClr val="tx1"/>
                          </a:solidFill>
                          <a:effectLst/>
                          <a:latin typeface="Century Gothic" panose="020B0502020202020204" pitchFamily="34" charset="0"/>
                          <a:ea typeface="+mn-ea"/>
                          <a:cs typeface="+mn-cs"/>
                        </a:rPr>
                        <a:t>Training (Ethical Hacking &amp; digital Forensic)</a:t>
                      </a:r>
                    </a:p>
                  </a:txBody>
                  <a:tcPr marL="0" marR="0" marT="0" marB="0"/>
                </a:tc>
                <a:extLst>
                  <a:ext uri="{0D108BD9-81ED-4DB2-BD59-A6C34878D82A}">
                    <a16:rowId xmlns:a16="http://schemas.microsoft.com/office/drawing/2014/main" val="10006"/>
                  </a:ext>
                </a:extLst>
              </a:tr>
              <a:tr h="371157">
                <a:tc>
                  <a:txBody>
                    <a:bodyPr/>
                    <a:lstStyle/>
                    <a:p>
                      <a:pPr marL="64770" marR="0" algn="ctr">
                        <a:lnSpc>
                          <a:spcPts val="1210"/>
                        </a:lnSpc>
                        <a:spcBef>
                          <a:spcPts val="0"/>
                        </a:spcBef>
                        <a:spcAft>
                          <a:spcPts val="0"/>
                        </a:spcAft>
                      </a:pPr>
                      <a:r>
                        <a:rPr lang="en-US" sz="1000" b="1" kern="1200" dirty="0">
                          <a:solidFill>
                            <a:schemeClr val="tx1"/>
                          </a:solidFill>
                          <a:effectLst/>
                          <a:latin typeface="Century Gothic" panose="020B0502020202020204" pitchFamily="34" charset="0"/>
                          <a:ea typeface="+mn-ea"/>
                          <a:cs typeface="+mn-cs"/>
                        </a:rPr>
                        <a:t>15</a:t>
                      </a:r>
                    </a:p>
                  </a:txBody>
                  <a:tcPr marL="0" marR="0" marT="0" marB="0" anchor="ctr">
                    <a:solidFill>
                      <a:schemeClr val="bg1"/>
                    </a:solidFill>
                  </a:tcPr>
                </a:tc>
                <a:tc>
                  <a:txBody>
                    <a:bodyPr/>
                    <a:lstStyle/>
                    <a:p>
                      <a:pPr marL="62865" marR="0" algn="ctr">
                        <a:lnSpc>
                          <a:spcPts val="1210"/>
                        </a:lnSpc>
                        <a:spcBef>
                          <a:spcPts val="0"/>
                        </a:spcBef>
                        <a:spcAft>
                          <a:spcPts val="0"/>
                        </a:spcAft>
                      </a:pPr>
                      <a:r>
                        <a:rPr lang="en-US" sz="1000" b="1" kern="1200" dirty="0">
                          <a:solidFill>
                            <a:schemeClr val="tx1"/>
                          </a:solidFill>
                          <a:effectLst/>
                          <a:latin typeface="Century Gothic" panose="020B0502020202020204" pitchFamily="34" charset="0"/>
                          <a:ea typeface="+mn-ea"/>
                          <a:cs typeface="+mn-cs"/>
                        </a:rPr>
                        <a:t>Cube XS Weatherly</a:t>
                      </a:r>
                    </a:p>
                  </a:txBody>
                  <a:tcPr marL="0" marR="0" marT="0" marB="0" anchor="ctr"/>
                </a:tc>
                <a:tc>
                  <a:txBody>
                    <a:bodyPr/>
                    <a:lstStyle/>
                    <a:p>
                      <a:pPr marL="64770" marR="201295" algn="just">
                        <a:spcBef>
                          <a:spcPts val="0"/>
                        </a:spcBef>
                        <a:spcAft>
                          <a:spcPts val="0"/>
                        </a:spcAft>
                      </a:pPr>
                      <a:r>
                        <a:rPr lang="en-US" sz="1000" kern="1200" dirty="0" err="1">
                          <a:solidFill>
                            <a:schemeClr val="tx1"/>
                          </a:solidFill>
                          <a:effectLst/>
                          <a:latin typeface="Century Gothic" panose="020B0502020202020204" pitchFamily="34" charset="0"/>
                          <a:ea typeface="+mn-ea"/>
                          <a:cs typeface="+mn-cs"/>
                        </a:rPr>
                        <a:t>CubeXS</a:t>
                      </a:r>
                      <a:r>
                        <a:rPr lang="en-US" sz="1000" kern="1200" dirty="0">
                          <a:solidFill>
                            <a:schemeClr val="tx1"/>
                          </a:solidFill>
                          <a:effectLst/>
                          <a:latin typeface="Century Gothic" panose="020B0502020202020204" pitchFamily="34" charset="0"/>
                          <a:ea typeface="+mn-ea"/>
                          <a:cs typeface="+mn-cs"/>
                        </a:rPr>
                        <a:t> Weatherly Pvt. Ltd is first tier 4 compliant data center in Pakistan. Our public cloud is self-managed, fast and on pay-as-you-grow model</a:t>
                      </a:r>
                    </a:p>
                  </a:txBody>
                  <a:tcPr marL="0" marR="0" marT="0" marB="0"/>
                </a:tc>
                <a:tc>
                  <a:txBody>
                    <a:bodyPr/>
                    <a:lstStyle/>
                    <a:p>
                      <a:pPr marL="64770" marR="201295" algn="ctr">
                        <a:spcBef>
                          <a:spcPts val="0"/>
                        </a:spcBef>
                        <a:spcAft>
                          <a:spcPts val="0"/>
                        </a:spcAft>
                      </a:pPr>
                      <a:r>
                        <a:rPr lang="en-US" sz="1000" kern="1200" baseline="0" dirty="0">
                          <a:solidFill>
                            <a:schemeClr val="tx1"/>
                          </a:solidFill>
                          <a:effectLst/>
                          <a:latin typeface="Century Gothic" panose="020B0502020202020204" pitchFamily="34" charset="0"/>
                          <a:ea typeface="+mn-ea"/>
                          <a:cs typeface="+mn-cs"/>
                        </a:rPr>
                        <a:t>Training (Ethical Hacking &amp; digital Forensic)</a:t>
                      </a:r>
                    </a:p>
                  </a:txBody>
                  <a:tcPr marL="0" marR="0" marT="0" marB="0"/>
                </a:tc>
                <a:extLst>
                  <a:ext uri="{0D108BD9-81ED-4DB2-BD59-A6C34878D82A}">
                    <a16:rowId xmlns:a16="http://schemas.microsoft.com/office/drawing/2014/main" val="10007"/>
                  </a:ext>
                </a:extLst>
              </a:tr>
              <a:tr h="289095">
                <a:tc gridSpan="4">
                  <a:txBody>
                    <a:bodyPr/>
                    <a:lstStyle/>
                    <a:p>
                      <a:pPr marL="64770" marR="0">
                        <a:lnSpc>
                          <a:spcPts val="1210"/>
                        </a:lnSpc>
                        <a:spcBef>
                          <a:spcPts val="0"/>
                        </a:spcBef>
                        <a:spcAft>
                          <a:spcPts val="0"/>
                        </a:spcAft>
                      </a:pPr>
                      <a:r>
                        <a:rPr lang="en-US" sz="1000" b="1" kern="1200" spc="-5" dirty="0">
                          <a:solidFill>
                            <a:schemeClr val="bg1"/>
                          </a:solidFill>
                          <a:effectLst/>
                          <a:latin typeface="Century Gothic" panose="020B0502020202020204" pitchFamily="34" charset="0"/>
                          <a:ea typeface="+mn-ea"/>
                          <a:cs typeface="+mn-cs"/>
                        </a:rPr>
                        <a:t>Audit Firms</a:t>
                      </a:r>
                    </a:p>
                  </a:txBody>
                  <a:tcPr marL="0" marR="0" marT="0" marB="0" anchor="ctr">
                    <a:solidFill>
                      <a:schemeClr val="accent1"/>
                    </a:solidFill>
                  </a:tcPr>
                </a:tc>
                <a:tc hMerge="1">
                  <a:txBody>
                    <a:bodyPr/>
                    <a:lstStyle/>
                    <a:p>
                      <a:endParaRPr lang="en-US"/>
                    </a:p>
                  </a:txBody>
                  <a:tcPr/>
                </a:tc>
                <a:tc hMerge="1">
                  <a:txBody>
                    <a:bodyPr/>
                    <a:lstStyle/>
                    <a:p>
                      <a:endParaRPr lang="en-US"/>
                    </a:p>
                  </a:txBody>
                  <a:tcPr/>
                </a:tc>
                <a:tc hMerge="1">
                  <a:txBody>
                    <a:bodyPr/>
                    <a:lstStyle/>
                    <a:p>
                      <a:pPr marL="64770" marR="0">
                        <a:lnSpc>
                          <a:spcPts val="1210"/>
                        </a:lnSpc>
                        <a:spcBef>
                          <a:spcPts val="0"/>
                        </a:spcBef>
                        <a:spcAft>
                          <a:spcPts val="0"/>
                        </a:spcAft>
                      </a:pPr>
                      <a:endParaRPr lang="en-US" sz="1000" b="1" kern="1200" spc="-5" dirty="0">
                        <a:solidFill>
                          <a:schemeClr val="tx1"/>
                        </a:solidFill>
                        <a:effectLst/>
                        <a:latin typeface="Century Gothic" panose="020B0502020202020204" pitchFamily="34" charset="0"/>
                        <a:ea typeface="+mn-ea"/>
                        <a:cs typeface="+mn-cs"/>
                      </a:endParaRPr>
                    </a:p>
                  </a:txBody>
                  <a:tcPr marL="0" marR="0" marT="0" marB="0" anchor="ctr">
                    <a:solidFill>
                      <a:srgbClr val="FFC000"/>
                    </a:solidFill>
                  </a:tcPr>
                </a:tc>
                <a:extLst>
                  <a:ext uri="{0D108BD9-81ED-4DB2-BD59-A6C34878D82A}">
                    <a16:rowId xmlns:a16="http://schemas.microsoft.com/office/drawing/2014/main" val="10008"/>
                  </a:ext>
                </a:extLst>
              </a:tr>
              <a:tr h="296449">
                <a:tc>
                  <a:txBody>
                    <a:bodyPr/>
                    <a:lstStyle/>
                    <a:p>
                      <a:pPr marL="64770" marR="201295" algn="ctr" defTabSz="457200" rtl="0" eaLnBrk="1" latinLnBrk="0" hangingPunct="1">
                        <a:lnSpc>
                          <a:spcPts val="1210"/>
                        </a:lnSpc>
                        <a:spcBef>
                          <a:spcPts val="0"/>
                        </a:spcBef>
                        <a:spcAft>
                          <a:spcPts val="0"/>
                        </a:spcAft>
                      </a:pPr>
                      <a:r>
                        <a:rPr lang="en-US" sz="1000" b="1" kern="1200" dirty="0">
                          <a:solidFill>
                            <a:schemeClr val="tx1"/>
                          </a:solidFill>
                          <a:effectLst/>
                          <a:latin typeface="Century Gothic" panose="020B0502020202020204" pitchFamily="34" charset="0"/>
                          <a:ea typeface="+mn-ea"/>
                          <a:cs typeface="+mn-cs"/>
                        </a:rPr>
                        <a:t>16</a:t>
                      </a:r>
                    </a:p>
                  </a:txBody>
                  <a:tcPr marL="0" marR="0" marT="0" marB="0" anchor="ctr">
                    <a:solidFill>
                      <a:schemeClr val="bg1"/>
                    </a:solidFill>
                  </a:tcPr>
                </a:tc>
                <a:tc>
                  <a:txBody>
                    <a:bodyPr/>
                    <a:lstStyle/>
                    <a:p>
                      <a:pPr marL="64770" marR="201295" algn="ctr" defTabSz="457200" rtl="0" eaLnBrk="1" latinLnBrk="0" hangingPunct="1">
                        <a:lnSpc>
                          <a:spcPts val="1210"/>
                        </a:lnSpc>
                        <a:spcBef>
                          <a:spcPts val="0"/>
                        </a:spcBef>
                        <a:spcAft>
                          <a:spcPts val="0"/>
                        </a:spcAft>
                      </a:pPr>
                      <a:r>
                        <a:rPr lang="en-US" sz="1000" b="1" kern="1200" dirty="0">
                          <a:solidFill>
                            <a:schemeClr val="tx1"/>
                          </a:solidFill>
                          <a:effectLst/>
                          <a:latin typeface="Century Gothic" panose="020B0502020202020204" pitchFamily="34" charset="0"/>
                          <a:ea typeface="+mn-ea"/>
                          <a:cs typeface="+mn-cs"/>
                        </a:rPr>
                        <a:t>BDO</a:t>
                      </a:r>
                    </a:p>
                  </a:txBody>
                  <a:tcPr marL="0" marR="0" marT="0" marB="0" anchor="ctr"/>
                </a:tc>
                <a:tc>
                  <a:txBody>
                    <a:bodyPr/>
                    <a:lstStyle/>
                    <a:p>
                      <a:pPr marL="64770" marR="201295" indent="0" algn="just" defTabSz="457200" rtl="0" eaLnBrk="1" fontAlgn="auto" latinLnBrk="0" hangingPunct="1">
                        <a:lnSpc>
                          <a:spcPct val="100000"/>
                        </a:lnSpc>
                        <a:spcBef>
                          <a:spcPts val="0"/>
                        </a:spcBef>
                        <a:spcAft>
                          <a:spcPts val="0"/>
                        </a:spcAft>
                        <a:buClrTx/>
                        <a:buSzTx/>
                        <a:buFontTx/>
                        <a:buNone/>
                        <a:tabLst/>
                        <a:defRPr/>
                      </a:pPr>
                      <a:r>
                        <a:rPr lang="en-US" sz="1000" kern="1200" dirty="0">
                          <a:solidFill>
                            <a:schemeClr val="tx1"/>
                          </a:solidFill>
                          <a:effectLst/>
                          <a:latin typeface="Century Gothic" panose="020B0502020202020204" pitchFamily="34" charset="0"/>
                          <a:ea typeface="+mn-ea"/>
                          <a:cs typeface="+mn-cs"/>
                        </a:rPr>
                        <a:t>BDO is a global professional</a:t>
                      </a:r>
                      <a:r>
                        <a:rPr lang="en-US" sz="1000" kern="1200" baseline="0" dirty="0">
                          <a:solidFill>
                            <a:schemeClr val="tx1"/>
                          </a:solidFill>
                          <a:effectLst/>
                          <a:latin typeface="Century Gothic" panose="020B0502020202020204" pitchFamily="34" charset="0"/>
                          <a:ea typeface="+mn-ea"/>
                          <a:cs typeface="+mn-cs"/>
                        </a:rPr>
                        <a:t> audit firm that provides Advisory and consultancy services to UAE, Pakistan.</a:t>
                      </a:r>
                      <a:endParaRPr lang="en-US" sz="1000" kern="1200" dirty="0">
                        <a:solidFill>
                          <a:schemeClr val="tx1"/>
                        </a:solidFill>
                        <a:effectLst/>
                        <a:latin typeface="Century Gothic" panose="020B0502020202020204" pitchFamily="34" charset="0"/>
                        <a:ea typeface="+mn-ea"/>
                        <a:cs typeface="+mn-cs"/>
                      </a:endParaRPr>
                    </a:p>
                  </a:txBody>
                  <a:tcPr marL="0" marR="0" marT="0" marB="0"/>
                </a:tc>
                <a:tc>
                  <a:txBody>
                    <a:bodyPr/>
                    <a:lstStyle/>
                    <a:p>
                      <a:pPr marL="64770" marR="201295" indent="0" algn="ctr" defTabSz="457200" rtl="0" eaLnBrk="1" fontAlgn="auto" latinLnBrk="0" hangingPunct="1">
                        <a:lnSpc>
                          <a:spcPct val="100000"/>
                        </a:lnSpc>
                        <a:spcBef>
                          <a:spcPts val="0"/>
                        </a:spcBef>
                        <a:spcAft>
                          <a:spcPts val="0"/>
                        </a:spcAft>
                        <a:buClrTx/>
                        <a:buSzTx/>
                        <a:buFontTx/>
                        <a:buNone/>
                        <a:tabLst/>
                        <a:defRPr/>
                      </a:pPr>
                      <a:r>
                        <a:rPr lang="en-US" sz="1000" kern="1200" dirty="0">
                          <a:solidFill>
                            <a:schemeClr val="tx1"/>
                          </a:solidFill>
                          <a:effectLst/>
                          <a:latin typeface="Century Gothic" panose="020B0502020202020204" pitchFamily="34" charset="0"/>
                          <a:ea typeface="+mn-ea"/>
                          <a:cs typeface="+mn-cs"/>
                        </a:rPr>
                        <a:t>Work in consortium with BDO for VA?PT</a:t>
                      </a:r>
                    </a:p>
                  </a:txBody>
                  <a:tcPr marL="0" marR="0" marT="0" marB="0"/>
                </a:tc>
                <a:extLst>
                  <a:ext uri="{0D108BD9-81ED-4DB2-BD59-A6C34878D82A}">
                    <a16:rowId xmlns:a16="http://schemas.microsoft.com/office/drawing/2014/main" val="10011"/>
                  </a:ext>
                </a:extLst>
              </a:tr>
              <a:tr h="296449">
                <a:tc>
                  <a:txBody>
                    <a:bodyPr/>
                    <a:lstStyle/>
                    <a:p>
                      <a:pPr marL="64770" marR="201295" algn="ctr" defTabSz="457200" rtl="0" eaLnBrk="1" latinLnBrk="0" hangingPunct="1">
                        <a:lnSpc>
                          <a:spcPts val="1210"/>
                        </a:lnSpc>
                        <a:spcBef>
                          <a:spcPts val="0"/>
                        </a:spcBef>
                        <a:spcAft>
                          <a:spcPts val="0"/>
                        </a:spcAft>
                      </a:pPr>
                      <a:r>
                        <a:rPr lang="en-US" sz="1000" b="1" kern="1200" dirty="0">
                          <a:solidFill>
                            <a:schemeClr val="tx1"/>
                          </a:solidFill>
                          <a:effectLst/>
                          <a:latin typeface="Century Gothic" panose="020B0502020202020204" pitchFamily="34" charset="0"/>
                          <a:ea typeface="+mn-ea"/>
                          <a:cs typeface="+mn-cs"/>
                        </a:rPr>
                        <a:t>  17</a:t>
                      </a:r>
                    </a:p>
                  </a:txBody>
                  <a:tcPr marL="0" marR="0" marT="0" marB="0" anchor="ctr">
                    <a:solidFill>
                      <a:schemeClr val="bg1"/>
                    </a:solidFill>
                  </a:tcPr>
                </a:tc>
                <a:tc>
                  <a:txBody>
                    <a:bodyPr/>
                    <a:lstStyle/>
                    <a:p>
                      <a:pPr marL="64770" marR="201295" algn="ctr" defTabSz="457200" rtl="0" eaLnBrk="1" latinLnBrk="0" hangingPunct="1">
                        <a:lnSpc>
                          <a:spcPts val="1210"/>
                        </a:lnSpc>
                        <a:spcBef>
                          <a:spcPts val="0"/>
                        </a:spcBef>
                        <a:spcAft>
                          <a:spcPts val="0"/>
                        </a:spcAft>
                      </a:pPr>
                      <a:r>
                        <a:rPr lang="en-US" sz="1000" b="1" kern="1200" dirty="0">
                          <a:solidFill>
                            <a:schemeClr val="tx1"/>
                          </a:solidFill>
                          <a:effectLst/>
                          <a:latin typeface="Century Gothic" panose="020B0502020202020204" pitchFamily="34" charset="0"/>
                          <a:ea typeface="+mn-ea"/>
                          <a:cs typeface="+mn-cs"/>
                        </a:rPr>
                        <a:t>KPMG</a:t>
                      </a:r>
                    </a:p>
                  </a:txBody>
                  <a:tcPr marL="0" marR="0" marT="0" marB="0" anchor="ctr"/>
                </a:tc>
                <a:tc>
                  <a:txBody>
                    <a:bodyPr/>
                    <a:lstStyle/>
                    <a:p>
                      <a:pPr marL="64770" marR="201295" indent="0" algn="just" defTabSz="457200" rtl="0" eaLnBrk="1" fontAlgn="auto" latinLnBrk="0" hangingPunct="1">
                        <a:lnSpc>
                          <a:spcPct val="100000"/>
                        </a:lnSpc>
                        <a:spcBef>
                          <a:spcPts val="0"/>
                        </a:spcBef>
                        <a:spcAft>
                          <a:spcPts val="0"/>
                        </a:spcAft>
                        <a:buClrTx/>
                        <a:buSzTx/>
                        <a:buFontTx/>
                        <a:buNone/>
                        <a:tabLst/>
                        <a:defRPr/>
                      </a:pPr>
                      <a:r>
                        <a:rPr lang="en-US" sz="1000" kern="1200" dirty="0">
                          <a:solidFill>
                            <a:schemeClr val="tx1"/>
                          </a:solidFill>
                          <a:effectLst/>
                          <a:latin typeface="Century Gothic" panose="020B0502020202020204" pitchFamily="34" charset="0"/>
                          <a:ea typeface="+mn-ea"/>
                          <a:cs typeface="+mn-cs"/>
                        </a:rPr>
                        <a:t>KPMG is a global network of professional firms providing Audit, Advisory and Tax services. KPMG is one of the largest professional services firm in the world and is one of the "Big Four" accounting firms</a:t>
                      </a:r>
                    </a:p>
                  </a:txBody>
                  <a:tcPr marL="0" marR="0" marT="0" marB="0"/>
                </a:tc>
                <a:tc>
                  <a:txBody>
                    <a:bodyPr/>
                    <a:lstStyle/>
                    <a:p>
                      <a:pPr marL="64770" marR="201295" indent="0" algn="ctr" defTabSz="457200" rtl="0" eaLnBrk="1" fontAlgn="auto" latinLnBrk="0" hangingPunct="1">
                        <a:lnSpc>
                          <a:spcPct val="100000"/>
                        </a:lnSpc>
                        <a:spcBef>
                          <a:spcPts val="0"/>
                        </a:spcBef>
                        <a:spcAft>
                          <a:spcPts val="0"/>
                        </a:spcAft>
                        <a:buClrTx/>
                        <a:buSzTx/>
                        <a:buFontTx/>
                        <a:buNone/>
                        <a:tabLst/>
                        <a:defRPr/>
                      </a:pPr>
                      <a:r>
                        <a:rPr lang="en-US" sz="1000" kern="1200" baseline="0" dirty="0">
                          <a:solidFill>
                            <a:schemeClr val="tx1"/>
                          </a:solidFill>
                          <a:effectLst/>
                          <a:latin typeface="Century Gothic" panose="020B0502020202020204" pitchFamily="34" charset="0"/>
                          <a:ea typeface="+mn-ea"/>
                          <a:cs typeface="+mn-cs"/>
                        </a:rPr>
                        <a:t>Training (Ethical Hacking &amp; digital Forensic)</a:t>
                      </a:r>
                    </a:p>
                    <a:p>
                      <a:pPr marL="64770" marR="201295" indent="0" algn="ctr" defTabSz="457200" rtl="0" eaLnBrk="1" fontAlgn="auto" latinLnBrk="0" hangingPunct="1">
                        <a:lnSpc>
                          <a:spcPct val="100000"/>
                        </a:lnSpc>
                        <a:spcBef>
                          <a:spcPts val="0"/>
                        </a:spcBef>
                        <a:spcAft>
                          <a:spcPts val="0"/>
                        </a:spcAft>
                        <a:buClrTx/>
                        <a:buSzTx/>
                        <a:buFontTx/>
                        <a:buNone/>
                        <a:tabLst/>
                        <a:defRPr/>
                      </a:pPr>
                      <a:r>
                        <a:rPr lang="en-US" sz="1000" kern="1200" dirty="0">
                          <a:solidFill>
                            <a:schemeClr val="tx1"/>
                          </a:solidFill>
                          <a:effectLst/>
                          <a:latin typeface="Century Gothic" panose="020B0502020202020204" pitchFamily="34" charset="0"/>
                          <a:ea typeface="+mn-ea"/>
                          <a:cs typeface="+mn-cs"/>
                        </a:rPr>
                        <a:t>Work in Consortium with KPMG for VA/PT</a:t>
                      </a:r>
                    </a:p>
                  </a:txBody>
                  <a:tcPr marL="0" marR="0" marT="0" marB="0"/>
                </a:tc>
                <a:extLst>
                  <a:ext uri="{0D108BD9-81ED-4DB2-BD59-A6C34878D82A}">
                    <a16:rowId xmlns:a16="http://schemas.microsoft.com/office/drawing/2014/main" val="10009"/>
                  </a:ext>
                </a:extLst>
              </a:tr>
              <a:tr h="296449">
                <a:tc>
                  <a:txBody>
                    <a:bodyPr/>
                    <a:lstStyle/>
                    <a:p>
                      <a:pPr marL="64770" marR="201295" algn="ctr" defTabSz="457200" rtl="0" eaLnBrk="1" latinLnBrk="0" hangingPunct="1">
                        <a:lnSpc>
                          <a:spcPts val="1210"/>
                        </a:lnSpc>
                        <a:spcBef>
                          <a:spcPts val="0"/>
                        </a:spcBef>
                        <a:spcAft>
                          <a:spcPts val="0"/>
                        </a:spcAft>
                      </a:pPr>
                      <a:r>
                        <a:rPr lang="en-US" sz="1000" b="1" kern="1200" dirty="0">
                          <a:solidFill>
                            <a:schemeClr val="tx1"/>
                          </a:solidFill>
                          <a:effectLst/>
                          <a:latin typeface="Century Gothic" panose="020B0502020202020204" pitchFamily="34" charset="0"/>
                          <a:ea typeface="+mn-ea"/>
                          <a:cs typeface="+mn-cs"/>
                        </a:rPr>
                        <a:t>  18</a:t>
                      </a:r>
                    </a:p>
                  </a:txBody>
                  <a:tcPr marL="0" marR="0" marT="0" marB="0" anchor="ctr">
                    <a:solidFill>
                      <a:schemeClr val="bg1"/>
                    </a:solidFill>
                  </a:tcPr>
                </a:tc>
                <a:tc>
                  <a:txBody>
                    <a:bodyPr/>
                    <a:lstStyle/>
                    <a:p>
                      <a:pPr marL="64770" marR="201295" algn="ctr" defTabSz="457200" rtl="0" eaLnBrk="1" latinLnBrk="0" hangingPunct="1">
                        <a:lnSpc>
                          <a:spcPts val="1210"/>
                        </a:lnSpc>
                        <a:spcBef>
                          <a:spcPts val="0"/>
                        </a:spcBef>
                        <a:spcAft>
                          <a:spcPts val="0"/>
                        </a:spcAft>
                      </a:pPr>
                      <a:r>
                        <a:rPr lang="en-US" sz="1000" b="1" kern="1200" dirty="0">
                          <a:solidFill>
                            <a:schemeClr val="tx1"/>
                          </a:solidFill>
                          <a:effectLst/>
                          <a:latin typeface="Century Gothic" panose="020B0502020202020204" pitchFamily="34" charset="0"/>
                          <a:ea typeface="+mn-ea"/>
                          <a:cs typeface="+mn-cs"/>
                        </a:rPr>
                        <a:t>Earnest &amp; Young</a:t>
                      </a:r>
                    </a:p>
                  </a:txBody>
                  <a:tcPr marL="0" marR="0" marT="0" marB="0" anchor="ctr"/>
                </a:tc>
                <a:tc>
                  <a:txBody>
                    <a:bodyPr/>
                    <a:lstStyle/>
                    <a:p>
                      <a:pPr marL="64770" marR="201295" algn="just" defTabSz="457200" rtl="0" eaLnBrk="1" latinLnBrk="0" hangingPunct="1">
                        <a:spcBef>
                          <a:spcPts val="0"/>
                        </a:spcBef>
                        <a:spcAft>
                          <a:spcPts val="0"/>
                        </a:spcAft>
                      </a:pPr>
                      <a:r>
                        <a:rPr lang="en-US" sz="1000" kern="1200" dirty="0">
                          <a:solidFill>
                            <a:schemeClr val="tx1"/>
                          </a:solidFill>
                          <a:effectLst/>
                          <a:latin typeface="Century Gothic" panose="020B0502020202020204" pitchFamily="34" charset="0"/>
                          <a:ea typeface="+mn-ea"/>
                          <a:cs typeface="+mn-cs"/>
                        </a:rPr>
                        <a:t>EY is a multinational professional services firm headquartered in London, United Kingdom. EY is one of the largest professional services firm in the world and is one of the "Big Four" accounting firms</a:t>
                      </a:r>
                    </a:p>
                  </a:txBody>
                  <a:tcPr marL="0" marR="0" marT="0" marB="0"/>
                </a:tc>
                <a:tc>
                  <a:txBody>
                    <a:bodyPr/>
                    <a:lstStyle/>
                    <a:p>
                      <a:pPr marL="64770" marR="201295" algn="ctr" defTabSz="457200" rtl="0" eaLnBrk="1" latinLnBrk="0" hangingPunct="1">
                        <a:spcBef>
                          <a:spcPts val="0"/>
                        </a:spcBef>
                        <a:spcAft>
                          <a:spcPts val="0"/>
                        </a:spcAft>
                      </a:pPr>
                      <a:r>
                        <a:rPr lang="en-US" sz="1000" kern="1200" baseline="0" dirty="0">
                          <a:solidFill>
                            <a:schemeClr val="tx1"/>
                          </a:solidFill>
                          <a:effectLst/>
                          <a:latin typeface="Century Gothic" panose="020B0502020202020204" pitchFamily="34" charset="0"/>
                          <a:ea typeface="+mn-ea"/>
                          <a:cs typeface="+mn-cs"/>
                        </a:rPr>
                        <a:t>Training (Ethical Hacking &amp; digital Forensic)</a:t>
                      </a:r>
                      <a:endParaRPr lang="en-US" sz="1000" kern="1200" dirty="0">
                        <a:solidFill>
                          <a:schemeClr val="tx1"/>
                        </a:solidFill>
                        <a:effectLst/>
                        <a:latin typeface="Century Gothic" panose="020B0502020202020204" pitchFamily="34" charset="0"/>
                        <a:ea typeface="+mn-ea"/>
                        <a:cs typeface="+mn-cs"/>
                      </a:endParaRPr>
                    </a:p>
                  </a:txBody>
                  <a:tcPr marL="0" marR="0" marT="0" marB="0"/>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3207889863"/>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Key Credentials (Cont’d…)</a:t>
            </a:r>
          </a:p>
        </p:txBody>
      </p:sp>
      <p:sp>
        <p:nvSpPr>
          <p:cNvPr id="3" name="Rectangle 2"/>
          <p:cNvSpPr/>
          <p:nvPr/>
        </p:nvSpPr>
        <p:spPr>
          <a:xfrm>
            <a:off x="732734" y="1266461"/>
            <a:ext cx="8848588" cy="276999"/>
          </a:xfrm>
          <a:prstGeom prst="rect">
            <a:avLst/>
          </a:prstGeom>
        </p:spPr>
        <p:txBody>
          <a:bodyPr wrap="square">
            <a:spAutoFit/>
          </a:bodyPr>
          <a:lstStyle/>
          <a:p>
            <a:pPr algn="just"/>
            <a:endParaRPr lang="en-US" sz="1200" dirty="0">
              <a:latin typeface="Century Gothic" panose="020B0502020202020204" pitchFamily="34" charset="0"/>
            </a:endParaRPr>
          </a:p>
        </p:txBody>
      </p:sp>
      <p:graphicFrame>
        <p:nvGraphicFramePr>
          <p:cNvPr id="6" name="Table 5"/>
          <p:cNvGraphicFramePr>
            <a:graphicFrameLocks noGrp="1"/>
          </p:cNvGraphicFramePr>
          <p:nvPr>
            <p:extLst>
              <p:ext uri="{D42A27DB-BD31-4B8C-83A1-F6EECF244321}">
                <p14:modId xmlns:p14="http://schemas.microsoft.com/office/powerpoint/2010/main" val="2435419512"/>
              </p:ext>
            </p:extLst>
          </p:nvPr>
        </p:nvGraphicFramePr>
        <p:xfrm>
          <a:off x="414271" y="1266461"/>
          <a:ext cx="9167051" cy="4402492"/>
        </p:xfrm>
        <a:graphic>
          <a:graphicData uri="http://schemas.openxmlformats.org/drawingml/2006/table">
            <a:tbl>
              <a:tblPr firstRow="1" firstCol="1" lastRow="1" lastCol="1" bandRow="1" bandCol="1">
                <a:tableStyleId>{5940675A-B579-460E-94D1-54222C63F5DA}</a:tableStyleId>
              </a:tblPr>
              <a:tblGrid>
                <a:gridCol w="532786">
                  <a:extLst>
                    <a:ext uri="{9D8B030D-6E8A-4147-A177-3AD203B41FA5}">
                      <a16:colId xmlns:a16="http://schemas.microsoft.com/office/drawing/2014/main" val="20000"/>
                    </a:ext>
                  </a:extLst>
                </a:gridCol>
                <a:gridCol w="1754537">
                  <a:extLst>
                    <a:ext uri="{9D8B030D-6E8A-4147-A177-3AD203B41FA5}">
                      <a16:colId xmlns:a16="http://schemas.microsoft.com/office/drawing/2014/main" val="20001"/>
                    </a:ext>
                  </a:extLst>
                </a:gridCol>
                <a:gridCol w="4874863">
                  <a:extLst>
                    <a:ext uri="{9D8B030D-6E8A-4147-A177-3AD203B41FA5}">
                      <a16:colId xmlns:a16="http://schemas.microsoft.com/office/drawing/2014/main" val="20002"/>
                    </a:ext>
                  </a:extLst>
                </a:gridCol>
                <a:gridCol w="2004865">
                  <a:extLst>
                    <a:ext uri="{9D8B030D-6E8A-4147-A177-3AD203B41FA5}">
                      <a16:colId xmlns:a16="http://schemas.microsoft.com/office/drawing/2014/main" val="20003"/>
                    </a:ext>
                  </a:extLst>
                </a:gridCol>
              </a:tblGrid>
              <a:tr h="244492">
                <a:tc>
                  <a:txBody>
                    <a:bodyPr/>
                    <a:lstStyle/>
                    <a:p>
                      <a:pPr marL="64770" marR="0" algn="ctr">
                        <a:lnSpc>
                          <a:spcPts val="1210"/>
                        </a:lnSpc>
                        <a:spcBef>
                          <a:spcPts val="0"/>
                        </a:spcBef>
                        <a:spcAft>
                          <a:spcPts val="0"/>
                        </a:spcAft>
                      </a:pPr>
                      <a:r>
                        <a:rPr lang="en-US" sz="1000" b="1" spc="-5" dirty="0">
                          <a:solidFill>
                            <a:schemeClr val="bg1"/>
                          </a:solidFill>
                          <a:effectLst/>
                          <a:latin typeface="Century Gothic" panose="020B0502020202020204" pitchFamily="34" charset="0"/>
                        </a:rPr>
                        <a:t>S.</a:t>
                      </a:r>
                      <a:r>
                        <a:rPr lang="en-US" sz="1000" b="1" spc="-25" dirty="0">
                          <a:solidFill>
                            <a:schemeClr val="bg1"/>
                          </a:solidFill>
                          <a:effectLst/>
                          <a:latin typeface="Century Gothic" panose="020B0502020202020204" pitchFamily="34" charset="0"/>
                        </a:rPr>
                        <a:t> </a:t>
                      </a:r>
                      <a:r>
                        <a:rPr lang="en-US" sz="1000" b="1" dirty="0">
                          <a:solidFill>
                            <a:schemeClr val="bg1"/>
                          </a:solidFill>
                          <a:effectLst/>
                          <a:latin typeface="Century Gothic" panose="020B0502020202020204" pitchFamily="34" charset="0"/>
                        </a:rPr>
                        <a:t>No.</a:t>
                      </a:r>
                      <a:endParaRPr lang="en-US" sz="1000" b="1" dirty="0">
                        <a:solidFill>
                          <a:schemeClr val="bg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0" marR="0" marT="0" marB="0" anchor="ctr">
                    <a:solidFill>
                      <a:schemeClr val="tx1"/>
                    </a:solidFill>
                  </a:tcPr>
                </a:tc>
                <a:tc>
                  <a:txBody>
                    <a:bodyPr/>
                    <a:lstStyle/>
                    <a:p>
                      <a:pPr marL="66675" marR="0" algn="ctr">
                        <a:lnSpc>
                          <a:spcPts val="1210"/>
                        </a:lnSpc>
                        <a:spcBef>
                          <a:spcPts val="0"/>
                        </a:spcBef>
                        <a:spcAft>
                          <a:spcPts val="0"/>
                        </a:spcAft>
                      </a:pPr>
                      <a:r>
                        <a:rPr lang="en-US" sz="1000" b="1" spc="-5" dirty="0">
                          <a:solidFill>
                            <a:schemeClr val="bg1"/>
                          </a:solidFill>
                          <a:effectLst/>
                          <a:latin typeface="Century Gothic" panose="020B0502020202020204" pitchFamily="34" charset="0"/>
                        </a:rPr>
                        <a:t>Client</a:t>
                      </a:r>
                      <a:r>
                        <a:rPr lang="en-US" sz="1000" b="1" spc="-50" dirty="0">
                          <a:solidFill>
                            <a:schemeClr val="bg1"/>
                          </a:solidFill>
                          <a:effectLst/>
                          <a:latin typeface="Century Gothic" panose="020B0502020202020204" pitchFamily="34" charset="0"/>
                        </a:rPr>
                        <a:t> </a:t>
                      </a:r>
                      <a:r>
                        <a:rPr lang="en-US" sz="1000" b="1" dirty="0">
                          <a:solidFill>
                            <a:schemeClr val="bg1"/>
                          </a:solidFill>
                          <a:effectLst/>
                          <a:latin typeface="Century Gothic" panose="020B0502020202020204" pitchFamily="34" charset="0"/>
                        </a:rPr>
                        <a:t>Name</a:t>
                      </a:r>
                      <a:endParaRPr lang="en-US" sz="1000" b="1" dirty="0">
                        <a:solidFill>
                          <a:schemeClr val="bg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0" marR="0" marT="0" marB="0" anchor="ctr">
                    <a:solidFill>
                      <a:schemeClr val="tx1"/>
                    </a:solidFill>
                  </a:tcPr>
                </a:tc>
                <a:tc>
                  <a:txBody>
                    <a:bodyPr/>
                    <a:lstStyle/>
                    <a:p>
                      <a:pPr marL="67945" marR="0" algn="ctr">
                        <a:lnSpc>
                          <a:spcPts val="1210"/>
                        </a:lnSpc>
                        <a:spcBef>
                          <a:spcPts val="0"/>
                        </a:spcBef>
                        <a:spcAft>
                          <a:spcPts val="0"/>
                        </a:spcAft>
                      </a:pPr>
                      <a:r>
                        <a:rPr lang="en-US" sz="1000" b="1" spc="-5" dirty="0">
                          <a:solidFill>
                            <a:schemeClr val="bg1"/>
                          </a:solidFill>
                          <a:effectLst/>
                          <a:latin typeface="Century Gothic" panose="020B0502020202020204" pitchFamily="34" charset="0"/>
                        </a:rPr>
                        <a:t>Organization</a:t>
                      </a:r>
                      <a:r>
                        <a:rPr lang="en-US" sz="1000" b="1" spc="-100" dirty="0">
                          <a:solidFill>
                            <a:schemeClr val="bg1"/>
                          </a:solidFill>
                          <a:effectLst/>
                          <a:latin typeface="Century Gothic" panose="020B0502020202020204" pitchFamily="34" charset="0"/>
                        </a:rPr>
                        <a:t> </a:t>
                      </a:r>
                      <a:r>
                        <a:rPr lang="en-US" sz="1000" b="1" dirty="0">
                          <a:solidFill>
                            <a:schemeClr val="bg1"/>
                          </a:solidFill>
                          <a:effectLst/>
                          <a:latin typeface="Century Gothic" panose="020B0502020202020204" pitchFamily="34" charset="0"/>
                        </a:rPr>
                        <a:t>Description</a:t>
                      </a:r>
                      <a:endParaRPr lang="en-US" sz="1000" b="1" dirty="0">
                        <a:solidFill>
                          <a:schemeClr val="bg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0" marR="0" marT="0" marB="0" anchor="ctr">
                    <a:solidFill>
                      <a:schemeClr val="tx1"/>
                    </a:solidFill>
                  </a:tcPr>
                </a:tc>
                <a:tc>
                  <a:txBody>
                    <a:bodyPr/>
                    <a:lstStyle/>
                    <a:p>
                      <a:pPr marL="67945" marR="0" algn="ctr">
                        <a:lnSpc>
                          <a:spcPts val="1210"/>
                        </a:lnSpc>
                        <a:spcBef>
                          <a:spcPts val="0"/>
                        </a:spcBef>
                        <a:spcAft>
                          <a:spcPts val="0"/>
                        </a:spcAft>
                      </a:pPr>
                      <a:r>
                        <a:rPr lang="en-US" sz="1000" b="1" dirty="0">
                          <a:solidFill>
                            <a:schemeClr val="bg1"/>
                          </a:solidFill>
                          <a:effectLst/>
                          <a:latin typeface="Century Gothic" panose="020B0502020202020204" pitchFamily="34" charset="0"/>
                          <a:ea typeface="Calibri" panose="020F0502020204030204" pitchFamily="34" charset="0"/>
                          <a:cs typeface="Times New Roman" panose="02020603050405020304" pitchFamily="18" charset="0"/>
                        </a:rPr>
                        <a:t>Work Done</a:t>
                      </a:r>
                    </a:p>
                  </a:txBody>
                  <a:tcPr marL="0" marR="0" marT="0" marB="0" anchor="ctr">
                    <a:solidFill>
                      <a:schemeClr val="tx1"/>
                    </a:solidFill>
                  </a:tcPr>
                </a:tc>
                <a:extLst>
                  <a:ext uri="{0D108BD9-81ED-4DB2-BD59-A6C34878D82A}">
                    <a16:rowId xmlns:a16="http://schemas.microsoft.com/office/drawing/2014/main" val="10000"/>
                  </a:ext>
                </a:extLst>
              </a:tr>
              <a:tr h="290528">
                <a:tc gridSpan="4">
                  <a:txBody>
                    <a:bodyPr/>
                    <a:lstStyle/>
                    <a:p>
                      <a:pPr marL="64770" marR="0">
                        <a:lnSpc>
                          <a:spcPts val="1210"/>
                        </a:lnSpc>
                        <a:spcBef>
                          <a:spcPts val="0"/>
                        </a:spcBef>
                        <a:spcAft>
                          <a:spcPts val="0"/>
                        </a:spcAft>
                      </a:pPr>
                      <a:r>
                        <a:rPr lang="en-US" sz="1000" b="1" spc="-5" dirty="0">
                          <a:solidFill>
                            <a:schemeClr val="bg1"/>
                          </a:solidFill>
                          <a:effectLst/>
                          <a:latin typeface="Century Gothic" panose="020B0502020202020204" pitchFamily="34" charset="0"/>
                          <a:ea typeface="+mn-ea"/>
                          <a:cs typeface="+mn-cs"/>
                        </a:rPr>
                        <a:t>Power Generation Organization</a:t>
                      </a:r>
                    </a:p>
                  </a:txBody>
                  <a:tcPr marL="0" marR="0" marT="0" marB="0">
                    <a:solidFill>
                      <a:schemeClr val="accent1"/>
                    </a:solidFill>
                  </a:tcPr>
                </a:tc>
                <a:tc hMerge="1">
                  <a:txBody>
                    <a:bodyPr/>
                    <a:lstStyle/>
                    <a:p>
                      <a:endParaRPr lang="en-US"/>
                    </a:p>
                  </a:txBody>
                  <a:tcPr/>
                </a:tc>
                <a:tc hMerge="1">
                  <a:txBody>
                    <a:bodyPr/>
                    <a:lstStyle/>
                    <a:p>
                      <a:endParaRPr lang="en-US"/>
                    </a:p>
                  </a:txBody>
                  <a:tcPr/>
                </a:tc>
                <a:tc hMerge="1">
                  <a:txBody>
                    <a:bodyPr/>
                    <a:lstStyle/>
                    <a:p>
                      <a:pPr marL="64770" marR="0" algn="ctr">
                        <a:lnSpc>
                          <a:spcPts val="1210"/>
                        </a:lnSpc>
                        <a:spcBef>
                          <a:spcPts val="0"/>
                        </a:spcBef>
                        <a:spcAft>
                          <a:spcPts val="0"/>
                        </a:spcAft>
                      </a:pPr>
                      <a:endParaRPr lang="en-US" sz="1000" b="1" spc="-5" dirty="0">
                        <a:solidFill>
                          <a:schemeClr val="tx1"/>
                        </a:solidFill>
                        <a:effectLst/>
                        <a:latin typeface="Century Gothic" panose="020B0502020202020204" pitchFamily="34" charset="0"/>
                        <a:ea typeface="+mn-ea"/>
                        <a:cs typeface="+mn-cs"/>
                      </a:endParaRPr>
                    </a:p>
                  </a:txBody>
                  <a:tcPr marL="0" marR="0" marT="0" marB="0">
                    <a:solidFill>
                      <a:srgbClr val="FFC000"/>
                    </a:solidFill>
                  </a:tcPr>
                </a:tc>
                <a:extLst>
                  <a:ext uri="{0D108BD9-81ED-4DB2-BD59-A6C34878D82A}">
                    <a16:rowId xmlns:a16="http://schemas.microsoft.com/office/drawing/2014/main" val="10011"/>
                  </a:ext>
                </a:extLst>
              </a:tr>
              <a:tr h="290528">
                <a:tc>
                  <a:txBody>
                    <a:bodyPr/>
                    <a:lstStyle/>
                    <a:p>
                      <a:pPr marL="64770" marR="0" algn="ctr">
                        <a:lnSpc>
                          <a:spcPts val="1210"/>
                        </a:lnSpc>
                        <a:spcBef>
                          <a:spcPts val="0"/>
                        </a:spcBef>
                        <a:spcAft>
                          <a:spcPts val="0"/>
                        </a:spcAft>
                      </a:pPr>
                      <a:r>
                        <a:rPr lang="en-US" sz="1000" b="1" kern="1200" dirty="0">
                          <a:solidFill>
                            <a:schemeClr val="tx1"/>
                          </a:solidFill>
                          <a:effectLst/>
                          <a:latin typeface="Century Gothic" panose="020B0502020202020204" pitchFamily="34" charset="0"/>
                          <a:ea typeface="+mn-ea"/>
                          <a:cs typeface="+mn-cs"/>
                        </a:rPr>
                        <a:t>19</a:t>
                      </a:r>
                    </a:p>
                  </a:txBody>
                  <a:tcPr marL="0" marR="0" marT="0" marB="0" anchor="ctr">
                    <a:noFill/>
                  </a:tcPr>
                </a:tc>
                <a:tc>
                  <a:txBody>
                    <a:bodyPr/>
                    <a:lstStyle/>
                    <a:p>
                      <a:pPr marL="62865" marR="0" algn="ctr">
                        <a:lnSpc>
                          <a:spcPts val="1210"/>
                        </a:lnSpc>
                        <a:spcBef>
                          <a:spcPts val="0"/>
                        </a:spcBef>
                        <a:spcAft>
                          <a:spcPts val="0"/>
                        </a:spcAft>
                      </a:pPr>
                      <a:r>
                        <a:rPr lang="en-US" sz="1000" b="1" kern="1200" dirty="0">
                          <a:solidFill>
                            <a:schemeClr val="tx1"/>
                          </a:solidFill>
                          <a:effectLst/>
                          <a:latin typeface="Century Gothic" panose="020B0502020202020204" pitchFamily="34" charset="0"/>
                          <a:ea typeface="+mn-ea"/>
                          <a:cs typeface="+mn-cs"/>
                        </a:rPr>
                        <a:t>KAPCO</a:t>
                      </a:r>
                    </a:p>
                  </a:txBody>
                  <a:tcPr marL="0" marR="0" marT="0" marB="0" anchor="ctr"/>
                </a:tc>
                <a:tc>
                  <a:txBody>
                    <a:bodyPr/>
                    <a:lstStyle/>
                    <a:p>
                      <a:pPr marL="64770" marR="370840">
                        <a:spcBef>
                          <a:spcPts val="0"/>
                        </a:spcBef>
                        <a:spcAft>
                          <a:spcPts val="0"/>
                        </a:spcAft>
                      </a:pPr>
                      <a:r>
                        <a:rPr lang="en-US" sz="1000" kern="1200" dirty="0">
                          <a:solidFill>
                            <a:schemeClr val="tx1"/>
                          </a:solidFill>
                          <a:effectLst/>
                          <a:latin typeface="Century Gothic" panose="020B0502020202020204" pitchFamily="34" charset="0"/>
                          <a:ea typeface="+mn-ea"/>
                          <a:cs typeface="+mn-cs"/>
                        </a:rPr>
                        <a:t>The </a:t>
                      </a:r>
                      <a:r>
                        <a:rPr lang="en-US" sz="1000" kern="1200" dirty="0" err="1">
                          <a:solidFill>
                            <a:schemeClr val="tx1"/>
                          </a:solidFill>
                          <a:effectLst/>
                          <a:latin typeface="Century Gothic" panose="020B0502020202020204" pitchFamily="34" charset="0"/>
                          <a:ea typeface="+mn-ea"/>
                          <a:cs typeface="+mn-cs"/>
                        </a:rPr>
                        <a:t>Kot</a:t>
                      </a:r>
                      <a:r>
                        <a:rPr lang="en-US" sz="1000" kern="1200" dirty="0">
                          <a:solidFill>
                            <a:schemeClr val="tx1"/>
                          </a:solidFill>
                          <a:effectLst/>
                          <a:latin typeface="Century Gothic" panose="020B0502020202020204" pitchFamily="34" charset="0"/>
                          <a:ea typeface="+mn-ea"/>
                          <a:cs typeface="+mn-cs"/>
                        </a:rPr>
                        <a:t> </a:t>
                      </a:r>
                      <a:r>
                        <a:rPr lang="en-US" sz="1000" kern="1200" dirty="0" err="1">
                          <a:solidFill>
                            <a:schemeClr val="tx1"/>
                          </a:solidFill>
                          <a:effectLst/>
                          <a:latin typeface="Century Gothic" panose="020B0502020202020204" pitchFamily="34" charset="0"/>
                          <a:ea typeface="+mn-ea"/>
                          <a:cs typeface="+mn-cs"/>
                        </a:rPr>
                        <a:t>Addu</a:t>
                      </a:r>
                      <a:r>
                        <a:rPr lang="en-US" sz="1000" kern="1200" dirty="0">
                          <a:solidFill>
                            <a:schemeClr val="tx1"/>
                          </a:solidFill>
                          <a:effectLst/>
                          <a:latin typeface="Century Gothic" panose="020B0502020202020204" pitchFamily="34" charset="0"/>
                          <a:ea typeface="+mn-ea"/>
                          <a:cs typeface="+mn-cs"/>
                        </a:rPr>
                        <a:t> Power Company Limited (KAPCO), was incorporated in 1996, location in </a:t>
                      </a:r>
                      <a:r>
                        <a:rPr lang="en-US" sz="1000" kern="1200" dirty="0" err="1">
                          <a:solidFill>
                            <a:schemeClr val="tx1"/>
                          </a:solidFill>
                          <a:effectLst/>
                          <a:latin typeface="Century Gothic" panose="020B0502020202020204" pitchFamily="34" charset="0"/>
                          <a:ea typeface="+mn-ea"/>
                          <a:cs typeface="+mn-cs"/>
                        </a:rPr>
                        <a:t>Kot</a:t>
                      </a:r>
                      <a:r>
                        <a:rPr lang="en-US" sz="1000" kern="1200" dirty="0">
                          <a:solidFill>
                            <a:schemeClr val="tx1"/>
                          </a:solidFill>
                          <a:effectLst/>
                          <a:latin typeface="Century Gothic" panose="020B0502020202020204" pitchFamily="34" charset="0"/>
                          <a:ea typeface="+mn-ea"/>
                          <a:cs typeface="+mn-cs"/>
                        </a:rPr>
                        <a:t> </a:t>
                      </a:r>
                      <a:r>
                        <a:rPr lang="en-US" sz="1000" kern="1200" dirty="0" err="1">
                          <a:solidFill>
                            <a:schemeClr val="tx1"/>
                          </a:solidFill>
                          <a:effectLst/>
                          <a:latin typeface="Century Gothic" panose="020B0502020202020204" pitchFamily="34" charset="0"/>
                          <a:ea typeface="+mn-ea"/>
                          <a:cs typeface="+mn-cs"/>
                        </a:rPr>
                        <a:t>Addu</a:t>
                      </a:r>
                      <a:r>
                        <a:rPr lang="en-US" sz="1000" kern="1200" dirty="0">
                          <a:solidFill>
                            <a:schemeClr val="tx1"/>
                          </a:solidFill>
                          <a:effectLst/>
                          <a:latin typeface="Century Gothic" panose="020B0502020202020204" pitchFamily="34" charset="0"/>
                          <a:ea typeface="+mn-ea"/>
                          <a:cs typeface="+mn-cs"/>
                        </a:rPr>
                        <a:t>, District </a:t>
                      </a:r>
                      <a:r>
                        <a:rPr lang="en-US" sz="1000" kern="1200" dirty="0" err="1">
                          <a:solidFill>
                            <a:schemeClr val="tx1"/>
                          </a:solidFill>
                          <a:effectLst/>
                          <a:latin typeface="Century Gothic" panose="020B0502020202020204" pitchFamily="34" charset="0"/>
                          <a:ea typeface="+mn-ea"/>
                          <a:cs typeface="+mn-cs"/>
                        </a:rPr>
                        <a:t>Muzaffargarh</a:t>
                      </a:r>
                      <a:r>
                        <a:rPr lang="en-US" sz="1000" kern="1200" dirty="0">
                          <a:solidFill>
                            <a:schemeClr val="tx1"/>
                          </a:solidFill>
                          <a:effectLst/>
                          <a:latin typeface="Century Gothic" panose="020B0502020202020204" pitchFamily="34" charset="0"/>
                          <a:ea typeface="+mn-ea"/>
                          <a:cs typeface="+mn-cs"/>
                        </a:rPr>
                        <a:t>, Punjab, Pakistan</a:t>
                      </a:r>
                    </a:p>
                  </a:txBody>
                  <a:tcPr marL="0" marR="0" marT="0" marB="0"/>
                </a:tc>
                <a:tc>
                  <a:txBody>
                    <a:bodyPr/>
                    <a:lstStyle/>
                    <a:p>
                      <a:pPr marL="64770" marR="370840" indent="0" algn="ctr" defTabSz="457200" rtl="0" eaLnBrk="1" fontAlgn="auto" latinLnBrk="0" hangingPunct="1">
                        <a:lnSpc>
                          <a:spcPct val="100000"/>
                        </a:lnSpc>
                        <a:spcBef>
                          <a:spcPts val="0"/>
                        </a:spcBef>
                        <a:spcAft>
                          <a:spcPts val="0"/>
                        </a:spcAft>
                        <a:buClrTx/>
                        <a:buSzTx/>
                        <a:buFontTx/>
                        <a:buNone/>
                        <a:tabLst/>
                        <a:defRPr/>
                      </a:pPr>
                      <a:r>
                        <a:rPr lang="en-US" sz="1000" kern="1200" baseline="0" dirty="0">
                          <a:solidFill>
                            <a:schemeClr val="tx1"/>
                          </a:solidFill>
                          <a:effectLst/>
                          <a:latin typeface="Century Gothic" panose="020B0502020202020204" pitchFamily="34" charset="0"/>
                          <a:ea typeface="+mn-ea"/>
                          <a:cs typeface="+mn-cs"/>
                        </a:rPr>
                        <a:t>VA/PT –  Network, Servers (14 IP Addresses)</a:t>
                      </a:r>
                    </a:p>
                    <a:p>
                      <a:pPr marL="64770" marR="370840" algn="ctr">
                        <a:spcBef>
                          <a:spcPts val="0"/>
                        </a:spcBef>
                        <a:spcAft>
                          <a:spcPts val="0"/>
                        </a:spcAft>
                      </a:pPr>
                      <a:endParaRPr lang="en-US" sz="1000" kern="1200" dirty="0">
                        <a:solidFill>
                          <a:schemeClr val="tx1"/>
                        </a:solidFill>
                        <a:effectLst/>
                        <a:latin typeface="Century Gothic" panose="020B0502020202020204" pitchFamily="34" charset="0"/>
                        <a:ea typeface="+mn-ea"/>
                        <a:cs typeface="+mn-cs"/>
                      </a:endParaRPr>
                    </a:p>
                  </a:txBody>
                  <a:tcPr marL="0" marR="0" marT="0" marB="0"/>
                </a:tc>
                <a:extLst>
                  <a:ext uri="{0D108BD9-81ED-4DB2-BD59-A6C34878D82A}">
                    <a16:rowId xmlns:a16="http://schemas.microsoft.com/office/drawing/2014/main" val="10012"/>
                  </a:ext>
                </a:extLst>
              </a:tr>
              <a:tr h="290528">
                <a:tc gridSpan="4">
                  <a:txBody>
                    <a:bodyPr/>
                    <a:lstStyle/>
                    <a:p>
                      <a:pPr marL="64770" marR="0" algn="l">
                        <a:lnSpc>
                          <a:spcPts val="1210"/>
                        </a:lnSpc>
                        <a:spcBef>
                          <a:spcPts val="0"/>
                        </a:spcBef>
                        <a:spcAft>
                          <a:spcPts val="0"/>
                        </a:spcAft>
                      </a:pPr>
                      <a:r>
                        <a:rPr lang="en-US" sz="1000" b="1" dirty="0">
                          <a:solidFill>
                            <a:schemeClr val="bg1"/>
                          </a:solidFill>
                          <a:effectLst/>
                          <a:latin typeface="Century Gothic" panose="020B0502020202020204" pitchFamily="34" charset="0"/>
                        </a:rPr>
                        <a:t>Academic Institutions</a:t>
                      </a:r>
                      <a:endParaRPr lang="en-US" sz="1000" b="1" dirty="0">
                        <a:solidFill>
                          <a:schemeClr val="bg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0" marR="0" marT="0" marB="0" anchor="ctr">
                    <a:solidFill>
                      <a:schemeClr val="accent1"/>
                    </a:solidFill>
                  </a:tcPr>
                </a:tc>
                <a:tc hMerge="1">
                  <a:txBody>
                    <a:bodyPr/>
                    <a:lstStyle/>
                    <a:p>
                      <a:endParaRPr lang="en-US"/>
                    </a:p>
                  </a:txBody>
                  <a:tcPr/>
                </a:tc>
                <a:tc hMerge="1">
                  <a:txBody>
                    <a:bodyPr/>
                    <a:lstStyle/>
                    <a:p>
                      <a:endParaRPr lang="en-US"/>
                    </a:p>
                  </a:txBody>
                  <a:tcPr/>
                </a:tc>
                <a:tc hMerge="1">
                  <a:txBody>
                    <a:bodyPr/>
                    <a:lstStyle/>
                    <a:p>
                      <a:pPr marL="64770" marR="0" algn="l">
                        <a:lnSpc>
                          <a:spcPts val="1210"/>
                        </a:lnSpc>
                        <a:spcBef>
                          <a:spcPts val="0"/>
                        </a:spcBef>
                        <a:spcAft>
                          <a:spcPts val="0"/>
                        </a:spcAft>
                      </a:pPr>
                      <a:endParaRPr lang="en-US" sz="1000" b="1"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0" marR="0" marT="0" marB="0" anchor="ctr">
                    <a:solidFill>
                      <a:srgbClr val="FFC000"/>
                    </a:solidFill>
                  </a:tcPr>
                </a:tc>
                <a:extLst>
                  <a:ext uri="{0D108BD9-81ED-4DB2-BD59-A6C34878D82A}">
                    <a16:rowId xmlns:a16="http://schemas.microsoft.com/office/drawing/2014/main" val="10001"/>
                  </a:ext>
                </a:extLst>
              </a:tr>
              <a:tr h="202734">
                <a:tc>
                  <a:txBody>
                    <a:bodyPr/>
                    <a:lstStyle/>
                    <a:p>
                      <a:pPr marL="64770" marR="0" algn="ctr">
                        <a:lnSpc>
                          <a:spcPts val="1210"/>
                        </a:lnSpc>
                        <a:spcBef>
                          <a:spcPts val="0"/>
                        </a:spcBef>
                        <a:spcAft>
                          <a:spcPts val="0"/>
                        </a:spcAft>
                      </a:pPr>
                      <a:r>
                        <a:rPr lang="en-US" sz="1000" b="1" kern="1200" dirty="0">
                          <a:solidFill>
                            <a:schemeClr val="tx1"/>
                          </a:solidFill>
                          <a:effectLst/>
                          <a:latin typeface="Century Gothic" panose="020B0502020202020204" pitchFamily="34" charset="0"/>
                          <a:ea typeface="+mn-ea"/>
                          <a:cs typeface="+mn-cs"/>
                        </a:rPr>
                        <a:t>20</a:t>
                      </a:r>
                    </a:p>
                  </a:txBody>
                  <a:tcPr marL="0" marR="0" marT="0" marB="0" anchor="ctr">
                    <a:solidFill>
                      <a:schemeClr val="bg1"/>
                    </a:solidFill>
                  </a:tcPr>
                </a:tc>
                <a:tc>
                  <a:txBody>
                    <a:bodyPr/>
                    <a:lstStyle/>
                    <a:p>
                      <a:pPr marL="62865" marR="0" algn="ctr">
                        <a:lnSpc>
                          <a:spcPts val="1210"/>
                        </a:lnSpc>
                        <a:spcBef>
                          <a:spcPts val="0"/>
                        </a:spcBef>
                        <a:spcAft>
                          <a:spcPts val="0"/>
                        </a:spcAft>
                      </a:pPr>
                      <a:r>
                        <a:rPr lang="en-US" sz="1000" b="1" kern="1200" dirty="0">
                          <a:solidFill>
                            <a:schemeClr val="tx1"/>
                          </a:solidFill>
                          <a:effectLst/>
                          <a:latin typeface="Century Gothic" panose="020B0502020202020204" pitchFamily="34" charset="0"/>
                          <a:ea typeface="+mn-ea"/>
                          <a:cs typeface="+mn-cs"/>
                        </a:rPr>
                        <a:t>PAF KIET</a:t>
                      </a:r>
                    </a:p>
                  </a:txBody>
                  <a:tcPr marL="0" marR="0" marT="0" marB="0" anchor="ctr"/>
                </a:tc>
                <a:tc>
                  <a:txBody>
                    <a:bodyPr/>
                    <a:lstStyle/>
                    <a:p>
                      <a:pPr marL="64770" marR="92075" algn="just">
                        <a:spcBef>
                          <a:spcPts val="0"/>
                        </a:spcBef>
                        <a:spcAft>
                          <a:spcPts val="0"/>
                        </a:spcAft>
                      </a:pPr>
                      <a:r>
                        <a:rPr lang="en-US" sz="1000" kern="1200" baseline="0" dirty="0">
                          <a:solidFill>
                            <a:schemeClr val="tx1"/>
                          </a:solidFill>
                          <a:effectLst/>
                          <a:latin typeface="Century Gothic" panose="020B0502020202020204" pitchFamily="34" charset="0"/>
                          <a:ea typeface="+mn-ea"/>
                          <a:cs typeface="+mn-cs"/>
                        </a:rPr>
                        <a:t>Pakistan Air Force (Karachi Institute of Economics &amp; technology, The Institute promotes the environment of hard work, discipline, leadership and professionalism. There is a focus on providing quality facilities that students and parents desire and expect from an institution</a:t>
                      </a:r>
                    </a:p>
                  </a:txBody>
                  <a:tcPr marL="0" marR="0" marT="0" marB="0"/>
                </a:tc>
                <a:tc>
                  <a:txBody>
                    <a:bodyPr/>
                    <a:lstStyle/>
                    <a:p>
                      <a:pPr marL="64770" marR="92075" algn="ctr">
                        <a:spcBef>
                          <a:spcPts val="0"/>
                        </a:spcBef>
                        <a:spcAft>
                          <a:spcPts val="0"/>
                        </a:spcAft>
                      </a:pPr>
                      <a:r>
                        <a:rPr lang="en-US" sz="1000" kern="1200" baseline="0" dirty="0">
                          <a:solidFill>
                            <a:schemeClr val="tx1"/>
                          </a:solidFill>
                          <a:effectLst/>
                          <a:latin typeface="Century Gothic" panose="020B0502020202020204" pitchFamily="34" charset="0"/>
                          <a:ea typeface="+mn-ea"/>
                          <a:cs typeface="+mn-cs"/>
                        </a:rPr>
                        <a:t>Final year project (Advisory and Development)</a:t>
                      </a:r>
                    </a:p>
                  </a:txBody>
                  <a:tcPr marL="0" marR="0" marT="0" marB="0"/>
                </a:tc>
                <a:extLst>
                  <a:ext uri="{0D108BD9-81ED-4DB2-BD59-A6C34878D82A}">
                    <a16:rowId xmlns:a16="http://schemas.microsoft.com/office/drawing/2014/main" val="10002"/>
                  </a:ext>
                </a:extLst>
              </a:tr>
              <a:tr h="289095">
                <a:tc gridSpan="4">
                  <a:txBody>
                    <a:bodyPr/>
                    <a:lstStyle/>
                    <a:p>
                      <a:pPr marL="64770" marR="0">
                        <a:lnSpc>
                          <a:spcPts val="1210"/>
                        </a:lnSpc>
                        <a:spcBef>
                          <a:spcPts val="0"/>
                        </a:spcBef>
                        <a:spcAft>
                          <a:spcPts val="0"/>
                        </a:spcAft>
                      </a:pPr>
                      <a:r>
                        <a:rPr lang="en-US" sz="1000" b="1" kern="1200" spc="-5" dirty="0">
                          <a:solidFill>
                            <a:schemeClr val="bg1"/>
                          </a:solidFill>
                          <a:effectLst/>
                          <a:latin typeface="Century Gothic" panose="020B0502020202020204" pitchFamily="34" charset="0"/>
                          <a:ea typeface="+mn-ea"/>
                          <a:cs typeface="+mn-cs"/>
                        </a:rPr>
                        <a:t>Property &amp; Development</a:t>
                      </a:r>
                    </a:p>
                  </a:txBody>
                  <a:tcPr marL="0" marR="0" marT="0" marB="0" anchor="ctr">
                    <a:solidFill>
                      <a:schemeClr val="accent1"/>
                    </a:solidFill>
                  </a:tcPr>
                </a:tc>
                <a:tc hMerge="1">
                  <a:txBody>
                    <a:bodyPr/>
                    <a:lstStyle/>
                    <a:p>
                      <a:endParaRPr lang="en-US"/>
                    </a:p>
                  </a:txBody>
                  <a:tcPr/>
                </a:tc>
                <a:tc hMerge="1">
                  <a:txBody>
                    <a:bodyPr/>
                    <a:lstStyle/>
                    <a:p>
                      <a:endParaRPr lang="en-US"/>
                    </a:p>
                  </a:txBody>
                  <a:tcPr/>
                </a:tc>
                <a:tc hMerge="1">
                  <a:txBody>
                    <a:bodyPr/>
                    <a:lstStyle/>
                    <a:p>
                      <a:pPr marL="64770" marR="0">
                        <a:lnSpc>
                          <a:spcPts val="1210"/>
                        </a:lnSpc>
                        <a:spcBef>
                          <a:spcPts val="0"/>
                        </a:spcBef>
                        <a:spcAft>
                          <a:spcPts val="0"/>
                        </a:spcAft>
                      </a:pPr>
                      <a:endParaRPr lang="en-US" sz="1000" b="1" kern="1200" spc="-5" dirty="0">
                        <a:solidFill>
                          <a:schemeClr val="tx1"/>
                        </a:solidFill>
                        <a:effectLst/>
                        <a:latin typeface="Century Gothic" panose="020B0502020202020204" pitchFamily="34" charset="0"/>
                        <a:ea typeface="+mn-ea"/>
                        <a:cs typeface="+mn-cs"/>
                      </a:endParaRPr>
                    </a:p>
                  </a:txBody>
                  <a:tcPr marL="0" marR="0" marT="0" marB="0" anchor="ctr">
                    <a:solidFill>
                      <a:srgbClr val="FFC000"/>
                    </a:solidFill>
                  </a:tcPr>
                </a:tc>
                <a:extLst>
                  <a:ext uri="{0D108BD9-81ED-4DB2-BD59-A6C34878D82A}">
                    <a16:rowId xmlns:a16="http://schemas.microsoft.com/office/drawing/2014/main" val="10003"/>
                  </a:ext>
                </a:extLst>
              </a:tr>
              <a:tr h="296449">
                <a:tc>
                  <a:txBody>
                    <a:bodyPr/>
                    <a:lstStyle/>
                    <a:p>
                      <a:pPr marL="64770" marR="201295" algn="ctr" defTabSz="457200" rtl="0" eaLnBrk="1" latinLnBrk="0" hangingPunct="1">
                        <a:lnSpc>
                          <a:spcPts val="1210"/>
                        </a:lnSpc>
                        <a:spcBef>
                          <a:spcPts val="0"/>
                        </a:spcBef>
                        <a:spcAft>
                          <a:spcPts val="0"/>
                        </a:spcAft>
                      </a:pPr>
                      <a:r>
                        <a:rPr lang="en-US" sz="1000" b="1" kern="1200" dirty="0">
                          <a:solidFill>
                            <a:schemeClr val="tx1"/>
                          </a:solidFill>
                          <a:effectLst/>
                          <a:latin typeface="Century Gothic" panose="020B0502020202020204" pitchFamily="34" charset="0"/>
                          <a:ea typeface="+mn-ea"/>
                          <a:cs typeface="+mn-cs"/>
                        </a:rPr>
                        <a:t>  21</a:t>
                      </a:r>
                    </a:p>
                  </a:txBody>
                  <a:tcPr marL="0" marR="0" marT="0" marB="0" anchor="ctr">
                    <a:solidFill>
                      <a:schemeClr val="bg1"/>
                    </a:solidFill>
                  </a:tcPr>
                </a:tc>
                <a:tc>
                  <a:txBody>
                    <a:bodyPr/>
                    <a:lstStyle/>
                    <a:p>
                      <a:pPr marL="62865" marR="0" algn="ctr">
                        <a:lnSpc>
                          <a:spcPts val="1210"/>
                        </a:lnSpc>
                        <a:spcBef>
                          <a:spcPts val="0"/>
                        </a:spcBef>
                        <a:spcAft>
                          <a:spcPts val="0"/>
                        </a:spcAft>
                      </a:pPr>
                      <a:r>
                        <a:rPr lang="en-US" sz="1000" b="1" kern="1200" dirty="0">
                          <a:solidFill>
                            <a:schemeClr val="tx1"/>
                          </a:solidFill>
                          <a:effectLst/>
                          <a:latin typeface="Century Gothic" panose="020B0502020202020204" pitchFamily="34" charset="0"/>
                          <a:ea typeface="+mn-ea"/>
                          <a:cs typeface="+mn-cs"/>
                        </a:rPr>
                        <a:t>Property Prime Time</a:t>
                      </a:r>
                    </a:p>
                  </a:txBody>
                  <a:tcPr marL="0" marR="0" marT="0" marB="0" anchor="ctr"/>
                </a:tc>
                <a:tc>
                  <a:txBody>
                    <a:bodyPr/>
                    <a:lstStyle/>
                    <a:p>
                      <a:pPr marL="64770" marR="0" algn="just">
                        <a:lnSpc>
                          <a:spcPts val="1210"/>
                        </a:lnSpc>
                        <a:spcBef>
                          <a:spcPts val="0"/>
                        </a:spcBef>
                        <a:spcAft>
                          <a:spcPts val="0"/>
                        </a:spcAft>
                      </a:pPr>
                      <a:r>
                        <a:rPr lang="en-US" sz="1000" kern="1200" baseline="0" dirty="0">
                          <a:solidFill>
                            <a:schemeClr val="tx1"/>
                          </a:solidFill>
                          <a:effectLst/>
                          <a:latin typeface="Century Gothic" panose="020B0502020202020204" pitchFamily="34" charset="0"/>
                          <a:ea typeface="+mn-ea"/>
                          <a:cs typeface="+mn-cs"/>
                        </a:rPr>
                        <a:t>Deals in sales/purchase and rent in all kind of properties, Online sales and purchase of Property in DHA Karachi</a:t>
                      </a:r>
                    </a:p>
                  </a:txBody>
                  <a:tcPr marL="0" marR="0" marT="0" marB="0"/>
                </a:tc>
                <a:tc>
                  <a:txBody>
                    <a:bodyPr/>
                    <a:lstStyle/>
                    <a:p>
                      <a:pPr marL="64770" marR="0" algn="ctr">
                        <a:lnSpc>
                          <a:spcPts val="1210"/>
                        </a:lnSpc>
                        <a:spcBef>
                          <a:spcPts val="0"/>
                        </a:spcBef>
                        <a:spcAft>
                          <a:spcPts val="0"/>
                        </a:spcAft>
                      </a:pPr>
                      <a:r>
                        <a:rPr lang="en-US" sz="1000" kern="1200" baseline="0" dirty="0">
                          <a:solidFill>
                            <a:schemeClr val="tx1"/>
                          </a:solidFill>
                          <a:effectLst/>
                          <a:latin typeface="Century Gothic" panose="020B0502020202020204" pitchFamily="34" charset="0"/>
                          <a:ea typeface="+mn-ea"/>
                          <a:cs typeface="+mn-cs"/>
                        </a:rPr>
                        <a:t>VA/PT - Infrastructure</a:t>
                      </a:r>
                    </a:p>
                  </a:txBody>
                  <a:tcPr marL="0" marR="0" marT="0" marB="0"/>
                </a:tc>
                <a:extLst>
                  <a:ext uri="{0D108BD9-81ED-4DB2-BD59-A6C34878D82A}">
                    <a16:rowId xmlns:a16="http://schemas.microsoft.com/office/drawing/2014/main" val="10004"/>
                  </a:ext>
                </a:extLst>
              </a:tr>
              <a:tr h="296449">
                <a:tc>
                  <a:txBody>
                    <a:bodyPr/>
                    <a:lstStyle/>
                    <a:p>
                      <a:pPr marL="64770" marR="201295" algn="ctr" defTabSz="457200" rtl="0" eaLnBrk="1" latinLnBrk="0" hangingPunct="1">
                        <a:lnSpc>
                          <a:spcPts val="1210"/>
                        </a:lnSpc>
                        <a:spcBef>
                          <a:spcPts val="0"/>
                        </a:spcBef>
                        <a:spcAft>
                          <a:spcPts val="0"/>
                        </a:spcAft>
                      </a:pPr>
                      <a:r>
                        <a:rPr lang="en-US" sz="1000" b="1" kern="1200" dirty="0">
                          <a:solidFill>
                            <a:schemeClr val="tx1"/>
                          </a:solidFill>
                          <a:effectLst/>
                          <a:latin typeface="Century Gothic" panose="020B0502020202020204" pitchFamily="34" charset="0"/>
                          <a:ea typeface="+mn-ea"/>
                          <a:cs typeface="+mn-cs"/>
                        </a:rPr>
                        <a:t> 22</a:t>
                      </a:r>
                    </a:p>
                  </a:txBody>
                  <a:tcPr marL="0" marR="0" marT="0" marB="0" anchor="ctr">
                    <a:solidFill>
                      <a:schemeClr val="bg1"/>
                    </a:solidFill>
                  </a:tcPr>
                </a:tc>
                <a:tc>
                  <a:txBody>
                    <a:bodyPr/>
                    <a:lstStyle/>
                    <a:p>
                      <a:pPr marL="62865" marR="0" algn="ctr">
                        <a:lnSpc>
                          <a:spcPts val="1210"/>
                        </a:lnSpc>
                        <a:spcBef>
                          <a:spcPts val="0"/>
                        </a:spcBef>
                        <a:spcAft>
                          <a:spcPts val="0"/>
                        </a:spcAft>
                      </a:pPr>
                      <a:r>
                        <a:rPr lang="en-US" sz="1000" b="1" kern="1200" dirty="0">
                          <a:solidFill>
                            <a:schemeClr val="tx1"/>
                          </a:solidFill>
                          <a:effectLst/>
                          <a:latin typeface="Century Gothic" panose="020B0502020202020204" pitchFamily="34" charset="0"/>
                          <a:ea typeface="+mn-ea"/>
                          <a:cs typeface="+mn-cs"/>
                        </a:rPr>
                        <a:t>PAF Friends Enterprises</a:t>
                      </a:r>
                    </a:p>
                  </a:txBody>
                  <a:tcPr marL="0" marR="0" marT="0" marB="0" anchor="ctr"/>
                </a:tc>
                <a:tc>
                  <a:txBody>
                    <a:bodyPr/>
                    <a:lstStyle/>
                    <a:p>
                      <a:pPr marL="64770" marR="366395" algn="just">
                        <a:spcBef>
                          <a:spcPts val="0"/>
                        </a:spcBef>
                        <a:spcAft>
                          <a:spcPts val="0"/>
                        </a:spcAft>
                      </a:pPr>
                      <a:r>
                        <a:rPr lang="en-US" sz="1000" kern="1200" baseline="0" dirty="0">
                          <a:solidFill>
                            <a:schemeClr val="tx1"/>
                          </a:solidFill>
                          <a:effectLst/>
                          <a:latin typeface="Century Gothic" panose="020B0502020202020204" pitchFamily="34" charset="0"/>
                          <a:ea typeface="+mn-ea"/>
                          <a:cs typeface="+mn-cs"/>
                        </a:rPr>
                        <a:t>PAF Friends enterprises is the government contractor manage and develop project outside the cities.</a:t>
                      </a:r>
                    </a:p>
                  </a:txBody>
                  <a:tcPr marL="0" marR="0" marT="0" marB="0"/>
                </a:tc>
                <a:tc>
                  <a:txBody>
                    <a:bodyPr/>
                    <a:lstStyle/>
                    <a:p>
                      <a:pPr marL="64770" marR="366395" algn="ctr">
                        <a:spcBef>
                          <a:spcPts val="0"/>
                        </a:spcBef>
                        <a:spcAft>
                          <a:spcPts val="0"/>
                        </a:spcAft>
                      </a:pPr>
                      <a:r>
                        <a:rPr lang="en-US" sz="1000" kern="1200" baseline="0" dirty="0">
                          <a:solidFill>
                            <a:schemeClr val="tx1"/>
                          </a:solidFill>
                          <a:effectLst/>
                          <a:latin typeface="Century Gothic" panose="020B0502020202020204" pitchFamily="34" charset="0"/>
                          <a:ea typeface="+mn-ea"/>
                          <a:cs typeface="+mn-cs"/>
                        </a:rPr>
                        <a:t>VA/PT - Infrastructure</a:t>
                      </a:r>
                    </a:p>
                  </a:txBody>
                  <a:tcPr marL="0" marR="0" marT="0" marB="0"/>
                </a:tc>
                <a:extLst>
                  <a:ext uri="{0D108BD9-81ED-4DB2-BD59-A6C34878D82A}">
                    <a16:rowId xmlns:a16="http://schemas.microsoft.com/office/drawing/2014/main" val="10005"/>
                  </a:ext>
                </a:extLst>
              </a:tr>
              <a:tr h="296449">
                <a:tc>
                  <a:txBody>
                    <a:bodyPr/>
                    <a:lstStyle/>
                    <a:p>
                      <a:pPr marL="64770" marR="201295" algn="ctr" defTabSz="457200" rtl="0" eaLnBrk="1" latinLnBrk="0" hangingPunct="1">
                        <a:lnSpc>
                          <a:spcPts val="1210"/>
                        </a:lnSpc>
                        <a:spcBef>
                          <a:spcPts val="0"/>
                        </a:spcBef>
                        <a:spcAft>
                          <a:spcPts val="0"/>
                        </a:spcAft>
                      </a:pPr>
                      <a:r>
                        <a:rPr lang="en-US" sz="1000" b="1" kern="1200" dirty="0">
                          <a:solidFill>
                            <a:schemeClr val="tx1"/>
                          </a:solidFill>
                          <a:effectLst/>
                          <a:latin typeface="Century Gothic" panose="020B0502020202020204" pitchFamily="34" charset="0"/>
                          <a:ea typeface="+mn-ea"/>
                          <a:cs typeface="+mn-cs"/>
                        </a:rPr>
                        <a:t>23</a:t>
                      </a:r>
                    </a:p>
                  </a:txBody>
                  <a:tcPr marL="0" marR="0" marT="0" marB="0" anchor="ctr">
                    <a:solidFill>
                      <a:schemeClr val="bg1"/>
                    </a:solidFill>
                  </a:tcPr>
                </a:tc>
                <a:tc>
                  <a:txBody>
                    <a:bodyPr/>
                    <a:lstStyle/>
                    <a:p>
                      <a:pPr marL="62865" marR="0" algn="ctr">
                        <a:spcBef>
                          <a:spcPts val="0"/>
                        </a:spcBef>
                        <a:spcAft>
                          <a:spcPts val="0"/>
                        </a:spcAft>
                      </a:pPr>
                      <a:r>
                        <a:rPr lang="en-US" sz="1000" b="1" kern="1200" dirty="0">
                          <a:solidFill>
                            <a:schemeClr val="tx1"/>
                          </a:solidFill>
                          <a:effectLst/>
                          <a:latin typeface="Century Gothic" panose="020B0502020202020204" pitchFamily="34" charset="0"/>
                          <a:ea typeface="+mn-ea"/>
                          <a:cs typeface="+mn-cs"/>
                        </a:rPr>
                        <a:t>Khan Muhammad Khan and Co</a:t>
                      </a:r>
                    </a:p>
                  </a:txBody>
                  <a:tcPr marL="0" marR="0" marT="0" marB="0" anchor="ctr"/>
                </a:tc>
                <a:tc>
                  <a:txBody>
                    <a:bodyPr/>
                    <a:lstStyle/>
                    <a:p>
                      <a:pPr marL="64770" marR="307975" algn="just">
                        <a:spcBef>
                          <a:spcPts val="0"/>
                        </a:spcBef>
                        <a:spcAft>
                          <a:spcPts val="0"/>
                        </a:spcAft>
                      </a:pPr>
                      <a:r>
                        <a:rPr lang="en-US" sz="1000" kern="1200" baseline="0" dirty="0">
                          <a:solidFill>
                            <a:schemeClr val="tx1"/>
                          </a:solidFill>
                          <a:effectLst/>
                          <a:latin typeface="Century Gothic" panose="020B0502020202020204" pitchFamily="34" charset="0"/>
                          <a:ea typeface="+mn-ea"/>
                          <a:cs typeface="+mn-cs"/>
                        </a:rPr>
                        <a:t>Khan Muhammad Khan and Co believes that it’s repudiation’s reliant on the type of manpower it Supplies to it’s clients.</a:t>
                      </a:r>
                    </a:p>
                  </a:txBody>
                  <a:tcPr marL="0" marR="0" marT="0" marB="0"/>
                </a:tc>
                <a:tc>
                  <a:txBody>
                    <a:bodyPr/>
                    <a:lstStyle/>
                    <a:p>
                      <a:pPr marL="64770" marR="307975" indent="0" algn="ctr" defTabSz="457200" rtl="0" eaLnBrk="1" fontAlgn="auto" latinLnBrk="0" hangingPunct="1">
                        <a:lnSpc>
                          <a:spcPct val="100000"/>
                        </a:lnSpc>
                        <a:spcBef>
                          <a:spcPts val="0"/>
                        </a:spcBef>
                        <a:spcAft>
                          <a:spcPts val="0"/>
                        </a:spcAft>
                        <a:buClrTx/>
                        <a:buSzTx/>
                        <a:buFontTx/>
                        <a:buNone/>
                        <a:tabLst/>
                        <a:defRPr/>
                      </a:pPr>
                      <a:r>
                        <a:rPr lang="en-US" sz="1000" kern="1200" baseline="0" dirty="0">
                          <a:solidFill>
                            <a:schemeClr val="tx1"/>
                          </a:solidFill>
                          <a:effectLst/>
                          <a:latin typeface="Century Gothic" panose="020B0502020202020204" pitchFamily="34" charset="0"/>
                          <a:ea typeface="+mn-ea"/>
                          <a:cs typeface="+mn-cs"/>
                        </a:rPr>
                        <a:t>VA/PT - Infrastructure</a:t>
                      </a:r>
                    </a:p>
                  </a:txBody>
                  <a:tcPr marL="0" marR="0" marT="0" marB="0"/>
                </a:tc>
                <a:extLst>
                  <a:ext uri="{0D108BD9-81ED-4DB2-BD59-A6C34878D82A}">
                    <a16:rowId xmlns:a16="http://schemas.microsoft.com/office/drawing/2014/main" val="10006"/>
                  </a:ext>
                </a:extLst>
              </a:tr>
              <a:tr h="239849">
                <a:tc gridSpan="4">
                  <a:txBody>
                    <a:bodyPr/>
                    <a:lstStyle/>
                    <a:p>
                      <a:pPr marL="64770" marR="0">
                        <a:lnSpc>
                          <a:spcPts val="1210"/>
                        </a:lnSpc>
                        <a:spcBef>
                          <a:spcPts val="0"/>
                        </a:spcBef>
                        <a:spcAft>
                          <a:spcPts val="0"/>
                        </a:spcAft>
                      </a:pPr>
                      <a:r>
                        <a:rPr lang="en-US" sz="1000" b="1" spc="-5" dirty="0">
                          <a:solidFill>
                            <a:schemeClr val="bg1"/>
                          </a:solidFill>
                          <a:effectLst/>
                          <a:latin typeface="Century Gothic" panose="020B0502020202020204" pitchFamily="34" charset="0"/>
                        </a:rPr>
                        <a:t>Entertainment</a:t>
                      </a:r>
                      <a:endParaRPr lang="en-US" sz="1000" b="1" dirty="0">
                        <a:solidFill>
                          <a:schemeClr val="bg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0" marR="0" marT="0" marB="0" anchor="ctr">
                    <a:solidFill>
                      <a:schemeClr val="accent1"/>
                    </a:solidFill>
                  </a:tcPr>
                </a:tc>
                <a:tc hMerge="1">
                  <a:txBody>
                    <a:bodyPr/>
                    <a:lstStyle/>
                    <a:p>
                      <a:endParaRPr lang="en-US"/>
                    </a:p>
                  </a:txBody>
                  <a:tcPr/>
                </a:tc>
                <a:tc hMerge="1">
                  <a:txBody>
                    <a:bodyPr/>
                    <a:lstStyle/>
                    <a:p>
                      <a:pPr marL="64770" marR="201295" algn="ctr" defTabSz="457200" rtl="0" eaLnBrk="1" latinLnBrk="0" hangingPunct="1">
                        <a:spcBef>
                          <a:spcPts val="0"/>
                        </a:spcBef>
                        <a:spcAft>
                          <a:spcPts val="0"/>
                        </a:spcAft>
                      </a:pPr>
                      <a:endParaRPr lang="en-US" sz="1200" kern="1200" dirty="0">
                        <a:solidFill>
                          <a:schemeClr val="tx1"/>
                        </a:solidFill>
                        <a:effectLst/>
                        <a:latin typeface="+mn-lt"/>
                        <a:ea typeface="+mn-ea"/>
                        <a:cs typeface="+mn-cs"/>
                      </a:endParaRPr>
                    </a:p>
                  </a:txBody>
                  <a:tcPr marL="0" marR="0" marT="0" marB="0"/>
                </a:tc>
                <a:tc hMerge="1">
                  <a:txBody>
                    <a:bodyPr/>
                    <a:lstStyle/>
                    <a:p>
                      <a:pPr marL="64770" marR="0">
                        <a:lnSpc>
                          <a:spcPts val="1210"/>
                        </a:lnSpc>
                        <a:spcBef>
                          <a:spcPts val="0"/>
                        </a:spcBef>
                        <a:spcAft>
                          <a:spcPts val="0"/>
                        </a:spcAft>
                      </a:pPr>
                      <a:endParaRPr lang="en-US" sz="1000" b="1"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0" marR="0" marT="0" marB="0" anchor="ctr">
                    <a:solidFill>
                      <a:srgbClr val="FFC000"/>
                    </a:solidFill>
                  </a:tcPr>
                </a:tc>
                <a:extLst>
                  <a:ext uri="{0D108BD9-81ED-4DB2-BD59-A6C34878D82A}">
                    <a16:rowId xmlns:a16="http://schemas.microsoft.com/office/drawing/2014/main" val="10007"/>
                  </a:ext>
                </a:extLst>
              </a:tr>
              <a:tr h="296449">
                <a:tc>
                  <a:txBody>
                    <a:bodyPr/>
                    <a:lstStyle/>
                    <a:p>
                      <a:pPr marL="64770" marR="201295" algn="ctr" defTabSz="457200" rtl="0" eaLnBrk="1" latinLnBrk="0" hangingPunct="1">
                        <a:lnSpc>
                          <a:spcPts val="1210"/>
                        </a:lnSpc>
                        <a:spcBef>
                          <a:spcPts val="0"/>
                        </a:spcBef>
                        <a:spcAft>
                          <a:spcPts val="0"/>
                        </a:spcAft>
                      </a:pPr>
                      <a:r>
                        <a:rPr lang="en-US" sz="1000" b="1" kern="1200" dirty="0">
                          <a:solidFill>
                            <a:schemeClr val="tx1"/>
                          </a:solidFill>
                          <a:effectLst/>
                          <a:latin typeface="Century Gothic" panose="020B0502020202020204" pitchFamily="34" charset="0"/>
                          <a:ea typeface="+mn-ea"/>
                          <a:cs typeface="+mn-cs"/>
                        </a:rPr>
                        <a:t>  24</a:t>
                      </a:r>
                    </a:p>
                  </a:txBody>
                  <a:tcPr marL="0" marR="0" marT="0" marB="0" anchor="ctr">
                    <a:solidFill>
                      <a:schemeClr val="bg1"/>
                    </a:solidFill>
                  </a:tcPr>
                </a:tc>
                <a:tc>
                  <a:txBody>
                    <a:bodyPr/>
                    <a:lstStyle/>
                    <a:p>
                      <a:pPr marL="64770" marR="201295" algn="ctr" defTabSz="457200" rtl="0" eaLnBrk="1" latinLnBrk="0" hangingPunct="1">
                        <a:lnSpc>
                          <a:spcPts val="1210"/>
                        </a:lnSpc>
                        <a:spcBef>
                          <a:spcPts val="0"/>
                        </a:spcBef>
                        <a:spcAft>
                          <a:spcPts val="0"/>
                        </a:spcAft>
                      </a:pPr>
                      <a:r>
                        <a:rPr lang="en-US" sz="1000" b="1" kern="1200" dirty="0">
                          <a:solidFill>
                            <a:schemeClr val="tx1"/>
                          </a:solidFill>
                          <a:effectLst/>
                          <a:latin typeface="Century Gothic" panose="020B0502020202020204" pitchFamily="34" charset="0"/>
                          <a:ea typeface="+mn-ea"/>
                          <a:cs typeface="+mn-cs"/>
                        </a:rPr>
                        <a:t>Universe</a:t>
                      </a:r>
                      <a:r>
                        <a:rPr lang="en-US" sz="1000" b="1" kern="1200" baseline="0" dirty="0">
                          <a:solidFill>
                            <a:schemeClr val="tx1"/>
                          </a:solidFill>
                          <a:effectLst/>
                          <a:latin typeface="Century Gothic" panose="020B0502020202020204" pitchFamily="34" charset="0"/>
                          <a:ea typeface="+mn-ea"/>
                          <a:cs typeface="+mn-cs"/>
                        </a:rPr>
                        <a:t> Cineplex</a:t>
                      </a:r>
                      <a:endParaRPr lang="en-US" sz="1000" b="1" kern="1200" dirty="0">
                        <a:solidFill>
                          <a:schemeClr val="tx1"/>
                        </a:solidFill>
                        <a:effectLst/>
                        <a:latin typeface="Century Gothic" panose="020B0502020202020204" pitchFamily="34" charset="0"/>
                        <a:ea typeface="+mn-ea"/>
                        <a:cs typeface="+mn-cs"/>
                      </a:endParaRPr>
                    </a:p>
                  </a:txBody>
                  <a:tcPr marL="0" marR="0" marT="0" marB="0" anchor="ctr"/>
                </a:tc>
                <a:tc>
                  <a:txBody>
                    <a:bodyPr/>
                    <a:lstStyle/>
                    <a:p>
                      <a:pPr marL="64770" marR="201295" indent="0" algn="just" defTabSz="457200" rtl="0" eaLnBrk="1" fontAlgn="auto" latinLnBrk="0" hangingPunct="1">
                        <a:lnSpc>
                          <a:spcPct val="100000"/>
                        </a:lnSpc>
                        <a:spcBef>
                          <a:spcPts val="0"/>
                        </a:spcBef>
                        <a:spcAft>
                          <a:spcPts val="0"/>
                        </a:spcAft>
                        <a:buClrTx/>
                        <a:buSzTx/>
                        <a:buFontTx/>
                        <a:buNone/>
                        <a:tabLst/>
                        <a:defRPr/>
                      </a:pPr>
                      <a:r>
                        <a:rPr lang="en-US" sz="1000" kern="1200" baseline="0" dirty="0">
                          <a:solidFill>
                            <a:schemeClr val="tx1"/>
                          </a:solidFill>
                          <a:effectLst/>
                          <a:latin typeface="Century Gothic" panose="020B0502020202020204" pitchFamily="34" charset="0"/>
                          <a:ea typeface="+mn-ea"/>
                          <a:cs typeface="+mn-cs"/>
                        </a:rPr>
                        <a:t>UNIVERSE CINEPLEX was founded in September 2003. It is a modern state of the art Cineplex, housings five CINEMAS, the only cinema showing 3D and 4D movies in town with an expansive lobby.</a:t>
                      </a:r>
                    </a:p>
                  </a:txBody>
                  <a:tcPr marL="0" marR="0" marT="0" marB="0"/>
                </a:tc>
                <a:tc>
                  <a:txBody>
                    <a:bodyPr/>
                    <a:lstStyle/>
                    <a:p>
                      <a:pPr marL="64770" marR="201295" indent="0" algn="ctr" defTabSz="457200" rtl="0" eaLnBrk="1" fontAlgn="auto" latinLnBrk="0" hangingPunct="1">
                        <a:lnSpc>
                          <a:spcPct val="100000"/>
                        </a:lnSpc>
                        <a:spcBef>
                          <a:spcPts val="0"/>
                        </a:spcBef>
                        <a:spcAft>
                          <a:spcPts val="0"/>
                        </a:spcAft>
                        <a:buClrTx/>
                        <a:buSzTx/>
                        <a:buFontTx/>
                        <a:buNone/>
                        <a:tabLst/>
                        <a:defRPr/>
                      </a:pPr>
                      <a:r>
                        <a:rPr lang="en-US" sz="1000" kern="1200" baseline="0" dirty="0">
                          <a:solidFill>
                            <a:schemeClr val="tx1"/>
                          </a:solidFill>
                          <a:effectLst/>
                          <a:latin typeface="Century Gothic" panose="020B0502020202020204" pitchFamily="34" charset="0"/>
                          <a:ea typeface="+mn-ea"/>
                          <a:cs typeface="+mn-cs"/>
                        </a:rPr>
                        <a:t>VA/PT Cinema Application</a:t>
                      </a:r>
                    </a:p>
                  </a:txBody>
                  <a:tcPr marL="0" marR="0" marT="0" marB="0"/>
                </a:tc>
                <a:extLst>
                  <a:ext uri="{0D108BD9-81ED-4DB2-BD59-A6C34878D82A}">
                    <a16:rowId xmlns:a16="http://schemas.microsoft.com/office/drawing/2014/main" val="10008"/>
                  </a:ext>
                </a:extLst>
              </a:tr>
              <a:tr h="214746">
                <a:tc gridSpan="4">
                  <a:txBody>
                    <a:bodyPr/>
                    <a:lstStyle/>
                    <a:p>
                      <a:pPr marL="64770" marR="0">
                        <a:lnSpc>
                          <a:spcPts val="1210"/>
                        </a:lnSpc>
                        <a:spcBef>
                          <a:spcPts val="0"/>
                        </a:spcBef>
                        <a:spcAft>
                          <a:spcPts val="0"/>
                        </a:spcAft>
                      </a:pPr>
                      <a:r>
                        <a:rPr lang="en-US" sz="1000" b="1" spc="-5" dirty="0">
                          <a:solidFill>
                            <a:schemeClr val="bg1"/>
                          </a:solidFill>
                          <a:effectLst/>
                          <a:latin typeface="Century Gothic" panose="020B0502020202020204" pitchFamily="34" charset="0"/>
                          <a:ea typeface="+mn-ea"/>
                          <a:cs typeface="+mn-cs"/>
                        </a:rPr>
                        <a:t>Textile Industry</a:t>
                      </a:r>
                    </a:p>
                  </a:txBody>
                  <a:tcPr marL="0" marR="0" marT="0" marB="0">
                    <a:solidFill>
                      <a:schemeClr val="accent1"/>
                    </a:solidFill>
                  </a:tcPr>
                </a:tc>
                <a:tc hMerge="1">
                  <a:txBody>
                    <a:bodyPr/>
                    <a:lstStyle/>
                    <a:p>
                      <a:endParaRPr lang="en-US"/>
                    </a:p>
                  </a:txBody>
                  <a:tcPr/>
                </a:tc>
                <a:tc hMerge="1">
                  <a:txBody>
                    <a:bodyPr/>
                    <a:lstStyle/>
                    <a:p>
                      <a:endParaRPr lang="en-US"/>
                    </a:p>
                  </a:txBody>
                  <a:tcPr/>
                </a:tc>
                <a:tc hMerge="1">
                  <a:txBody>
                    <a:bodyPr/>
                    <a:lstStyle/>
                    <a:p>
                      <a:pPr marL="64770" marR="0">
                        <a:lnSpc>
                          <a:spcPts val="1210"/>
                        </a:lnSpc>
                        <a:spcBef>
                          <a:spcPts val="0"/>
                        </a:spcBef>
                        <a:spcAft>
                          <a:spcPts val="0"/>
                        </a:spcAft>
                      </a:pPr>
                      <a:endParaRPr lang="en-US" sz="1000" b="1" spc="-5" dirty="0">
                        <a:solidFill>
                          <a:schemeClr val="tx1"/>
                        </a:solidFill>
                        <a:effectLst/>
                        <a:latin typeface="Century Gothic" panose="020B0502020202020204" pitchFamily="34" charset="0"/>
                        <a:ea typeface="+mn-ea"/>
                        <a:cs typeface="+mn-cs"/>
                      </a:endParaRPr>
                    </a:p>
                  </a:txBody>
                  <a:tcPr marL="0" marR="0" marT="0" marB="0">
                    <a:solidFill>
                      <a:srgbClr val="FFC000"/>
                    </a:solidFill>
                  </a:tcPr>
                </a:tc>
                <a:extLst>
                  <a:ext uri="{0D108BD9-81ED-4DB2-BD59-A6C34878D82A}">
                    <a16:rowId xmlns:a16="http://schemas.microsoft.com/office/drawing/2014/main" val="10009"/>
                  </a:ext>
                </a:extLst>
              </a:tr>
              <a:tr h="394854">
                <a:tc>
                  <a:txBody>
                    <a:bodyPr/>
                    <a:lstStyle/>
                    <a:p>
                      <a:pPr marL="64770" marR="0" algn="ctr">
                        <a:lnSpc>
                          <a:spcPts val="1210"/>
                        </a:lnSpc>
                        <a:spcBef>
                          <a:spcPts val="0"/>
                        </a:spcBef>
                        <a:spcAft>
                          <a:spcPts val="0"/>
                        </a:spcAft>
                      </a:pPr>
                      <a:r>
                        <a:rPr lang="en-US" sz="1000" b="1" kern="1200" dirty="0">
                          <a:solidFill>
                            <a:schemeClr val="tx1"/>
                          </a:solidFill>
                          <a:effectLst/>
                          <a:latin typeface="Century Gothic" panose="020B0502020202020204" pitchFamily="34" charset="0"/>
                          <a:ea typeface="+mn-ea"/>
                          <a:cs typeface="+mn-cs"/>
                        </a:rPr>
                        <a:t>25</a:t>
                      </a:r>
                    </a:p>
                  </a:txBody>
                  <a:tcPr marL="0" marR="0" marT="0" marB="0" anchor="ctr">
                    <a:solidFill>
                      <a:schemeClr val="bg1"/>
                    </a:solidFill>
                  </a:tcPr>
                </a:tc>
                <a:tc>
                  <a:txBody>
                    <a:bodyPr/>
                    <a:lstStyle/>
                    <a:p>
                      <a:pPr marL="62865" marR="0" algn="ctr">
                        <a:lnSpc>
                          <a:spcPts val="1215"/>
                        </a:lnSpc>
                        <a:spcBef>
                          <a:spcPts val="0"/>
                        </a:spcBef>
                        <a:spcAft>
                          <a:spcPts val="0"/>
                        </a:spcAft>
                      </a:pPr>
                      <a:r>
                        <a:rPr lang="en-US" sz="1000" b="1" kern="1200" baseline="0" dirty="0" err="1">
                          <a:solidFill>
                            <a:schemeClr val="tx1"/>
                          </a:solidFill>
                          <a:effectLst/>
                          <a:latin typeface="Century Gothic" panose="020B0502020202020204" pitchFamily="34" charset="0"/>
                          <a:ea typeface="+mn-ea"/>
                          <a:cs typeface="+mn-cs"/>
                        </a:rPr>
                        <a:t>Afroze</a:t>
                      </a:r>
                      <a:r>
                        <a:rPr lang="en-US" sz="1000" b="1" kern="1200" baseline="0" dirty="0">
                          <a:solidFill>
                            <a:schemeClr val="tx1"/>
                          </a:solidFill>
                          <a:effectLst/>
                          <a:latin typeface="Century Gothic" panose="020B0502020202020204" pitchFamily="34" charset="0"/>
                          <a:ea typeface="+mn-ea"/>
                          <a:cs typeface="+mn-cs"/>
                        </a:rPr>
                        <a:t> Textile</a:t>
                      </a:r>
                    </a:p>
                  </a:txBody>
                  <a:tcPr marL="0" marR="0" marT="0" marB="0" anchor="ctr"/>
                </a:tc>
                <a:tc>
                  <a:txBody>
                    <a:bodyPr/>
                    <a:lstStyle/>
                    <a:p>
                      <a:pPr marL="64770" marR="163195">
                        <a:spcBef>
                          <a:spcPts val="0"/>
                        </a:spcBef>
                        <a:spcAft>
                          <a:spcPts val="0"/>
                        </a:spcAft>
                      </a:pPr>
                      <a:r>
                        <a:rPr lang="en-US" sz="1000" kern="1200" baseline="0" dirty="0" err="1">
                          <a:solidFill>
                            <a:schemeClr val="tx1"/>
                          </a:solidFill>
                          <a:effectLst/>
                          <a:latin typeface="Century Gothic" panose="020B0502020202020204" pitchFamily="34" charset="0"/>
                          <a:ea typeface="+mn-ea"/>
                          <a:cs typeface="+mn-cs"/>
                        </a:rPr>
                        <a:t>Afroze</a:t>
                      </a:r>
                      <a:r>
                        <a:rPr lang="en-US" sz="1000" kern="1200" baseline="0" dirty="0">
                          <a:solidFill>
                            <a:schemeClr val="tx1"/>
                          </a:solidFill>
                          <a:effectLst/>
                          <a:latin typeface="Century Gothic" panose="020B0502020202020204" pitchFamily="34" charset="0"/>
                          <a:ea typeface="+mn-ea"/>
                          <a:cs typeface="+mn-cs"/>
                        </a:rPr>
                        <a:t> Textile Industries is one of the leading textile groups of the country. It is having various units which comprises of Terry Towel and home textiles.</a:t>
                      </a:r>
                    </a:p>
                  </a:txBody>
                  <a:tcPr marL="0" marR="0" marT="0" marB="0"/>
                </a:tc>
                <a:tc>
                  <a:txBody>
                    <a:bodyPr/>
                    <a:lstStyle/>
                    <a:p>
                      <a:pPr marL="64770" marR="163195" indent="0" algn="ctr" defTabSz="457200" rtl="0" eaLnBrk="1" fontAlgn="auto" latinLnBrk="0" hangingPunct="1">
                        <a:lnSpc>
                          <a:spcPct val="100000"/>
                        </a:lnSpc>
                        <a:spcBef>
                          <a:spcPts val="0"/>
                        </a:spcBef>
                        <a:spcAft>
                          <a:spcPts val="0"/>
                        </a:spcAft>
                        <a:buClrTx/>
                        <a:buSzTx/>
                        <a:buFontTx/>
                        <a:buNone/>
                        <a:tabLst/>
                        <a:defRPr/>
                      </a:pPr>
                      <a:r>
                        <a:rPr lang="en-US" sz="1000" kern="1200" baseline="0" dirty="0">
                          <a:solidFill>
                            <a:schemeClr val="tx1"/>
                          </a:solidFill>
                          <a:effectLst/>
                          <a:latin typeface="Century Gothic" panose="020B0502020202020204" pitchFamily="34" charset="0"/>
                          <a:ea typeface="+mn-ea"/>
                          <a:cs typeface="+mn-cs"/>
                        </a:rPr>
                        <a:t>VA/PT - Infrastructure</a:t>
                      </a:r>
                    </a:p>
                  </a:txBody>
                  <a:tcPr marL="0" marR="0" marT="0" marB="0"/>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2180485004"/>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3420" y="2596960"/>
            <a:ext cx="8489217" cy="967123"/>
          </a:xfrm>
        </p:spPr>
        <p:txBody>
          <a:bodyPr/>
          <a:lstStyle/>
          <a:p>
            <a:r>
              <a:rPr lang="en-US" sz="4400" b="1" dirty="0"/>
              <a:t>Association &amp; Partnership</a:t>
            </a:r>
          </a:p>
        </p:txBody>
      </p:sp>
    </p:spTree>
    <p:extLst>
      <p:ext uri="{BB962C8B-B14F-4D97-AF65-F5344CB8AC3E}">
        <p14:creationId xmlns:p14="http://schemas.microsoft.com/office/powerpoint/2010/main" val="1878114736"/>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Association &amp; Partnership</a:t>
            </a:r>
          </a:p>
        </p:txBody>
      </p:sp>
      <p:sp>
        <p:nvSpPr>
          <p:cNvPr id="3" name="Rectangle 2"/>
          <p:cNvSpPr/>
          <p:nvPr/>
        </p:nvSpPr>
        <p:spPr>
          <a:xfrm>
            <a:off x="732734" y="1266461"/>
            <a:ext cx="8848588" cy="276999"/>
          </a:xfrm>
          <a:prstGeom prst="rect">
            <a:avLst/>
          </a:prstGeom>
        </p:spPr>
        <p:txBody>
          <a:bodyPr wrap="square">
            <a:spAutoFit/>
          </a:bodyPr>
          <a:lstStyle/>
          <a:p>
            <a:pPr algn="just"/>
            <a:endParaRPr lang="en-US" sz="1200" dirty="0">
              <a:latin typeface="Century Gothic" panose="020B0502020202020204" pitchFamily="34" charset="0"/>
            </a:endParaRPr>
          </a:p>
        </p:txBody>
      </p:sp>
      <p:pic>
        <p:nvPicPr>
          <p:cNvPr id="1026" name="Picture 2" descr="Image result for acunetix 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02728" y="1775749"/>
            <a:ext cx="1495736" cy="46043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28" name="Picture 4" descr="Image result for owasp log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82303" y="1718643"/>
            <a:ext cx="1525844" cy="50729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 name="Rectangle 3"/>
          <p:cNvSpPr/>
          <p:nvPr/>
        </p:nvSpPr>
        <p:spPr>
          <a:xfrm>
            <a:off x="841439" y="1154668"/>
            <a:ext cx="3009157" cy="307777"/>
          </a:xfrm>
          <a:prstGeom prst="rect">
            <a:avLst/>
          </a:prstGeom>
        </p:spPr>
        <p:txBody>
          <a:bodyPr wrap="none">
            <a:spAutoFit/>
          </a:bodyPr>
          <a:lstStyle/>
          <a:p>
            <a:pPr>
              <a:spcBef>
                <a:spcPct val="0"/>
              </a:spcBef>
            </a:pPr>
            <a:r>
              <a:rPr lang="en-GB" sz="1400" b="1" dirty="0">
                <a:solidFill>
                  <a:srgbClr val="002060"/>
                </a:solidFill>
                <a:latin typeface="Century Gothic" panose="020B0502020202020204" pitchFamily="34" charset="0"/>
                <a:cs typeface="Calibri" panose="020F0502020204030204" pitchFamily="34" charset="0"/>
              </a:rPr>
              <a:t>Global Association &amp; Partnership</a:t>
            </a:r>
          </a:p>
        </p:txBody>
      </p:sp>
      <p:sp>
        <p:nvSpPr>
          <p:cNvPr id="8" name="Rectangle 7"/>
          <p:cNvSpPr/>
          <p:nvPr/>
        </p:nvSpPr>
        <p:spPr>
          <a:xfrm>
            <a:off x="855294" y="3804074"/>
            <a:ext cx="5586786" cy="307777"/>
          </a:xfrm>
          <a:prstGeom prst="rect">
            <a:avLst/>
          </a:prstGeom>
        </p:spPr>
        <p:txBody>
          <a:bodyPr wrap="none">
            <a:spAutoFit/>
          </a:bodyPr>
          <a:lstStyle/>
          <a:p>
            <a:pPr>
              <a:spcBef>
                <a:spcPct val="0"/>
              </a:spcBef>
            </a:pPr>
            <a:r>
              <a:rPr lang="en-GB" sz="1400" b="1" dirty="0">
                <a:solidFill>
                  <a:srgbClr val="002060"/>
                </a:solidFill>
                <a:latin typeface="Century Gothic" panose="020B0502020202020204" pitchFamily="34" charset="0"/>
                <a:cs typeface="Calibri" panose="020F0502020204030204" pitchFamily="34" charset="0"/>
              </a:rPr>
              <a:t>VIRTUAL SECURITY SPONSORSHIPS (EDUCATIONAL INSTITUTIONS)</a:t>
            </a:r>
          </a:p>
        </p:txBody>
      </p:sp>
      <p:pic>
        <p:nvPicPr>
          <p:cNvPr id="1032" name="Picture 8" descr="Image result for PAF KIE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9685" y="4111851"/>
            <a:ext cx="985540" cy="98554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Picture 2" descr="WiCyS (Women In CyberSecurity) Blo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93045" y="1775749"/>
            <a:ext cx="1363005" cy="56720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Picture 5"/>
          <p:cNvPicPr>
            <a:picLocks noChangeAspect="1"/>
          </p:cNvPicPr>
          <p:nvPr/>
        </p:nvPicPr>
        <p:blipFill rotWithShape="1">
          <a:blip r:embed="rId6">
            <a:extLst>
              <a:ext uri="{28A0092B-C50C-407E-A947-70E740481C1C}">
                <a14:useLocalDpi xmlns:a14="http://schemas.microsoft.com/office/drawing/2010/main" val="0"/>
              </a:ext>
            </a:extLst>
          </a:blip>
          <a:srcRect l="16603" t="21054" r="16921" b="20992"/>
          <a:stretch/>
        </p:blipFill>
        <p:spPr>
          <a:xfrm>
            <a:off x="6598508" y="1775749"/>
            <a:ext cx="1482811" cy="484766"/>
          </a:xfrm>
          <a:prstGeom prst="rect">
            <a:avLst/>
          </a:prstGeom>
        </p:spPr>
      </p:pic>
      <p:pic>
        <p:nvPicPr>
          <p:cNvPr id="7" name="Picture 6"/>
          <p:cNvPicPr>
            <a:picLocks noChangeAspect="1"/>
          </p:cNvPicPr>
          <p:nvPr/>
        </p:nvPicPr>
        <p:blipFill rotWithShape="1">
          <a:blip r:embed="rId7">
            <a:extLst>
              <a:ext uri="{28A0092B-C50C-407E-A947-70E740481C1C}">
                <a14:useLocalDpi xmlns:a14="http://schemas.microsoft.com/office/drawing/2010/main" val="0"/>
              </a:ext>
            </a:extLst>
          </a:blip>
          <a:srcRect l="11655" t="23177" r="11768" b="26951"/>
          <a:stretch/>
        </p:blipFill>
        <p:spPr>
          <a:xfrm>
            <a:off x="8323777" y="1749770"/>
            <a:ext cx="1400433" cy="510745"/>
          </a:xfrm>
          <a:prstGeom prst="rect">
            <a:avLst/>
          </a:prstGeom>
        </p:spPr>
      </p:pic>
      <p:pic>
        <p:nvPicPr>
          <p:cNvPr id="9" name="Picture 2" descr="NED University of Engineering &amp; Technology - Wikipedia"/>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063471" y="4226779"/>
            <a:ext cx="864131" cy="87061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Securing and assuring the network - Titania"/>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197777" y="2770418"/>
            <a:ext cx="1510370" cy="24079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File:Acronis.svg - Wikimedia Commons"/>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047721" y="2564581"/>
            <a:ext cx="1605750" cy="602156"/>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a:extLst>
              <a:ext uri="{FF2B5EF4-FFF2-40B4-BE49-F238E27FC236}">
                <a16:creationId xmlns:a16="http://schemas.microsoft.com/office/drawing/2014/main" id="{AD81DB6E-9CEC-43BF-98F6-32AAA9DE6EF0}"/>
              </a:ext>
            </a:extLst>
          </p:cNvPr>
          <p:cNvPicPr>
            <a:picLocks noChangeAspect="1"/>
          </p:cNvPicPr>
          <p:nvPr/>
        </p:nvPicPr>
        <p:blipFill>
          <a:blip r:embed="rId11"/>
          <a:stretch>
            <a:fillRect/>
          </a:stretch>
        </p:blipFill>
        <p:spPr>
          <a:xfrm>
            <a:off x="4820354" y="2575241"/>
            <a:ext cx="2352675" cy="5238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7" name="Picture 16">
            <a:extLst>
              <a:ext uri="{FF2B5EF4-FFF2-40B4-BE49-F238E27FC236}">
                <a16:creationId xmlns:a16="http://schemas.microsoft.com/office/drawing/2014/main" id="{E501D9EB-E9E7-4EE8-8E4D-5D9093D13D01}"/>
              </a:ext>
            </a:extLst>
          </p:cNvPr>
          <p:cNvPicPr>
            <a:picLocks noChangeAspect="1"/>
          </p:cNvPicPr>
          <p:nvPr/>
        </p:nvPicPr>
        <p:blipFill>
          <a:blip r:embed="rId12"/>
          <a:stretch>
            <a:fillRect/>
          </a:stretch>
        </p:blipFill>
        <p:spPr>
          <a:xfrm>
            <a:off x="7294255" y="2361585"/>
            <a:ext cx="2482568" cy="938749"/>
          </a:xfrm>
          <a:prstGeom prst="rect">
            <a:avLst/>
          </a:prstGeom>
        </p:spPr>
      </p:pic>
      <p:pic>
        <p:nvPicPr>
          <p:cNvPr id="19" name="Picture 18">
            <a:extLst>
              <a:ext uri="{FF2B5EF4-FFF2-40B4-BE49-F238E27FC236}">
                <a16:creationId xmlns:a16="http://schemas.microsoft.com/office/drawing/2014/main" id="{0D9F4D72-C2A2-4631-857E-9967A4AE820A}"/>
              </a:ext>
            </a:extLst>
          </p:cNvPr>
          <p:cNvPicPr>
            <a:picLocks noChangeAspect="1"/>
          </p:cNvPicPr>
          <p:nvPr/>
        </p:nvPicPr>
        <p:blipFill>
          <a:blip r:embed="rId13">
            <a:extLst>
              <a:ext uri="{BEBA8EAE-BF5A-486C-A8C5-ECC9F3942E4B}">
                <a14:imgProps xmlns:a14="http://schemas.microsoft.com/office/drawing/2010/main">
                  <a14:imgLayer r:embed="rId14">
                    <a14:imgEffect>
                      <a14:brightnessContrast bright="-20000" contrast="-20000"/>
                    </a14:imgEffect>
                  </a14:imgLayer>
                </a14:imgProps>
              </a:ext>
            </a:extLst>
          </a:blip>
          <a:stretch>
            <a:fillRect/>
          </a:stretch>
        </p:blipFill>
        <p:spPr>
          <a:xfrm>
            <a:off x="3045848" y="4140731"/>
            <a:ext cx="1465549" cy="1137851"/>
          </a:xfrm>
          <a:prstGeom prst="rect">
            <a:avLst/>
          </a:prstGeom>
        </p:spPr>
      </p:pic>
    </p:spTree>
    <p:extLst>
      <p:ext uri="{BB962C8B-B14F-4D97-AF65-F5344CB8AC3E}">
        <p14:creationId xmlns:p14="http://schemas.microsoft.com/office/powerpoint/2010/main" val="309983520"/>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3420" y="2596960"/>
            <a:ext cx="7692043" cy="967123"/>
          </a:xfrm>
        </p:spPr>
        <p:txBody>
          <a:bodyPr/>
          <a:lstStyle/>
          <a:p>
            <a:r>
              <a:rPr lang="en-US" sz="4400" b="1" dirty="0"/>
              <a:t>Contact US</a:t>
            </a:r>
          </a:p>
        </p:txBody>
      </p:sp>
    </p:spTree>
    <p:extLst>
      <p:ext uri="{BB962C8B-B14F-4D97-AF65-F5344CB8AC3E}">
        <p14:creationId xmlns:p14="http://schemas.microsoft.com/office/powerpoint/2010/main" val="2711728106"/>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1697334" y="1238626"/>
            <a:ext cx="7436275" cy="3017688"/>
          </a:xfrm>
          <a:prstGeom prst="rect">
            <a:avLst/>
          </a:prstGeom>
          <a:noFill/>
          <a:ln w="9525">
            <a:noFill/>
            <a:miter lim="800000"/>
            <a:headEnd/>
            <a:tailEnd/>
          </a:ln>
        </p:spPr>
        <p:txBody>
          <a:bodyPr lIns="0" tIns="0" rIns="0" bIns="0"/>
          <a:lstStyle/>
          <a:p>
            <a:pPr>
              <a:spcBef>
                <a:spcPct val="0"/>
              </a:spcBef>
            </a:pPr>
            <a:r>
              <a:rPr lang="en-GB" sz="1400" b="1" dirty="0">
                <a:latin typeface="Century Gothic" panose="020B0502020202020204" pitchFamily="34" charset="0"/>
                <a:cs typeface="Calibri" panose="020F0502020204030204" pitchFamily="34" charset="0"/>
              </a:rPr>
              <a:t>Virtual Security Contact Information:</a:t>
            </a:r>
          </a:p>
          <a:p>
            <a:pPr>
              <a:spcBef>
                <a:spcPct val="0"/>
              </a:spcBef>
            </a:pPr>
            <a:endParaRPr lang="en-GB" sz="1400" b="1" dirty="0">
              <a:latin typeface="Century Gothic" panose="020B0502020202020204" pitchFamily="34" charset="0"/>
              <a:cs typeface="Calibri" panose="020F0502020204030204" pitchFamily="34" charset="0"/>
            </a:endParaRPr>
          </a:p>
          <a:p>
            <a:pPr>
              <a:spcBef>
                <a:spcPct val="0"/>
              </a:spcBef>
            </a:pPr>
            <a:r>
              <a:rPr lang="en-GB" sz="1400" b="1" dirty="0" err="1">
                <a:latin typeface="Century Gothic" panose="020B0502020202020204" pitchFamily="34" charset="0"/>
                <a:cs typeface="Calibri" panose="020F0502020204030204" pitchFamily="34" charset="0"/>
              </a:rPr>
              <a:t>Ambreen</a:t>
            </a:r>
            <a:r>
              <a:rPr lang="en-GB" sz="1400" b="1" dirty="0">
                <a:latin typeface="Century Gothic" panose="020B0502020202020204" pitchFamily="34" charset="0"/>
                <a:cs typeface="Calibri" panose="020F0502020204030204" pitchFamily="34" charset="0"/>
              </a:rPr>
              <a:t> Siddiqui | </a:t>
            </a:r>
            <a:r>
              <a:rPr lang="en-GB" sz="1400" dirty="0">
                <a:latin typeface="Century Gothic" panose="020B0502020202020204" pitchFamily="34" charset="0"/>
                <a:cs typeface="Calibri" panose="020F0502020204030204" pitchFamily="34" charset="0"/>
              </a:rPr>
              <a:t>Managing Partner</a:t>
            </a:r>
          </a:p>
          <a:p>
            <a:pPr>
              <a:spcBef>
                <a:spcPct val="0"/>
              </a:spcBef>
            </a:pPr>
            <a:r>
              <a:rPr lang="en-GB" sz="1400" dirty="0">
                <a:solidFill>
                  <a:srgbClr val="002060"/>
                </a:solidFill>
                <a:latin typeface="Century Gothic" panose="020B0502020202020204" pitchFamily="34" charset="0"/>
                <a:cs typeface="Calibri" panose="020F0502020204030204" pitchFamily="34" charset="0"/>
              </a:rPr>
              <a:t>ambreen@virtualsec.org</a:t>
            </a:r>
            <a:r>
              <a:rPr lang="en-GB" sz="1400" dirty="0">
                <a:solidFill>
                  <a:srgbClr val="EAAA00"/>
                </a:solidFill>
                <a:latin typeface="Century Gothic" panose="020B0502020202020204" pitchFamily="34" charset="0"/>
                <a:cs typeface="Calibri" panose="020F0502020204030204" pitchFamily="34" charset="0"/>
              </a:rPr>
              <a:t> </a:t>
            </a:r>
          </a:p>
          <a:p>
            <a:pPr>
              <a:spcBef>
                <a:spcPct val="0"/>
              </a:spcBef>
            </a:pPr>
            <a:endParaRPr lang="en-GB" sz="1400" b="1" dirty="0">
              <a:latin typeface="Century Gothic" panose="020B0502020202020204" pitchFamily="34" charset="0"/>
              <a:cs typeface="Calibri" panose="020F0502020204030204" pitchFamily="34" charset="0"/>
            </a:endParaRPr>
          </a:p>
          <a:p>
            <a:pPr>
              <a:spcBef>
                <a:spcPct val="0"/>
              </a:spcBef>
            </a:pPr>
            <a:r>
              <a:rPr lang="en-GB" sz="1400" b="1" dirty="0" err="1">
                <a:latin typeface="Century Gothic" panose="020B0502020202020204" pitchFamily="34" charset="0"/>
                <a:cs typeface="Calibri" panose="020F0502020204030204" pitchFamily="34" charset="0"/>
              </a:rPr>
              <a:t>Shujaat</a:t>
            </a:r>
            <a:r>
              <a:rPr lang="en-GB" sz="1400" b="1" dirty="0">
                <a:latin typeface="Century Gothic" panose="020B0502020202020204" pitchFamily="34" charset="0"/>
                <a:cs typeface="Calibri" panose="020F0502020204030204" pitchFamily="34" charset="0"/>
              </a:rPr>
              <a:t> Hussain | </a:t>
            </a:r>
            <a:r>
              <a:rPr lang="en-GB" sz="1400" dirty="0">
                <a:latin typeface="Century Gothic" panose="020B0502020202020204" pitchFamily="34" charset="0"/>
                <a:cs typeface="Calibri" panose="020F0502020204030204" pitchFamily="34" charset="0"/>
              </a:rPr>
              <a:t>Project Manager</a:t>
            </a:r>
          </a:p>
          <a:p>
            <a:pPr>
              <a:spcBef>
                <a:spcPct val="0"/>
              </a:spcBef>
            </a:pPr>
            <a:r>
              <a:rPr lang="en-GB" sz="1400" dirty="0">
                <a:solidFill>
                  <a:srgbClr val="002060"/>
                </a:solidFill>
                <a:latin typeface="Century Gothic" panose="020B0502020202020204" pitchFamily="34" charset="0"/>
                <a:cs typeface="Calibri" panose="020F0502020204030204" pitchFamily="34" charset="0"/>
              </a:rPr>
              <a:t>shujaat@virtualsec.org</a:t>
            </a:r>
          </a:p>
          <a:p>
            <a:pPr>
              <a:spcBef>
                <a:spcPct val="0"/>
              </a:spcBef>
            </a:pPr>
            <a:endParaRPr lang="en-GB" sz="1400" b="1" dirty="0">
              <a:latin typeface="Century Gothic" panose="020B0502020202020204" pitchFamily="34" charset="0"/>
              <a:cs typeface="Calibri" panose="020F0502020204030204" pitchFamily="34" charset="0"/>
            </a:endParaRPr>
          </a:p>
          <a:p>
            <a:pPr>
              <a:spcBef>
                <a:spcPct val="0"/>
              </a:spcBef>
            </a:pPr>
            <a:r>
              <a:rPr lang="en-GB" sz="1400" b="1" dirty="0" err="1">
                <a:latin typeface="Century Gothic" panose="020B0502020202020204" pitchFamily="34" charset="0"/>
                <a:cs typeface="Calibri" panose="020F0502020204030204" pitchFamily="34" charset="0"/>
              </a:rPr>
              <a:t>Manal</a:t>
            </a:r>
            <a:r>
              <a:rPr lang="en-GB" sz="1400" b="1" dirty="0">
                <a:latin typeface="Century Gothic" panose="020B0502020202020204" pitchFamily="34" charset="0"/>
                <a:cs typeface="Calibri" panose="020F0502020204030204" pitchFamily="34" charset="0"/>
              </a:rPr>
              <a:t> </a:t>
            </a:r>
            <a:r>
              <a:rPr lang="en-GB" sz="1400" b="1" dirty="0" err="1">
                <a:latin typeface="Century Gothic" panose="020B0502020202020204" pitchFamily="34" charset="0"/>
                <a:cs typeface="Calibri" panose="020F0502020204030204" pitchFamily="34" charset="0"/>
              </a:rPr>
              <a:t>Shahid</a:t>
            </a:r>
            <a:r>
              <a:rPr lang="en-GB" sz="1400" b="1" dirty="0">
                <a:latin typeface="Century Gothic" panose="020B0502020202020204" pitchFamily="34" charset="0"/>
                <a:cs typeface="Calibri" panose="020F0502020204030204" pitchFamily="34" charset="0"/>
              </a:rPr>
              <a:t> | </a:t>
            </a:r>
            <a:r>
              <a:rPr lang="en-GB" sz="1400" i="1" dirty="0">
                <a:latin typeface="Century Gothic" panose="020B0502020202020204" pitchFamily="34" charset="0"/>
                <a:cs typeface="Calibri" panose="020F0502020204030204" pitchFamily="34" charset="0"/>
              </a:rPr>
              <a:t>Assistant Manager – Business Development  </a:t>
            </a:r>
          </a:p>
          <a:p>
            <a:pPr>
              <a:spcBef>
                <a:spcPct val="0"/>
              </a:spcBef>
            </a:pPr>
            <a:r>
              <a:rPr lang="en-US" sz="1400" i="1" dirty="0">
                <a:solidFill>
                  <a:srgbClr val="002060"/>
                </a:solidFill>
                <a:latin typeface="Century Gothic" panose="020B0502020202020204" pitchFamily="34" charset="0"/>
                <a:cs typeface="Calibri" panose="020F0502020204030204" pitchFamily="34" charset="0"/>
              </a:rPr>
              <a:t>manal@virtualsec.org  </a:t>
            </a:r>
          </a:p>
          <a:p>
            <a:pPr>
              <a:spcBef>
                <a:spcPct val="0"/>
              </a:spcBef>
            </a:pPr>
            <a:endParaRPr lang="en-US" sz="1400" i="1" dirty="0">
              <a:latin typeface="Century Gothic" panose="020B0502020202020204" pitchFamily="34" charset="0"/>
              <a:cs typeface="Calibri" panose="020F0502020204030204" pitchFamily="34" charset="0"/>
            </a:endParaRPr>
          </a:p>
          <a:p>
            <a:pPr>
              <a:spcBef>
                <a:spcPct val="0"/>
              </a:spcBef>
            </a:pPr>
            <a:r>
              <a:rPr lang="en-GB" sz="1400" b="1" dirty="0" err="1">
                <a:latin typeface="Century Gothic" panose="020B0502020202020204" pitchFamily="34" charset="0"/>
                <a:cs typeface="Calibri" panose="020F0502020204030204" pitchFamily="34" charset="0"/>
              </a:rPr>
              <a:t>Saif</a:t>
            </a:r>
            <a:r>
              <a:rPr lang="en-GB" sz="1400" b="1" dirty="0">
                <a:latin typeface="Century Gothic" panose="020B0502020202020204" pitchFamily="34" charset="0"/>
                <a:cs typeface="Calibri" panose="020F0502020204030204" pitchFamily="34" charset="0"/>
              </a:rPr>
              <a:t> Hussain| </a:t>
            </a:r>
            <a:r>
              <a:rPr lang="en-GB" sz="1400" i="1" dirty="0">
                <a:latin typeface="Century Gothic" panose="020B0502020202020204" pitchFamily="34" charset="0"/>
                <a:cs typeface="Calibri" panose="020F0502020204030204" pitchFamily="34" charset="0"/>
              </a:rPr>
              <a:t>Information security analyst </a:t>
            </a:r>
            <a:endParaRPr lang="en-GB" sz="1400" b="1" dirty="0">
              <a:latin typeface="Century Gothic" panose="020B0502020202020204" pitchFamily="34" charset="0"/>
              <a:cs typeface="Calibri" panose="020F0502020204030204" pitchFamily="34" charset="0"/>
            </a:endParaRPr>
          </a:p>
          <a:p>
            <a:pPr>
              <a:spcBef>
                <a:spcPct val="0"/>
              </a:spcBef>
            </a:pPr>
            <a:r>
              <a:rPr lang="en-US" sz="1400" i="1" dirty="0">
                <a:solidFill>
                  <a:srgbClr val="002060"/>
                </a:solidFill>
                <a:latin typeface="Century Gothic" panose="020B0502020202020204" pitchFamily="34" charset="0"/>
                <a:cs typeface="Calibri" panose="020F0502020204030204" pitchFamily="34" charset="0"/>
              </a:rPr>
              <a:t>saif@virtualsec.org</a:t>
            </a:r>
          </a:p>
          <a:p>
            <a:pPr>
              <a:spcBef>
                <a:spcPct val="0"/>
              </a:spcBef>
            </a:pPr>
            <a:endParaRPr lang="en-GB" sz="1400" i="1" dirty="0">
              <a:latin typeface="Century Gothic" panose="020B0502020202020204" pitchFamily="34" charset="0"/>
              <a:cs typeface="Calibri" panose="020F0502020204030204" pitchFamily="34" charset="0"/>
            </a:endParaRPr>
          </a:p>
          <a:p>
            <a:pPr>
              <a:spcBef>
                <a:spcPct val="0"/>
              </a:spcBef>
            </a:pPr>
            <a:endParaRPr lang="en-GB" sz="1400" b="1" dirty="0">
              <a:latin typeface="Century Gothic" panose="020B0502020202020204" pitchFamily="34" charset="0"/>
              <a:cs typeface="Calibri" panose="020F0502020204030204" pitchFamily="34" charset="0"/>
            </a:endParaRPr>
          </a:p>
        </p:txBody>
      </p:sp>
      <p:sp>
        <p:nvSpPr>
          <p:cNvPr id="2" name="Rectangle 1"/>
          <p:cNvSpPr/>
          <p:nvPr/>
        </p:nvSpPr>
        <p:spPr>
          <a:xfrm>
            <a:off x="654778" y="5075070"/>
            <a:ext cx="9251221" cy="1115690"/>
          </a:xfrm>
          <a:prstGeom prst="rect">
            <a:avLst/>
          </a:prstGeom>
        </p:spPr>
        <p:txBody>
          <a:bodyPr wrap="square">
            <a:spAutoFit/>
          </a:bodyPr>
          <a:lstStyle/>
          <a:p>
            <a:pPr marL="101600" marR="0" algn="just">
              <a:spcBef>
                <a:spcPts val="915"/>
              </a:spcBef>
              <a:spcAft>
                <a:spcPts val="0"/>
              </a:spcAft>
            </a:pPr>
            <a:r>
              <a:rPr lang="en-US" sz="1000" b="1" dirty="0">
                <a:latin typeface="Century Gothic" panose="020B0502020202020204" pitchFamily="34" charset="0"/>
                <a:cs typeface="Century Gothic" panose="020B0502020202020204" pitchFamily="34" charset="0"/>
              </a:rPr>
              <a:t>Contact Information: +92-311-1240944 Pakistan | +966-57242-5506 (Saudi)</a:t>
            </a:r>
          </a:p>
          <a:p>
            <a:pPr marL="101600" marR="793115">
              <a:lnSpc>
                <a:spcPct val="113000"/>
              </a:lnSpc>
              <a:spcBef>
                <a:spcPts val="15"/>
              </a:spcBef>
              <a:spcAft>
                <a:spcPts val="0"/>
              </a:spcAft>
            </a:pPr>
            <a:r>
              <a:rPr lang="en-US" sz="1000" b="1" dirty="0">
                <a:latin typeface="Century Gothic" panose="020B0502020202020204" pitchFamily="34" charset="0"/>
                <a:cs typeface="Century Gothic" panose="020B0502020202020204" pitchFamily="34" charset="0"/>
              </a:rPr>
              <a:t>Address Head Office</a:t>
            </a:r>
            <a:r>
              <a:rPr lang="en-US" sz="1000" dirty="0">
                <a:latin typeface="Century Gothic" panose="020B0502020202020204" pitchFamily="34" charset="0"/>
                <a:cs typeface="Century Gothic" panose="020B0502020202020204" pitchFamily="34" charset="0"/>
              </a:rPr>
              <a:t>: Suite # L3-08 4</a:t>
            </a:r>
            <a:r>
              <a:rPr lang="en-US" sz="1000" baseline="30000" dirty="0">
                <a:latin typeface="Century Gothic" panose="020B0502020202020204" pitchFamily="34" charset="0"/>
                <a:cs typeface="Century Gothic" panose="020B0502020202020204" pitchFamily="34" charset="0"/>
              </a:rPr>
              <a:t>th</a:t>
            </a:r>
            <a:r>
              <a:rPr lang="en-US" sz="1000" dirty="0">
                <a:latin typeface="Century Gothic" panose="020B0502020202020204" pitchFamily="34" charset="0"/>
                <a:cs typeface="Century Gothic" panose="020B0502020202020204" pitchFamily="34" charset="0"/>
              </a:rPr>
              <a:t> Floor AQ Business Centre, Jinnah Avenue, </a:t>
            </a:r>
            <a:r>
              <a:rPr lang="en-US" sz="1000" dirty="0" err="1">
                <a:latin typeface="Century Gothic" panose="020B0502020202020204" pitchFamily="34" charset="0"/>
                <a:cs typeface="Century Gothic" panose="020B0502020202020204" pitchFamily="34" charset="0"/>
              </a:rPr>
              <a:t>Bahria</a:t>
            </a:r>
            <a:r>
              <a:rPr lang="en-US" sz="1000" dirty="0">
                <a:latin typeface="Century Gothic" panose="020B0502020202020204" pitchFamily="34" charset="0"/>
                <a:cs typeface="Century Gothic" panose="020B0502020202020204" pitchFamily="34" charset="0"/>
              </a:rPr>
              <a:t> Town Karachi </a:t>
            </a:r>
            <a:r>
              <a:rPr lang="en-US" sz="1000" dirty="0"/>
              <a:t>75340</a:t>
            </a:r>
            <a:r>
              <a:rPr lang="en-US" sz="1000" dirty="0">
                <a:latin typeface="Century Gothic" panose="020B0502020202020204" pitchFamily="34" charset="0"/>
                <a:cs typeface="Century Gothic" panose="020B0502020202020204" pitchFamily="34" charset="0"/>
              </a:rPr>
              <a:t> Pakistan.</a:t>
            </a:r>
          </a:p>
          <a:p>
            <a:pPr marL="101600" marR="793115">
              <a:lnSpc>
                <a:spcPct val="113000"/>
              </a:lnSpc>
              <a:spcBef>
                <a:spcPts val="15"/>
              </a:spcBef>
            </a:pPr>
            <a:r>
              <a:rPr lang="en-US" sz="1000" b="1" dirty="0">
                <a:latin typeface="Century Gothic" panose="020B0502020202020204" pitchFamily="34" charset="0"/>
                <a:cs typeface="Century Gothic" panose="020B0502020202020204" pitchFamily="34" charset="0"/>
              </a:rPr>
              <a:t>Research &amp; Development Lab</a:t>
            </a:r>
            <a:r>
              <a:rPr lang="en-US" sz="1000" dirty="0">
                <a:latin typeface="Century Gothic" panose="020B0502020202020204" pitchFamily="34" charset="0"/>
                <a:cs typeface="Century Gothic" panose="020B0502020202020204" pitchFamily="34" charset="0"/>
              </a:rPr>
              <a:t>: </a:t>
            </a:r>
            <a:r>
              <a:rPr lang="en-US" sz="1000" dirty="0" err="1">
                <a:latin typeface="Century Gothic" panose="020B0502020202020204" pitchFamily="34" charset="0"/>
                <a:cs typeface="Century Gothic" panose="020B0502020202020204" pitchFamily="34" charset="0"/>
              </a:rPr>
              <a:t>Marshala</a:t>
            </a:r>
            <a:r>
              <a:rPr lang="en-US" sz="1000" dirty="0">
                <a:latin typeface="Century Gothic" panose="020B0502020202020204" pitchFamily="34" charset="0"/>
                <a:cs typeface="Century Gothic" panose="020B0502020202020204" pitchFamily="34" charset="0"/>
              </a:rPr>
              <a:t> </a:t>
            </a:r>
            <a:r>
              <a:rPr lang="en-US" sz="1000" dirty="0" err="1">
                <a:latin typeface="Century Gothic" panose="020B0502020202020204" pitchFamily="34" charset="0"/>
                <a:cs typeface="Century Gothic" panose="020B0502020202020204" pitchFamily="34" charset="0"/>
              </a:rPr>
              <a:t>Veresouva</a:t>
            </a:r>
            <a:r>
              <a:rPr lang="en-US" sz="1000" dirty="0">
                <a:latin typeface="Century Gothic" panose="020B0502020202020204" pitchFamily="34" charset="0"/>
                <a:cs typeface="Century Gothic" panose="020B0502020202020204" pitchFamily="34" charset="0"/>
              </a:rPr>
              <a:t> 84, Near </a:t>
            </a:r>
            <a:r>
              <a:rPr lang="en-US" sz="1000" dirty="0" err="1">
                <a:latin typeface="Century Gothic" panose="020B0502020202020204" pitchFamily="34" charset="0"/>
                <a:cs typeface="Century Gothic" panose="020B0502020202020204" pitchFamily="34" charset="0"/>
              </a:rPr>
              <a:t>ekvator</a:t>
            </a:r>
            <a:r>
              <a:rPr lang="en-US" sz="1000" dirty="0">
                <a:latin typeface="Century Gothic" panose="020B0502020202020204" pitchFamily="34" charset="0"/>
                <a:cs typeface="Century Gothic" panose="020B0502020202020204" pitchFamily="34" charset="0"/>
              </a:rPr>
              <a:t> Mall Poltava, Ukraine 36042.  </a:t>
            </a:r>
          </a:p>
          <a:p>
            <a:pPr marL="101600" marR="793115">
              <a:lnSpc>
                <a:spcPct val="113000"/>
              </a:lnSpc>
              <a:spcBef>
                <a:spcPts val="15"/>
              </a:spcBef>
              <a:spcAft>
                <a:spcPts val="0"/>
              </a:spcAft>
            </a:pPr>
            <a:r>
              <a:rPr lang="en-US" sz="1000" i="1" dirty="0"/>
              <a:t>Website: - </a:t>
            </a:r>
            <a:r>
              <a:rPr lang="en-US" sz="1000" b="1" u="sng" dirty="0"/>
              <a:t>http://www.virtualsec.org</a:t>
            </a:r>
            <a:r>
              <a:rPr lang="en-US" sz="1000" b="1" dirty="0"/>
              <a:t> </a:t>
            </a:r>
          </a:p>
          <a:p>
            <a:pPr marL="101600" marR="793115">
              <a:lnSpc>
                <a:spcPct val="113000"/>
              </a:lnSpc>
              <a:spcBef>
                <a:spcPts val="15"/>
              </a:spcBef>
              <a:spcAft>
                <a:spcPts val="0"/>
              </a:spcAft>
            </a:pPr>
            <a:r>
              <a:rPr lang="en-US" sz="1000" i="1" dirty="0"/>
              <a:t>Skype: </a:t>
            </a:r>
            <a:r>
              <a:rPr lang="en-US" sz="1000" b="1" dirty="0" err="1"/>
              <a:t>VirtualSecurityOnline</a:t>
            </a:r>
            <a:endParaRPr lang="en-US" sz="1000" b="1" dirty="0">
              <a:solidFill>
                <a:srgbClr val="FF0000"/>
              </a:solidFill>
            </a:endParaRPr>
          </a:p>
          <a:p>
            <a:pPr marL="101600" marR="793115">
              <a:lnSpc>
                <a:spcPct val="113000"/>
              </a:lnSpc>
              <a:spcBef>
                <a:spcPts val="15"/>
              </a:spcBef>
              <a:spcAft>
                <a:spcPts val="0"/>
              </a:spcAft>
            </a:pPr>
            <a:r>
              <a:rPr lang="en-US" sz="1000" i="1" dirty="0" err="1"/>
              <a:t>WhatsApp</a:t>
            </a:r>
            <a:r>
              <a:rPr lang="en-US" sz="1000" i="1" dirty="0"/>
              <a:t>: </a:t>
            </a:r>
            <a:r>
              <a:rPr lang="en-US" sz="1000" b="1" dirty="0">
                <a:latin typeface="Century Gothic" panose="020B0502020202020204" pitchFamily="34" charset="0"/>
                <a:cs typeface="Century Gothic" panose="020B0502020202020204" pitchFamily="34" charset="0"/>
              </a:rPr>
              <a:t>+92-311-1240944 </a:t>
            </a:r>
            <a:r>
              <a:rPr lang="en-US" sz="1000" dirty="0">
                <a:latin typeface="Century Gothic" panose="020B0502020202020204" pitchFamily="34" charset="0"/>
                <a:cs typeface="Century Gothic" panose="020B0502020202020204" pitchFamily="34" charset="0"/>
              </a:rPr>
              <a:t>NTN</a:t>
            </a:r>
            <a:r>
              <a:rPr lang="en-US" sz="1000" b="1" dirty="0">
                <a:latin typeface="Century Gothic" panose="020B0502020202020204" pitchFamily="34" charset="0"/>
                <a:cs typeface="Century Gothic" panose="020B0502020202020204" pitchFamily="34" charset="0"/>
              </a:rPr>
              <a:t>: 5139194</a:t>
            </a:r>
            <a:endParaRPr lang="en-US" sz="1000" i="1" dirty="0">
              <a:solidFill>
                <a:srgbClr val="FF0000"/>
              </a:solidFill>
            </a:endParaRPr>
          </a:p>
        </p:txBody>
      </p:sp>
    </p:spTree>
    <p:extLst>
      <p:ext uri="{BB962C8B-B14F-4D97-AF65-F5344CB8AC3E}">
        <p14:creationId xmlns:p14="http://schemas.microsoft.com/office/powerpoint/2010/main" val="326323121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CREATEDBY" val="Global PowerPoint Toolbar"/>
  <p:tag name="TOOLBARVERSION" val="4.41"/>
  <p:tag name="TYPE" val="FullPage"/>
  <p:tag name="KEYWORD" val="FULL-PAGE"/>
  <p:tag name="TEMPLATEVERSION" val="12/11/2015 18:35:09"/>
</p:tagLst>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3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2700"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Univers for KPMG"/>
        <a:font script="Hebr" typeface="Univers for KPMG"/>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Univers for KPMG"/>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Univers for KPMG"/>
        <a:font script="Hebr" typeface="Univers for KPMG"/>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Univers for KPMG"/>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5122</TotalTime>
  <Words>19004</Words>
  <Application>Microsoft Office PowerPoint</Application>
  <PresentationFormat>A4 Paper (210x297 mm)</PresentationFormat>
  <Paragraphs>1924</Paragraphs>
  <Slides>158</Slides>
  <Notes>28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158</vt:i4>
      </vt:variant>
    </vt:vector>
  </HeadingPairs>
  <TitlesOfParts>
    <vt:vector size="166" baseType="lpstr">
      <vt:lpstr>Arial</vt:lpstr>
      <vt:lpstr>Century Gothic</vt:lpstr>
      <vt:lpstr>KPMG Light</vt:lpstr>
      <vt:lpstr>Open sans</vt:lpstr>
      <vt:lpstr>Times New Roman</vt:lpstr>
      <vt:lpstr>Univers for KPMG Light</vt:lpstr>
      <vt:lpstr>Wingdings 3</vt:lpstr>
      <vt:lpstr>Slice</vt:lpstr>
      <vt:lpstr>Virtual Security architects of information security   company- Portfolio</vt:lpstr>
      <vt:lpstr>Table of content</vt:lpstr>
      <vt:lpstr>Table of content</vt:lpstr>
      <vt:lpstr>Company Profile</vt:lpstr>
      <vt:lpstr>Company Profile</vt:lpstr>
      <vt:lpstr>Company Profile – Team Structure</vt:lpstr>
      <vt:lpstr>Security Assessment Approach &amp; methodologies</vt:lpstr>
      <vt:lpstr>Vulnerability Assessment &amp; Penetration Testing</vt:lpstr>
      <vt:lpstr>Vulnerability Assessment &amp; Penetration Testing (Cont’d…)</vt:lpstr>
      <vt:lpstr>VA/PT – Black box Approach</vt:lpstr>
      <vt:lpstr>VA/PT – Black box Approach</vt:lpstr>
      <vt:lpstr>VA/PT – WHITE box Approach</vt:lpstr>
      <vt:lpstr>VA/PT – White box Approach</vt:lpstr>
      <vt:lpstr>VA/PT – GRAY box Approach</vt:lpstr>
      <vt:lpstr>VA/PT – Gray box Approach</vt:lpstr>
      <vt:lpstr>Security Assessment – Mobile Application (cont’d…)</vt:lpstr>
      <vt:lpstr>Security Assessment – CLOUD APPLICATIONS (cont’d…)</vt:lpstr>
      <vt:lpstr>INFORMATION SECURITY RISK ASSESSMENT</vt:lpstr>
      <vt:lpstr>INFORMATION SECURITY – RISK ASSESSMENT (1/7) </vt:lpstr>
      <vt:lpstr>INFORMATION SECURITY – RISK ASSESSMENT (2/7) </vt:lpstr>
      <vt:lpstr>INFORMATION SECURITY – RISK ASSESSMENT (3/7) </vt:lpstr>
      <vt:lpstr>INFORMATION SECURITY – RISK ASSESSMENT (4/7) </vt:lpstr>
      <vt:lpstr>INFORMATION SECURITY – RISK ASSESSMENT (5/7)</vt:lpstr>
      <vt:lpstr>INFORMATION SECURITY – RISK ASSESSMENT (6/7)</vt:lpstr>
      <vt:lpstr>INFORMATION SECURITY – RISK ASSESSMENT (7/7)</vt:lpstr>
      <vt:lpstr>Digital Forensics</vt:lpstr>
      <vt:lpstr>Digital Forensics</vt:lpstr>
      <vt:lpstr>Digital Forensics - Approach</vt:lpstr>
      <vt:lpstr>Manage Digital Forensics – </vt:lpstr>
      <vt:lpstr>Manage Digital Forensics – </vt:lpstr>
      <vt:lpstr>Manage Digital Forensics – </vt:lpstr>
      <vt:lpstr>Digital Forensics – use cases &amp; list of tools</vt:lpstr>
      <vt:lpstr>Digital Forensics – use cases &amp; list of tools</vt:lpstr>
      <vt:lpstr>Digital Forensics – use cases &amp; list of tools</vt:lpstr>
      <vt:lpstr>Digital Forensics – Scope</vt:lpstr>
      <vt:lpstr>Digital Forensics – Scope</vt:lpstr>
      <vt:lpstr>Digital Forensics – Scope</vt:lpstr>
      <vt:lpstr>Digital Forensics – File Systems</vt:lpstr>
      <vt:lpstr>Digital Forensics – File Systems</vt:lpstr>
      <vt:lpstr>Digital Forensics – Coverage of digital assets</vt:lpstr>
      <vt:lpstr>Digital Forensics – Coverage of digital assets</vt:lpstr>
      <vt:lpstr>Digital Forensics – Network Forensic</vt:lpstr>
      <vt:lpstr>Digital Forensics – Network Forensic</vt:lpstr>
      <vt:lpstr>Digital Forensics –Recovery vs. Imaging</vt:lpstr>
      <vt:lpstr>OT CYBER SECURITY SERVICES  </vt:lpstr>
      <vt:lpstr>ABOUT OT</vt:lpstr>
      <vt:lpstr>VENDOR BASED ASSESSMENTS (1/3)</vt:lpstr>
      <vt:lpstr>VENDOR BASED ASSESSMENTS (2/3)</vt:lpstr>
      <vt:lpstr>VENDOR BASED ASSESSMENTS (3/3)</vt:lpstr>
      <vt:lpstr>OT CYBERSECURITY REVIEW</vt:lpstr>
      <vt:lpstr>OT CYBERSECURITY REVIEW</vt:lpstr>
      <vt:lpstr>OT CYBERSECURITY REVIEW</vt:lpstr>
      <vt:lpstr>Managed soc  (Security operation center)</vt:lpstr>
      <vt:lpstr>Managed soc security operation center</vt:lpstr>
      <vt:lpstr>Managed soc - Approach</vt:lpstr>
      <vt:lpstr>Business Continuity &amp; Disaster Recovery</vt:lpstr>
      <vt:lpstr>Business Continuity &amp; Disaster Recovery</vt:lpstr>
      <vt:lpstr>Business Continuity &amp; Disaster Recovery (Cont’d)…</vt:lpstr>
      <vt:lpstr>Business Continuity &amp; Disaster Recovery (Cont’d)…</vt:lpstr>
      <vt:lpstr>Business Impact Assessment - Approach</vt:lpstr>
      <vt:lpstr>Cyber threat intelligence</vt:lpstr>
      <vt:lpstr>Cyber threat intelligence</vt:lpstr>
      <vt:lpstr>Cyber threat intelligence - Approach</vt:lpstr>
      <vt:lpstr>Cyber threat intelligence – Approach (cont’d)…</vt:lpstr>
      <vt:lpstr>Cyber Drills</vt:lpstr>
      <vt:lpstr>Cyber Drills</vt:lpstr>
      <vt:lpstr>Cyber Drills – Scenario based Simulation</vt:lpstr>
      <vt:lpstr>Cyber Drills – FORMAT AND SCENARIOS</vt:lpstr>
      <vt:lpstr>Cyber Drills – FORMAT AND SCENARIOS</vt:lpstr>
      <vt:lpstr>IT Due Diligence</vt:lpstr>
      <vt:lpstr>IT DUE Diligence</vt:lpstr>
      <vt:lpstr>IT DUE Diligence - Approach</vt:lpstr>
      <vt:lpstr>Compromise assessment</vt:lpstr>
      <vt:lpstr>Compromise Assessment</vt:lpstr>
      <vt:lpstr>Compromise Assessment - Approach</vt:lpstr>
      <vt:lpstr>Cyber Security Readiness &amp; Maturity Assessment</vt:lpstr>
      <vt:lpstr>Cyber Drills – Threat Management (Cont’d…)</vt:lpstr>
      <vt:lpstr>PCI DSS readiness assessment </vt:lpstr>
      <vt:lpstr>PCI DSS readiness assessment </vt:lpstr>
      <vt:lpstr>PCI DSS readiness assessment – Approach</vt:lpstr>
      <vt:lpstr>PCI DSS readiness assessment - METHODOLOGY</vt:lpstr>
      <vt:lpstr>List of Licensed / Open Source Tools</vt:lpstr>
      <vt:lpstr>List of Licensed / Open Source Tools - Secure Web Review</vt:lpstr>
      <vt:lpstr>List of Licensed / Open Source Tools – Vulnerability assessment &amp; pentest</vt:lpstr>
      <vt:lpstr>List of Licensed / Open Source Tools – Mobile application security</vt:lpstr>
      <vt:lpstr>List of Licensed / Open Source Tools – digital forensic</vt:lpstr>
      <vt:lpstr>List of Licensed / Open Source Tools – wireless network assessment</vt:lpstr>
      <vt:lpstr>List of Licensed / Open Source Tools – DATABASE review</vt:lpstr>
      <vt:lpstr>List of Licensed / Open Source Tools – configuration review (OS,DB,network)</vt:lpstr>
      <vt:lpstr>List of Licensed / Open Source Tools – COMPROMISE ASSESSMENT</vt:lpstr>
      <vt:lpstr>Cyber Security Trainings  for Corporate sectors</vt:lpstr>
      <vt:lpstr>Cyber Security Training for Corporates</vt:lpstr>
      <vt:lpstr>Information Security Awareness </vt:lpstr>
      <vt:lpstr>Information Security Awareness Week</vt:lpstr>
      <vt:lpstr>Information Security Awareness Week</vt:lpstr>
      <vt:lpstr>Information Security Awareness Week</vt:lpstr>
      <vt:lpstr>Information Security Awareness Week</vt:lpstr>
      <vt:lpstr>Virtual Security  Cyber LAB &amp; iLAB Setup</vt:lpstr>
      <vt:lpstr>Virtual Security Cyber Lab</vt:lpstr>
      <vt:lpstr>Virtual Security Cyber Lab – Equipment</vt:lpstr>
      <vt:lpstr>Virtual Security Cyber Lab – Equipment (Cont’d…)</vt:lpstr>
      <vt:lpstr>Virtual Security Cyber Lab – Equipment (Cont’d…)</vt:lpstr>
      <vt:lpstr>Virtual Security iLab</vt:lpstr>
      <vt:lpstr>Virtual Security iLab – Hands on Guide (Cont’d…)</vt:lpstr>
      <vt:lpstr>Final Year Project Ideas</vt:lpstr>
      <vt:lpstr>Final Year Project Ideas</vt:lpstr>
      <vt:lpstr>Team Profiles</vt:lpstr>
      <vt:lpstr>Team Profiles</vt:lpstr>
      <vt:lpstr>Team Profiles</vt:lpstr>
      <vt:lpstr>Team Profiles</vt:lpstr>
      <vt:lpstr>Team Profiles</vt:lpstr>
      <vt:lpstr>Team Profiles</vt:lpstr>
      <vt:lpstr>Team Profiles</vt:lpstr>
      <vt:lpstr>Team Profiles</vt:lpstr>
      <vt:lpstr>Team Profiles</vt:lpstr>
      <vt:lpstr>Team Profiles</vt:lpstr>
      <vt:lpstr>Team Profiles</vt:lpstr>
      <vt:lpstr>Team Profiles</vt:lpstr>
      <vt:lpstr>Team Profiles</vt:lpstr>
      <vt:lpstr>Team Profiles</vt:lpstr>
      <vt:lpstr>Team Profiles</vt:lpstr>
      <vt:lpstr>Team Profiles</vt:lpstr>
      <vt:lpstr>Team Profiles</vt:lpstr>
      <vt:lpstr>Global certifications</vt:lpstr>
      <vt:lpstr>Global certifications</vt:lpstr>
      <vt:lpstr>Global certifications</vt:lpstr>
      <vt:lpstr>Global certifications</vt:lpstr>
      <vt:lpstr>Global certifications</vt:lpstr>
      <vt:lpstr>Global certifications</vt:lpstr>
      <vt:lpstr>Global certifications</vt:lpstr>
      <vt:lpstr>Global Certifications</vt:lpstr>
      <vt:lpstr>Global Certifications</vt:lpstr>
      <vt:lpstr>Global Certifications</vt:lpstr>
      <vt:lpstr>Global Certifications</vt:lpstr>
      <vt:lpstr>Global Certifications</vt:lpstr>
      <vt:lpstr>Global Certifications</vt:lpstr>
      <vt:lpstr>Global Certifications</vt:lpstr>
      <vt:lpstr>Global Certifications</vt:lpstr>
      <vt:lpstr>Global Certifications</vt:lpstr>
      <vt:lpstr>Global Certifications</vt:lpstr>
      <vt:lpstr>Global Certifications</vt:lpstr>
      <vt:lpstr>Global Certifications</vt:lpstr>
      <vt:lpstr>Global Certifications</vt:lpstr>
      <vt:lpstr>Global Certifications</vt:lpstr>
      <vt:lpstr>Global Certifications</vt:lpstr>
      <vt:lpstr>Global Certifications</vt:lpstr>
      <vt:lpstr>Global Certifications</vt:lpstr>
      <vt:lpstr>Global Certifications</vt:lpstr>
      <vt:lpstr>Global Certifications</vt:lpstr>
      <vt:lpstr>Global Certifications</vt:lpstr>
      <vt:lpstr>Customer references</vt:lpstr>
      <vt:lpstr>Key Credentials</vt:lpstr>
      <vt:lpstr>Key Credentials (Cont’d…)</vt:lpstr>
      <vt:lpstr>Key Credentials (Cont’d…)</vt:lpstr>
      <vt:lpstr>Association &amp; Partnership</vt:lpstr>
      <vt:lpstr>Association &amp; Partnership</vt:lpstr>
      <vt:lpstr>Contact US</vt:lpstr>
      <vt:lpstr>PowerPoint Presentation</vt:lpstr>
    </vt:vector>
  </TitlesOfParts>
  <Company>KPMG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Company Profile</dc:title>
  <dc:creator>Administrator</dc:creator>
  <cp:lastModifiedBy>Ayesha Ali</cp:lastModifiedBy>
  <cp:revision>757</cp:revision>
  <cp:lastPrinted>2016-08-17T13:12:19Z</cp:lastPrinted>
  <dcterms:created xsi:type="dcterms:W3CDTF">2016-08-12T07:12:41Z</dcterms:created>
  <dcterms:modified xsi:type="dcterms:W3CDTF">2024-04-19T10:08:41Z</dcterms:modified>
  <cp:category>Virtual Security</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2015-08-11T00:00:00Z</vt:filetime>
  </property>
  <property fmtid="{D5CDD505-2E9C-101B-9397-08002B2CF9AE}" pid="3" name="LastSaved">
    <vt:filetime>2015-08-11T00:00:00Z</vt:filetime>
  </property>
</Properties>
</file>