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sldIdLst>
    <p:sldId id="256" r:id="rId2"/>
    <p:sldId id="257" r:id="rId3"/>
    <p:sldId id="258" r:id="rId4"/>
    <p:sldId id="259" r:id="rId5"/>
    <p:sldId id="312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1" r:id="rId17"/>
    <p:sldId id="280" r:id="rId18"/>
    <p:sldId id="282" r:id="rId19"/>
    <p:sldId id="260" r:id="rId20"/>
    <p:sldId id="283" r:id="rId21"/>
    <p:sldId id="313" r:id="rId22"/>
    <p:sldId id="284" r:id="rId23"/>
    <p:sldId id="261" r:id="rId24"/>
    <p:sldId id="285" r:id="rId25"/>
    <p:sldId id="314" r:id="rId26"/>
    <p:sldId id="286" r:id="rId27"/>
    <p:sldId id="262" r:id="rId28"/>
    <p:sldId id="287" r:id="rId29"/>
    <p:sldId id="288" r:id="rId30"/>
    <p:sldId id="315" r:id="rId31"/>
    <p:sldId id="316" r:id="rId32"/>
    <p:sldId id="289" r:id="rId33"/>
    <p:sldId id="290" r:id="rId34"/>
    <p:sldId id="263" r:id="rId35"/>
    <p:sldId id="291" r:id="rId36"/>
    <p:sldId id="292" r:id="rId37"/>
    <p:sldId id="317" r:id="rId38"/>
    <p:sldId id="293" r:id="rId39"/>
    <p:sldId id="318" r:id="rId40"/>
    <p:sldId id="294" r:id="rId41"/>
    <p:sldId id="295" r:id="rId42"/>
    <p:sldId id="264" r:id="rId43"/>
    <p:sldId id="296" r:id="rId44"/>
    <p:sldId id="297" r:id="rId45"/>
    <p:sldId id="319" r:id="rId46"/>
    <p:sldId id="298" r:id="rId47"/>
    <p:sldId id="265" r:id="rId48"/>
    <p:sldId id="299" r:id="rId49"/>
    <p:sldId id="300" r:id="rId50"/>
    <p:sldId id="301" r:id="rId51"/>
    <p:sldId id="320" r:id="rId52"/>
    <p:sldId id="266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268" r:id="rId64"/>
    <p:sldId id="269" r:id="rId6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10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S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25780"/>
              <a:ext cx="1664208" cy="612648"/>
            </a:xfrm>
            <a:prstGeom prst="rect">
              <a:avLst/>
            </a:prstGeom>
          </p:spPr>
        </p:pic>
        <p:pic>
          <p:nvPicPr>
            <p:cNvPr id="14" name="Picture 13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719572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5722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289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456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453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753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588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786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4891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70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15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684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510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682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671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3622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05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3634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3616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1"/>
            <a:chOff x="0" y="0"/>
            <a:chExt cx="9144000" cy="6858001"/>
          </a:xfrm>
        </p:grpSpPr>
        <p:pic>
          <p:nvPicPr>
            <p:cNvPr id="8" name="Picture 7" descr="S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39689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6211888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821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Anatomy &amp; Physiology of the Gastrointestinal Tract (GIT)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Structure, Functions &amp; Clinical Relevance</a:t>
            </a:r>
          </a:p>
          <a:p>
            <a:r>
              <a:t>Presented by: Dr. Muhammad Ejaz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 GIT is a continuous muscular tube from the mouth to the anus.</a:t>
            </a:r>
          </a:p>
          <a:p>
            <a:r>
              <a:t>Main functions: Ingestion, digestion, absorption, and excretion.</a:t>
            </a:r>
          </a:p>
          <a:p>
            <a:r>
              <a:t>Accessory organs assist in digestive processes.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Major Parts of the GIT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1. Mouth</a:t>
            </a:r>
          </a:p>
          <a:p>
            <a:r>
              <a:t>2. Pharynx</a:t>
            </a:r>
          </a:p>
          <a:p>
            <a:r>
              <a:t>3. Esophagus</a:t>
            </a:r>
          </a:p>
          <a:p>
            <a:r>
              <a:t>4. Stomach</a:t>
            </a:r>
          </a:p>
          <a:p>
            <a:r>
              <a:t>5. Small Intestine (Duodenum, Jejunum, Ileum)</a:t>
            </a:r>
          </a:p>
          <a:p>
            <a:r>
              <a:t>6. Large Intestine (Cecum, Colon, Rectum)</a:t>
            </a:r>
          </a:p>
          <a:p>
            <a:r>
              <a:t>7. Anus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Accessory Digestive Organs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Salivary glands</a:t>
            </a:r>
          </a:p>
          <a:p>
            <a:r>
              <a:t>Liver</a:t>
            </a:r>
          </a:p>
          <a:p>
            <a:r>
              <a:t>Gallbladder</a:t>
            </a:r>
          </a:p>
          <a:p>
            <a:r>
              <a:t>Pancreas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Your Digestive System &amp; How it Works - NIDDK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54" y="762000"/>
            <a:ext cx="7690338" cy="522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7464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mouth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mouth</a:t>
            </a:r>
            <a:r>
              <a:rPr lang="en-US" dirty="0"/>
              <a:t> is the first part of the </a:t>
            </a:r>
            <a:r>
              <a:rPr lang="en-US" b="1" dirty="0"/>
              <a:t>digestive system</a:t>
            </a:r>
            <a:r>
              <a:rPr lang="en-US" dirty="0"/>
              <a:t> where the process of digestion begins. It plays both a </a:t>
            </a:r>
            <a:r>
              <a:rPr lang="en-US" b="1" dirty="0"/>
              <a:t>mechanical</a:t>
            </a:r>
            <a:r>
              <a:rPr lang="en-US" dirty="0"/>
              <a:t> and a </a:t>
            </a:r>
            <a:r>
              <a:rPr lang="en-US" b="1" dirty="0"/>
              <a:t>chemical</a:t>
            </a:r>
            <a:r>
              <a:rPr lang="en-US" dirty="0"/>
              <a:t> role in breaking down </a:t>
            </a:r>
            <a:r>
              <a:rPr lang="en-US" dirty="0" smtClean="0"/>
              <a:t>food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Mechanical digestions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Chemical digestions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454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1. Mechanical Digestion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Teeth</a:t>
            </a:r>
            <a:r>
              <a:rPr lang="en-US" dirty="0"/>
              <a:t>: Cut, tear, and grind food into smaller pieces (mastication), increasing the surface area for enzymes to act.</a:t>
            </a:r>
          </a:p>
          <a:p>
            <a:r>
              <a:rPr lang="en-US" b="1" dirty="0"/>
              <a:t>Tongue</a:t>
            </a:r>
            <a:r>
              <a:rPr lang="en-US" dirty="0"/>
              <a:t>: Helps move food around, mixes it with saliva, and forms it into a soft ball called a </a:t>
            </a:r>
            <a:r>
              <a:rPr lang="en-US" b="1" dirty="0"/>
              <a:t>bolus</a:t>
            </a:r>
            <a:r>
              <a:rPr lang="en-US" dirty="0"/>
              <a:t>. It also pushes the bolus toward the pharynx to be swallowed.</a:t>
            </a:r>
          </a:p>
        </p:txBody>
      </p:sp>
    </p:spTree>
    <p:extLst>
      <p:ext uri="{BB962C8B-B14F-4D97-AF65-F5344CB8AC3E}">
        <p14:creationId xmlns:p14="http://schemas.microsoft.com/office/powerpoint/2010/main" val="3815144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Types of Teeth in Humans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Incisors</a:t>
            </a:r>
            <a:endParaRPr lang="en-US" dirty="0"/>
          </a:p>
          <a:p>
            <a:pPr lvl="1"/>
            <a:r>
              <a:rPr lang="en-US" dirty="0"/>
              <a:t>Location: Front of the mouth (4 upper, 4 lower → total 8).</a:t>
            </a:r>
          </a:p>
          <a:p>
            <a:pPr lvl="1"/>
            <a:r>
              <a:rPr lang="en-US" dirty="0"/>
              <a:t>Shape: Sharp, chisel-shaped.</a:t>
            </a:r>
          </a:p>
          <a:p>
            <a:pPr lvl="1"/>
            <a:r>
              <a:rPr lang="en-US" dirty="0"/>
              <a:t>Function: Cutting and slicing food.</a:t>
            </a:r>
          </a:p>
          <a:p>
            <a:r>
              <a:rPr lang="en-US" b="1" dirty="0"/>
              <a:t>Canines</a:t>
            </a:r>
            <a:endParaRPr lang="en-US" dirty="0"/>
          </a:p>
          <a:p>
            <a:pPr lvl="1"/>
            <a:r>
              <a:rPr lang="en-US" dirty="0"/>
              <a:t>Location: Next to incisors (2 upper, 2 lower → total 4).</a:t>
            </a:r>
          </a:p>
          <a:p>
            <a:pPr lvl="1"/>
            <a:r>
              <a:rPr lang="en-US" dirty="0"/>
              <a:t>Shape: Pointed, cone-shaped.</a:t>
            </a:r>
          </a:p>
          <a:p>
            <a:pPr lvl="1"/>
            <a:r>
              <a:rPr lang="en-US" dirty="0"/>
              <a:t>Function: Tearing and piercing food (especially meat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352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Types of Teeth in Humans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Premolars (Bicuspids)</a:t>
            </a:r>
            <a:endParaRPr lang="en-US" dirty="0"/>
          </a:p>
          <a:p>
            <a:pPr lvl="1"/>
            <a:r>
              <a:rPr lang="en-US" dirty="0"/>
              <a:t>Location: Behind canines (4 upper, 4 lower → total 8).</a:t>
            </a:r>
          </a:p>
          <a:p>
            <a:pPr lvl="1"/>
            <a:r>
              <a:rPr lang="en-US" dirty="0"/>
              <a:t>Shape: Broad surface with ridges.</a:t>
            </a:r>
          </a:p>
          <a:p>
            <a:pPr lvl="1"/>
            <a:r>
              <a:rPr lang="en-US" dirty="0"/>
              <a:t>Function: Crushing and grinding food.</a:t>
            </a:r>
          </a:p>
          <a:p>
            <a:r>
              <a:rPr lang="en-US" b="1" dirty="0"/>
              <a:t>Molars</a:t>
            </a:r>
            <a:endParaRPr lang="en-US" dirty="0"/>
          </a:p>
          <a:p>
            <a:pPr lvl="1"/>
            <a:r>
              <a:rPr lang="en-US" dirty="0"/>
              <a:t>Location: At the very back (12 in adults, including 4 wisdom teeth).</a:t>
            </a:r>
          </a:p>
          <a:p>
            <a:pPr lvl="1"/>
            <a:r>
              <a:rPr lang="en-US" dirty="0"/>
              <a:t>Shape: Large, flat surface with cusps.</a:t>
            </a:r>
          </a:p>
          <a:p>
            <a:pPr lvl="1"/>
            <a:r>
              <a:rPr lang="en-US" dirty="0"/>
              <a:t>Function: Grinding and chewing food into fine particles.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756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Teeth: Anatomy, Types, Function &amp; Car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907" y="915338"/>
            <a:ext cx="7221415" cy="502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174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2. Chemical Digestion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Salivary </a:t>
            </a:r>
            <a:r>
              <a:rPr lang="en-US" b="1" dirty="0"/>
              <a:t>glands</a:t>
            </a:r>
            <a:r>
              <a:rPr lang="en-US" dirty="0"/>
              <a:t> (parotid, submandibular, sublingual) secrete </a:t>
            </a:r>
            <a:r>
              <a:rPr lang="en-US" b="1" dirty="0"/>
              <a:t>saliva</a:t>
            </a:r>
            <a:r>
              <a:rPr lang="en-US" dirty="0"/>
              <a:t>, which contains:</a:t>
            </a:r>
          </a:p>
          <a:p>
            <a:pPr lvl="1"/>
            <a:r>
              <a:rPr lang="en-US" b="1" dirty="0"/>
              <a:t>Water</a:t>
            </a:r>
            <a:r>
              <a:rPr lang="en-US" dirty="0"/>
              <a:t>: Moistens and softens food.</a:t>
            </a:r>
          </a:p>
          <a:p>
            <a:pPr lvl="1"/>
            <a:r>
              <a:rPr lang="en-US" b="1" dirty="0"/>
              <a:t>Mucus</a:t>
            </a:r>
            <a:r>
              <a:rPr lang="en-US" dirty="0"/>
              <a:t>: Helps in swallowing.</a:t>
            </a:r>
          </a:p>
          <a:p>
            <a:pPr lvl="1"/>
            <a:r>
              <a:rPr lang="en-US" b="1" dirty="0"/>
              <a:t>Salivary amylase (ptyalin)</a:t>
            </a:r>
            <a:r>
              <a:rPr lang="en-US" dirty="0"/>
              <a:t>: Begins the breakdown of </a:t>
            </a:r>
            <a:r>
              <a:rPr lang="en-US" b="1" dirty="0"/>
              <a:t>starch (carbohydrates)</a:t>
            </a:r>
            <a:r>
              <a:rPr lang="en-US" dirty="0"/>
              <a:t> into </a:t>
            </a:r>
            <a:r>
              <a:rPr lang="en-US" b="1" dirty="0"/>
              <a:t>maltose (simple sugar)</a:t>
            </a:r>
            <a:r>
              <a:rPr lang="en-US" dirty="0"/>
              <a:t>.</a:t>
            </a:r>
          </a:p>
          <a:p>
            <a:pPr lvl="1"/>
            <a:r>
              <a:rPr lang="en-US" b="1" dirty="0"/>
              <a:t>Lysozyme</a:t>
            </a:r>
            <a:r>
              <a:rPr lang="en-US" dirty="0"/>
              <a:t>: Has antibacterial action.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003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Salivary </a:t>
            </a:r>
            <a:r>
              <a:rPr lang="en-US" b="1" dirty="0"/>
              <a:t>glands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salivary glands</a:t>
            </a:r>
            <a:r>
              <a:rPr lang="en-US" dirty="0"/>
              <a:t> are important accessory organs of the </a:t>
            </a:r>
            <a:r>
              <a:rPr lang="en-US" b="1" dirty="0"/>
              <a:t>digestive system</a:t>
            </a:r>
            <a:r>
              <a:rPr lang="en-US" dirty="0"/>
              <a:t>. They produce </a:t>
            </a:r>
            <a:r>
              <a:rPr lang="en-US" b="1" dirty="0"/>
              <a:t>saliva</a:t>
            </a:r>
            <a:r>
              <a:rPr lang="en-US" dirty="0"/>
              <a:t>, which helps in </a:t>
            </a:r>
            <a:r>
              <a:rPr lang="en-US" b="1" dirty="0"/>
              <a:t>lubrication, chemical digestion, cleaning of mouth, and protection against infection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4348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Types of Salivary Glands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There </a:t>
            </a:r>
            <a:r>
              <a:rPr lang="en-US" dirty="0"/>
              <a:t>are </a:t>
            </a:r>
            <a:r>
              <a:rPr lang="en-US" b="1" dirty="0"/>
              <a:t>three pairs of major salivary glands</a:t>
            </a:r>
            <a:r>
              <a:rPr lang="en-US" dirty="0"/>
              <a:t> and many minor ones:</a:t>
            </a:r>
          </a:p>
          <a:p>
            <a:pPr marL="0" indent="0">
              <a:buNone/>
            </a:pPr>
            <a:r>
              <a:rPr lang="en-US" b="1" dirty="0"/>
              <a:t>1. Parotid Glands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Location</a:t>
            </a:r>
            <a:r>
              <a:rPr lang="en-US" dirty="0"/>
              <a:t>: In front of and just below each ear.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Duct</a:t>
            </a:r>
            <a:r>
              <a:rPr lang="en-US" dirty="0"/>
              <a:t>: </a:t>
            </a:r>
            <a:r>
              <a:rPr lang="en-US" dirty="0" err="1"/>
              <a:t>Stensen’s</a:t>
            </a:r>
            <a:r>
              <a:rPr lang="en-US" dirty="0"/>
              <a:t> duct opens near the upper second molar.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Secretion</a:t>
            </a:r>
            <a:r>
              <a:rPr lang="en-US" dirty="0"/>
              <a:t>: Watery, rich in </a:t>
            </a:r>
            <a:r>
              <a:rPr lang="en-US" b="1" dirty="0"/>
              <a:t>salivary amylase</a:t>
            </a:r>
            <a:r>
              <a:rPr lang="en-US" dirty="0"/>
              <a:t> (for digestion of starch).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Largest salivary gland.</a:t>
            </a:r>
          </a:p>
        </p:txBody>
      </p:sp>
    </p:spTree>
    <p:extLst>
      <p:ext uri="{BB962C8B-B14F-4D97-AF65-F5344CB8AC3E}">
        <p14:creationId xmlns:p14="http://schemas.microsoft.com/office/powerpoint/2010/main" val="4216153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2. Submandibular Glands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Location</a:t>
            </a:r>
            <a:r>
              <a:rPr lang="en-US" sz="2800" dirty="0"/>
              <a:t>: Beneath the lower jaw (mandible).</a:t>
            </a:r>
          </a:p>
          <a:p>
            <a:r>
              <a:rPr lang="en-US" sz="2800" b="1" dirty="0"/>
              <a:t>Duct</a:t>
            </a:r>
            <a:r>
              <a:rPr lang="en-US" sz="2800" dirty="0"/>
              <a:t>: Wharton’s duct opens under the tongue.</a:t>
            </a:r>
          </a:p>
          <a:p>
            <a:r>
              <a:rPr lang="en-US" sz="2800" b="1" dirty="0"/>
              <a:t>Secretion</a:t>
            </a:r>
            <a:r>
              <a:rPr lang="en-US" sz="2800" dirty="0"/>
              <a:t>: Mixed (both watery and mucus), helps in digestion and lubrication.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73059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3. Sublingual Glands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Location</a:t>
            </a:r>
            <a:r>
              <a:rPr lang="en-US" sz="2800" dirty="0"/>
              <a:t>: Under the tongue, in the floor of the mouth.</a:t>
            </a:r>
          </a:p>
          <a:p>
            <a:r>
              <a:rPr lang="en-US" sz="2800" b="1" dirty="0"/>
              <a:t>Ducts</a:t>
            </a:r>
            <a:r>
              <a:rPr lang="en-US" sz="2800" dirty="0"/>
              <a:t>: Many small ducts open directly into the floor of the mouth.</a:t>
            </a:r>
          </a:p>
          <a:p>
            <a:r>
              <a:rPr lang="en-US" sz="2800" b="1" dirty="0"/>
              <a:t>Secretion</a:t>
            </a:r>
            <a:r>
              <a:rPr lang="en-US" sz="2800" dirty="0"/>
              <a:t>: Thick, mucus-rich saliva (helps lubrication).</a:t>
            </a:r>
          </a:p>
        </p:txBody>
      </p:sp>
    </p:spTree>
    <p:extLst>
      <p:ext uri="{BB962C8B-B14F-4D97-AF65-F5344CB8AC3E}">
        <p14:creationId xmlns:p14="http://schemas.microsoft.com/office/powerpoint/2010/main" val="4285990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Salivary Glands: Location &amp; Funct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866" y="785446"/>
            <a:ext cx="6798734" cy="5150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859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Functions of Saliva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Moistens </a:t>
            </a:r>
            <a:r>
              <a:rPr lang="en-US" dirty="0"/>
              <a:t>and softens food → easy swallowing.</a:t>
            </a:r>
          </a:p>
          <a:p>
            <a:r>
              <a:rPr lang="en-US" dirty="0"/>
              <a:t>Contains </a:t>
            </a:r>
            <a:r>
              <a:rPr lang="en-US" b="1" dirty="0"/>
              <a:t>salivary amylase (ptyalin)</a:t>
            </a:r>
            <a:r>
              <a:rPr lang="en-US" dirty="0"/>
              <a:t> → starts digestion of starch.</a:t>
            </a:r>
          </a:p>
          <a:p>
            <a:r>
              <a:rPr lang="en-US" dirty="0"/>
              <a:t>Contains </a:t>
            </a:r>
            <a:r>
              <a:rPr lang="en-US" b="1" dirty="0"/>
              <a:t>lysozyme</a:t>
            </a:r>
            <a:r>
              <a:rPr lang="en-US" dirty="0"/>
              <a:t> → kills bacteria.</a:t>
            </a:r>
          </a:p>
          <a:p>
            <a:r>
              <a:rPr lang="en-US" dirty="0"/>
              <a:t>Helps in </a:t>
            </a:r>
            <a:r>
              <a:rPr lang="en-US" b="1" dirty="0"/>
              <a:t>speech</a:t>
            </a:r>
            <a:r>
              <a:rPr lang="en-US" dirty="0"/>
              <a:t> and keeps mouth moist.</a:t>
            </a:r>
          </a:p>
          <a:p>
            <a:r>
              <a:rPr lang="en-US" dirty="0"/>
              <a:t>Maintains oral hygiene by washing away food particles.</a:t>
            </a:r>
          </a:p>
        </p:txBody>
      </p:sp>
    </p:spTree>
    <p:extLst>
      <p:ext uri="{BB962C8B-B14F-4D97-AF65-F5344CB8AC3E}">
        <p14:creationId xmlns:p14="http://schemas.microsoft.com/office/powerpoint/2010/main" val="1392684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pharynx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pharynx</a:t>
            </a:r>
            <a:r>
              <a:rPr lang="en-US" dirty="0"/>
              <a:t> is a muscular, funnel-shaped tube that connects the </a:t>
            </a:r>
            <a:r>
              <a:rPr lang="en-US" b="1" dirty="0"/>
              <a:t>mouth and nasal cavity</a:t>
            </a:r>
            <a:r>
              <a:rPr lang="en-US" dirty="0"/>
              <a:t> to the </a:t>
            </a:r>
            <a:r>
              <a:rPr lang="en-US" b="1" dirty="0"/>
              <a:t>esophagus and larynx</a:t>
            </a:r>
            <a:r>
              <a:rPr lang="en-US" dirty="0"/>
              <a:t>. It plays an important role in </a:t>
            </a:r>
            <a:r>
              <a:rPr lang="en-US" b="1" dirty="0"/>
              <a:t>digestion</a:t>
            </a:r>
            <a:r>
              <a:rPr lang="en-US" dirty="0"/>
              <a:t> and </a:t>
            </a:r>
            <a:r>
              <a:rPr lang="en-US" b="1" dirty="0"/>
              <a:t>respiration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4181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Structure of Pharynx</a:t>
            </a:r>
            <a:br>
              <a:rPr lang="en-US" sz="4800" b="1" dirty="0"/>
            </a:br>
            <a:endParaRPr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3800" dirty="0" smtClean="0"/>
              <a:t>The </a:t>
            </a:r>
            <a:r>
              <a:rPr lang="en-US" sz="3800" dirty="0"/>
              <a:t>pharynx is about </a:t>
            </a:r>
            <a:r>
              <a:rPr lang="en-US" sz="3800" b="1" dirty="0"/>
              <a:t>12–14 cm long</a:t>
            </a:r>
            <a:r>
              <a:rPr lang="en-US" sz="3800" dirty="0"/>
              <a:t> and is divided into </a:t>
            </a:r>
            <a:r>
              <a:rPr lang="en-US" sz="3800" b="1" dirty="0"/>
              <a:t>three parts</a:t>
            </a:r>
            <a:r>
              <a:rPr lang="en-US" sz="3800" dirty="0"/>
              <a:t>:</a:t>
            </a:r>
          </a:p>
          <a:p>
            <a:pPr marL="0" indent="0">
              <a:buNone/>
            </a:pPr>
            <a:r>
              <a:rPr lang="en-US" sz="3800" b="1" dirty="0" smtClean="0"/>
              <a:t>1.Nasopharynx</a:t>
            </a:r>
            <a:endParaRPr lang="en-US" sz="3800" dirty="0"/>
          </a:p>
          <a:p>
            <a:pPr lvl="1"/>
            <a:r>
              <a:rPr lang="en-US" sz="3800" dirty="0"/>
              <a:t>Location: Upper part, behind the nasal cavity.</a:t>
            </a:r>
          </a:p>
          <a:p>
            <a:pPr lvl="1"/>
            <a:r>
              <a:rPr lang="en-US" sz="3800" dirty="0"/>
              <a:t>Function: Only respiratory (air passage).</a:t>
            </a:r>
          </a:p>
          <a:p>
            <a:pPr lvl="1"/>
            <a:r>
              <a:rPr lang="en-US" sz="3800" dirty="0"/>
              <a:t>Contains </a:t>
            </a:r>
            <a:r>
              <a:rPr lang="en-US" sz="3800" b="1" dirty="0"/>
              <a:t>pharyngeal tonsils (adenoids)</a:t>
            </a:r>
            <a:r>
              <a:rPr lang="en-US" sz="3800" dirty="0"/>
              <a:t> and opening of </a:t>
            </a:r>
            <a:r>
              <a:rPr lang="en-US" sz="3800" b="1" dirty="0"/>
              <a:t>Eustachian tube</a:t>
            </a:r>
            <a:r>
              <a:rPr lang="en-US" sz="3800" dirty="0"/>
              <a:t>.</a:t>
            </a:r>
          </a:p>
          <a:p>
            <a:pPr marL="0" indent="0">
              <a:buNone/>
            </a:pPr>
            <a:r>
              <a:rPr lang="en-US" sz="3800" b="1" dirty="0" smtClean="0"/>
              <a:t>2.Oropharynx</a:t>
            </a:r>
            <a:endParaRPr lang="en-US" sz="3800" dirty="0"/>
          </a:p>
          <a:p>
            <a:pPr lvl="1"/>
            <a:r>
              <a:rPr lang="en-US" sz="3800" dirty="0"/>
              <a:t>Location: Middle part, behind the oral cavity.</a:t>
            </a:r>
          </a:p>
          <a:p>
            <a:pPr lvl="1"/>
            <a:r>
              <a:rPr lang="en-US" sz="3800" dirty="0"/>
              <a:t>Function: Common passage for </a:t>
            </a:r>
            <a:r>
              <a:rPr lang="en-US" sz="3800" b="1" dirty="0"/>
              <a:t>food and air</a:t>
            </a:r>
            <a:r>
              <a:rPr lang="en-US" sz="3800" dirty="0"/>
              <a:t>.</a:t>
            </a:r>
          </a:p>
          <a:p>
            <a:pPr lvl="1"/>
            <a:r>
              <a:rPr lang="en-US" sz="3800" dirty="0"/>
              <a:t>Contains </a:t>
            </a:r>
            <a:r>
              <a:rPr lang="en-US" sz="3800" b="1" dirty="0"/>
              <a:t>palatine tonsils</a:t>
            </a:r>
            <a:r>
              <a:rPr lang="en-US" sz="3800" dirty="0"/>
              <a:t>.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3.Laryngopharynx </a:t>
            </a:r>
            <a:r>
              <a:rPr lang="en-US" sz="3200" b="1" dirty="0"/>
              <a:t>(</a:t>
            </a:r>
            <a:r>
              <a:rPr lang="en-US" sz="3200" b="1" dirty="0" err="1"/>
              <a:t>Hypopharynx</a:t>
            </a:r>
            <a:r>
              <a:rPr lang="en-US" sz="3200" b="1" dirty="0"/>
              <a:t>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Location: Lower part, continuous with esophagus and larynx.</a:t>
            </a:r>
          </a:p>
          <a:p>
            <a:r>
              <a:rPr lang="en-US" dirty="0"/>
              <a:t>Function: Directs food into the </a:t>
            </a:r>
            <a:r>
              <a:rPr lang="en-US" b="1" dirty="0"/>
              <a:t>esophagus</a:t>
            </a:r>
            <a:r>
              <a:rPr lang="en-US" dirty="0"/>
              <a:t> and air into the </a:t>
            </a:r>
            <a:r>
              <a:rPr lang="en-US" b="1" dirty="0"/>
              <a:t>larynx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004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Pharynx (Human Anatomy): Picture, Functions, Diseases, and Treatment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866" y="915338"/>
            <a:ext cx="6798733" cy="502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74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Functions of Pharynx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Digestion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Helps in </a:t>
            </a:r>
            <a:r>
              <a:rPr lang="en-US" b="1" dirty="0"/>
              <a:t>swallowing (deglutition)</a:t>
            </a:r>
            <a:r>
              <a:rPr lang="en-US" dirty="0"/>
              <a:t> by moving food from mouth → esophagus.</a:t>
            </a:r>
          </a:p>
          <a:p>
            <a:pPr lvl="1"/>
            <a:r>
              <a:rPr lang="en-US" dirty="0"/>
              <a:t>Muscles contract to push the food bolus downward.</a:t>
            </a:r>
          </a:p>
          <a:p>
            <a:r>
              <a:rPr lang="en-US" b="1" dirty="0"/>
              <a:t>Respiration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Serves as a passageway for air from nasal cavity → larynx → trachea.</a:t>
            </a:r>
          </a:p>
          <a:p>
            <a:r>
              <a:rPr lang="en-US" b="1" dirty="0"/>
              <a:t>Protection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Tonsils in the pharynx provide immune defense against microbes entering through food or air.</a:t>
            </a:r>
          </a:p>
        </p:txBody>
      </p:sp>
    </p:spTree>
    <p:extLst>
      <p:ext uri="{BB962C8B-B14F-4D97-AF65-F5344CB8AC3E}">
        <p14:creationId xmlns:p14="http://schemas.microsoft.com/office/powerpoint/2010/main" val="1701535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Esophagus (Food Pipe</a:t>
            </a:r>
            <a:r>
              <a:rPr lang="en-US" b="1" dirty="0" smtClean="0"/>
              <a:t>)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/>
              <a:t>esophagus</a:t>
            </a:r>
            <a:r>
              <a:rPr lang="en-US" dirty="0"/>
              <a:t> is a </a:t>
            </a:r>
            <a:r>
              <a:rPr lang="en-US" b="1" dirty="0"/>
              <a:t>muscular tube</a:t>
            </a:r>
            <a:r>
              <a:rPr lang="en-US" dirty="0"/>
              <a:t> that connects the </a:t>
            </a:r>
            <a:r>
              <a:rPr lang="en-US" b="1" dirty="0"/>
              <a:t>pharynx</a:t>
            </a:r>
            <a:r>
              <a:rPr lang="en-US" dirty="0"/>
              <a:t> to the </a:t>
            </a:r>
            <a:r>
              <a:rPr lang="en-US" b="1" dirty="0"/>
              <a:t>stomach</a:t>
            </a:r>
            <a:r>
              <a:rPr lang="en-US" dirty="0"/>
              <a:t>. It is about </a:t>
            </a:r>
            <a:r>
              <a:rPr lang="en-US" b="1" dirty="0"/>
              <a:t>25 cm (10 inches) long</a:t>
            </a:r>
            <a:r>
              <a:rPr lang="en-US" dirty="0"/>
              <a:t> in adults.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Structure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Location</a:t>
            </a:r>
            <a:r>
              <a:rPr lang="en-US" dirty="0"/>
              <a:t>: Lies behind the trachea and in front of the spine.</a:t>
            </a:r>
          </a:p>
          <a:p>
            <a:r>
              <a:rPr lang="en-US" b="1" dirty="0"/>
              <a:t>Layers of the esophagus</a:t>
            </a:r>
            <a:r>
              <a:rPr lang="en-US" dirty="0"/>
              <a:t> (from inside to outside):</a:t>
            </a:r>
          </a:p>
          <a:p>
            <a:pPr lvl="1"/>
            <a:r>
              <a:rPr lang="en-US" b="1" dirty="0"/>
              <a:t>Mucosa</a:t>
            </a:r>
            <a:r>
              <a:rPr lang="en-US" dirty="0"/>
              <a:t> → secretes mucus for lubrication.</a:t>
            </a:r>
          </a:p>
          <a:p>
            <a:pPr lvl="1"/>
            <a:r>
              <a:rPr lang="en-US" b="1" dirty="0" err="1"/>
              <a:t>Submucosa</a:t>
            </a:r>
            <a:r>
              <a:rPr lang="en-US" dirty="0"/>
              <a:t> → contains glands and blood vessels.</a:t>
            </a:r>
          </a:p>
          <a:p>
            <a:pPr lvl="1"/>
            <a:r>
              <a:rPr lang="en-US" b="1" dirty="0" err="1"/>
              <a:t>Muscularis</a:t>
            </a:r>
            <a:r>
              <a:rPr lang="en-US" b="1" dirty="0"/>
              <a:t> </a:t>
            </a:r>
            <a:r>
              <a:rPr lang="en-US" b="1" dirty="0" err="1"/>
              <a:t>externa</a:t>
            </a:r>
            <a:r>
              <a:rPr lang="en-US" dirty="0"/>
              <a:t> → upper part has voluntary skeletal muscles, lower part has involuntary smooth muscles.</a:t>
            </a:r>
          </a:p>
          <a:p>
            <a:pPr lvl="1"/>
            <a:r>
              <a:rPr lang="en-US" b="1" dirty="0"/>
              <a:t>Adventitia</a:t>
            </a:r>
            <a:r>
              <a:rPr lang="en-US" dirty="0"/>
              <a:t> → outer protective layer.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9221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Esophagus (Human Anatomy): Picture, Function, Diseases, Tests, and  Treatment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866" y="915338"/>
            <a:ext cx="6923779" cy="502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2796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6400" b="1" dirty="0" smtClean="0"/>
              <a:t>Passage </a:t>
            </a:r>
            <a:r>
              <a:rPr lang="en-US" sz="6400" b="1" dirty="0"/>
              <a:t>of Food</a:t>
            </a:r>
            <a:endParaRPr lang="en-US" sz="6400" dirty="0"/>
          </a:p>
          <a:p>
            <a:pPr lvl="1"/>
            <a:r>
              <a:rPr lang="en-US" sz="6400" dirty="0"/>
              <a:t>Carries the swallowed food (bolus) from the pharynx → stomach.</a:t>
            </a:r>
          </a:p>
          <a:p>
            <a:pPr lvl="1"/>
            <a:r>
              <a:rPr lang="en-US" sz="6400" dirty="0"/>
              <a:t>No digestion takes place here.</a:t>
            </a:r>
          </a:p>
          <a:p>
            <a:r>
              <a:rPr lang="en-US" sz="6400" b="1" dirty="0"/>
              <a:t>Peristalsis</a:t>
            </a:r>
            <a:endParaRPr lang="en-US" sz="6400" dirty="0"/>
          </a:p>
          <a:p>
            <a:pPr lvl="1"/>
            <a:r>
              <a:rPr lang="en-US" sz="6400" dirty="0"/>
              <a:t>A series of wave-like muscular contractions that push the food downward.</a:t>
            </a:r>
          </a:p>
          <a:p>
            <a:pPr lvl="1"/>
            <a:r>
              <a:rPr lang="en-US" sz="6400" dirty="0"/>
              <a:t>Works even if you are upside down (gravity is not necessary).</a:t>
            </a:r>
          </a:p>
          <a:p>
            <a:r>
              <a:rPr lang="en-US" sz="6400" b="1" dirty="0"/>
              <a:t>Sphincters</a:t>
            </a:r>
            <a:endParaRPr lang="en-US" sz="6400" dirty="0"/>
          </a:p>
          <a:p>
            <a:pPr lvl="1"/>
            <a:r>
              <a:rPr lang="en-US" sz="6400" b="1" dirty="0"/>
              <a:t>Upper esophageal sphincter (UES):</a:t>
            </a:r>
            <a:r>
              <a:rPr lang="en-US" sz="6400" dirty="0"/>
              <a:t> Prevents air from entering the esophagus during breathing.</a:t>
            </a:r>
          </a:p>
          <a:p>
            <a:pPr lvl="1"/>
            <a:r>
              <a:rPr lang="en-US" sz="6400" b="1" dirty="0"/>
              <a:t>Lower esophageal sphincter (LES):</a:t>
            </a:r>
            <a:r>
              <a:rPr lang="en-US" sz="6400" dirty="0"/>
              <a:t> Prevents stomach contents (acid/food) from flowing back into the esophagus (reflux).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4661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Stomach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/>
              <a:t>stomach</a:t>
            </a:r>
            <a:r>
              <a:rPr lang="en-US" dirty="0"/>
              <a:t> is a </a:t>
            </a:r>
            <a:r>
              <a:rPr lang="en-US" b="1" dirty="0"/>
              <a:t>J-shaped, muscular sac</a:t>
            </a:r>
            <a:r>
              <a:rPr lang="en-US" dirty="0"/>
              <a:t> located between the </a:t>
            </a:r>
            <a:r>
              <a:rPr lang="en-US" b="1" dirty="0"/>
              <a:t>esophagus</a:t>
            </a:r>
            <a:r>
              <a:rPr lang="en-US" dirty="0"/>
              <a:t> and the </a:t>
            </a:r>
            <a:r>
              <a:rPr lang="en-US" b="1" dirty="0"/>
              <a:t>small intestine (duodenum)</a:t>
            </a:r>
            <a:r>
              <a:rPr lang="en-US" dirty="0"/>
              <a:t>. It acts as a </a:t>
            </a:r>
            <a:r>
              <a:rPr lang="en-US" b="1" dirty="0"/>
              <a:t>temporary storage tank</a:t>
            </a:r>
            <a:r>
              <a:rPr lang="en-US" dirty="0"/>
              <a:t> and plays a major role in both </a:t>
            </a:r>
            <a:r>
              <a:rPr lang="en-US" b="1" dirty="0"/>
              <a:t>mechanical</a:t>
            </a:r>
            <a:r>
              <a:rPr lang="en-US" dirty="0"/>
              <a:t> and </a:t>
            </a:r>
            <a:r>
              <a:rPr lang="en-US" b="1" dirty="0"/>
              <a:t>chemical digestion</a:t>
            </a:r>
            <a:r>
              <a:rPr lang="en-US" dirty="0"/>
              <a:t>.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Parts of the </a:t>
            </a:r>
            <a:r>
              <a:rPr lang="en-US" b="1" dirty="0" smtClean="0"/>
              <a:t>Stomach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Cardiac </a:t>
            </a:r>
            <a:r>
              <a:rPr lang="en-US" b="1" dirty="0"/>
              <a:t>region</a:t>
            </a:r>
            <a:r>
              <a:rPr lang="en-US" dirty="0"/>
              <a:t> → area where food enters from the esophagus.</a:t>
            </a:r>
          </a:p>
          <a:p>
            <a:r>
              <a:rPr lang="en-US" b="1" dirty="0"/>
              <a:t>Fundus</a:t>
            </a:r>
            <a:r>
              <a:rPr lang="en-US" dirty="0"/>
              <a:t> → dome-shaped upper part, stores undigested food and gases.</a:t>
            </a:r>
          </a:p>
          <a:p>
            <a:r>
              <a:rPr lang="en-US" b="1" dirty="0"/>
              <a:t>Body</a:t>
            </a:r>
            <a:r>
              <a:rPr lang="en-US" dirty="0"/>
              <a:t> → main central portion where mixing and digestion occur.</a:t>
            </a:r>
          </a:p>
          <a:p>
            <a:r>
              <a:rPr lang="en-US" b="1" dirty="0"/>
              <a:t>Pylorus</a:t>
            </a:r>
            <a:r>
              <a:rPr lang="en-US" dirty="0"/>
              <a:t> → lower part that connects to the small intestine.</a:t>
            </a:r>
          </a:p>
          <a:p>
            <a:pPr lvl="1"/>
            <a:r>
              <a:rPr lang="en-US" dirty="0"/>
              <a:t>Contains </a:t>
            </a:r>
            <a:r>
              <a:rPr lang="en-US" b="1" dirty="0"/>
              <a:t>pyloric sphincter</a:t>
            </a:r>
            <a:r>
              <a:rPr lang="en-US" dirty="0"/>
              <a:t> which controls the release of </a:t>
            </a:r>
            <a:r>
              <a:rPr lang="en-US" dirty="0" err="1"/>
              <a:t>chyme</a:t>
            </a:r>
            <a:r>
              <a:rPr lang="en-US" dirty="0"/>
              <a:t> (partially digested food) into the duodenum.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3648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Structure (Layers)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Mucosa</a:t>
            </a:r>
            <a:r>
              <a:rPr lang="en-US" dirty="0" smtClean="0"/>
              <a:t> </a:t>
            </a:r>
            <a:r>
              <a:rPr lang="en-US" dirty="0"/>
              <a:t>→ secretes gastric juice and mucus.</a:t>
            </a:r>
          </a:p>
          <a:p>
            <a:r>
              <a:rPr lang="en-US" b="1" dirty="0" err="1"/>
              <a:t>Submucosa</a:t>
            </a:r>
            <a:r>
              <a:rPr lang="en-US" dirty="0"/>
              <a:t> → contains blood vessels and nerves.</a:t>
            </a:r>
          </a:p>
          <a:p>
            <a:r>
              <a:rPr lang="en-US" b="1" dirty="0" err="1"/>
              <a:t>Muscularis</a:t>
            </a:r>
            <a:r>
              <a:rPr lang="en-US" b="1" dirty="0"/>
              <a:t> </a:t>
            </a:r>
            <a:r>
              <a:rPr lang="en-US" b="1" dirty="0" err="1"/>
              <a:t>externa</a:t>
            </a:r>
            <a:r>
              <a:rPr lang="en-US" dirty="0"/>
              <a:t> → three muscle layers (longitudinal, circular, oblique) for churning and mixing food.</a:t>
            </a:r>
          </a:p>
          <a:p>
            <a:r>
              <a:rPr lang="en-US" b="1" dirty="0"/>
              <a:t>Serosa</a:t>
            </a:r>
            <a:r>
              <a:rPr lang="en-US" dirty="0"/>
              <a:t> → outer protective covering.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9301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23.4 The Stomach – Anatomy &amp; Physiolog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866" y="915338"/>
            <a:ext cx="6595534" cy="502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2320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Stomach: Anatomy, function, blood supply and innervation | Kenhu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867" y="915338"/>
            <a:ext cx="6798734" cy="502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2631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Functions of the Stomach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Mechanical </a:t>
            </a:r>
            <a:r>
              <a:rPr lang="en-US" b="1" dirty="0"/>
              <a:t>digestion</a:t>
            </a:r>
            <a:endParaRPr lang="en-US" dirty="0"/>
          </a:p>
          <a:p>
            <a:pPr lvl="1"/>
            <a:r>
              <a:rPr lang="en-US" dirty="0"/>
              <a:t>Strong muscular contractions (churning) mix food with gastric juice, forming </a:t>
            </a:r>
            <a:r>
              <a:rPr lang="en-US" b="1" dirty="0" err="1"/>
              <a:t>chyme</a:t>
            </a:r>
            <a:r>
              <a:rPr lang="en-US" dirty="0"/>
              <a:t>.</a:t>
            </a:r>
          </a:p>
          <a:p>
            <a:r>
              <a:rPr lang="en-US" b="1" dirty="0"/>
              <a:t>Chemical digestion</a:t>
            </a:r>
            <a:endParaRPr lang="en-US" dirty="0"/>
          </a:p>
          <a:p>
            <a:pPr lvl="1"/>
            <a:r>
              <a:rPr lang="en-US" b="1" dirty="0"/>
              <a:t>Gastric juice</a:t>
            </a:r>
            <a:r>
              <a:rPr lang="en-US" dirty="0"/>
              <a:t> contains:</a:t>
            </a:r>
          </a:p>
          <a:p>
            <a:pPr lvl="2"/>
            <a:r>
              <a:rPr lang="en-US" b="1" dirty="0"/>
              <a:t>Hydrochloric acid (</a:t>
            </a:r>
            <a:r>
              <a:rPr lang="en-US" b="1" dirty="0" err="1"/>
              <a:t>HCl</a:t>
            </a:r>
            <a:r>
              <a:rPr lang="en-US" b="1" dirty="0"/>
              <a:t>):</a:t>
            </a:r>
            <a:r>
              <a:rPr lang="en-US" dirty="0"/>
              <a:t> Kills bacteria, activates enzymes.</a:t>
            </a:r>
          </a:p>
          <a:p>
            <a:pPr lvl="2"/>
            <a:r>
              <a:rPr lang="en-US" b="1" dirty="0"/>
              <a:t>Pepsin:</a:t>
            </a:r>
            <a:r>
              <a:rPr lang="en-US" dirty="0"/>
              <a:t> Begins digestion of proteins into peptides.</a:t>
            </a:r>
          </a:p>
          <a:p>
            <a:pPr lvl="2"/>
            <a:r>
              <a:rPr lang="en-US" b="1" dirty="0"/>
              <a:t>Intrinsic factor:</a:t>
            </a:r>
            <a:r>
              <a:rPr lang="en-US" dirty="0"/>
              <a:t> Helps absorb Vitamin B12.</a:t>
            </a:r>
          </a:p>
          <a:p>
            <a:pPr lvl="2"/>
            <a:r>
              <a:rPr lang="en-US" b="1" dirty="0"/>
              <a:t>Mucus:</a:t>
            </a:r>
            <a:r>
              <a:rPr lang="en-US" dirty="0"/>
              <a:t> Protects stomach lining from </a:t>
            </a:r>
            <a:r>
              <a:rPr lang="en-US" dirty="0" err="1"/>
              <a:t>HCl</a:t>
            </a:r>
            <a:r>
              <a:rPr lang="en-US" dirty="0"/>
              <a:t> and pepsin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1933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Functions of the Stomach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Storage</a:t>
            </a:r>
            <a:endParaRPr lang="en-US" dirty="0"/>
          </a:p>
          <a:p>
            <a:pPr lvl="1"/>
            <a:r>
              <a:rPr lang="en-US" dirty="0"/>
              <a:t>Holds food for 2–4 hours and releases it slowly into the small intestine.</a:t>
            </a:r>
          </a:p>
          <a:p>
            <a:r>
              <a:rPr lang="en-US" b="1" dirty="0"/>
              <a:t>Absorption</a:t>
            </a:r>
            <a:endParaRPr lang="en-US" dirty="0"/>
          </a:p>
          <a:p>
            <a:pPr lvl="1"/>
            <a:r>
              <a:rPr lang="en-US" dirty="0"/>
              <a:t>Little absorption occurs here (mainly alcohol, water, some drugs like aspirin).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2923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Small Intestine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/>
              <a:t>small intestine</a:t>
            </a:r>
            <a:r>
              <a:rPr lang="en-US" dirty="0"/>
              <a:t> is a </a:t>
            </a:r>
            <a:r>
              <a:rPr lang="en-US" b="1" dirty="0"/>
              <a:t>long, coiled, narrow tube</a:t>
            </a:r>
            <a:r>
              <a:rPr lang="en-US" dirty="0"/>
              <a:t> about </a:t>
            </a:r>
            <a:r>
              <a:rPr lang="en-US" b="1" dirty="0"/>
              <a:t>6 meters (20 feet)</a:t>
            </a:r>
            <a:r>
              <a:rPr lang="en-US" dirty="0"/>
              <a:t> long. It extends from the </a:t>
            </a:r>
            <a:r>
              <a:rPr lang="en-US" b="1" dirty="0"/>
              <a:t>stomach (pylorus)</a:t>
            </a:r>
            <a:r>
              <a:rPr lang="en-US" dirty="0"/>
              <a:t> to the </a:t>
            </a:r>
            <a:r>
              <a:rPr lang="en-US" b="1" dirty="0"/>
              <a:t>large intestine (cecum)</a:t>
            </a:r>
            <a:r>
              <a:rPr lang="en-US" dirty="0"/>
              <a:t>.</a:t>
            </a:r>
          </a:p>
          <a:p>
            <a:r>
              <a:rPr lang="en-US" dirty="0"/>
              <a:t>It is the </a:t>
            </a:r>
            <a:r>
              <a:rPr lang="en-US" b="1" dirty="0"/>
              <a:t>main site of digestion and absorption of nutrients</a:t>
            </a:r>
            <a:r>
              <a:rPr lang="en-US" dirty="0"/>
              <a:t>.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Parts of the Small Intestine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1.Duodenum </a:t>
            </a:r>
            <a:r>
              <a:rPr lang="en-US" b="1" dirty="0"/>
              <a:t>(about 25 cm / 10 inches)</a:t>
            </a:r>
          </a:p>
          <a:p>
            <a:pPr lvl="1"/>
            <a:r>
              <a:rPr lang="en-US" sz="2900" dirty="0"/>
              <a:t>First part, C-shaped, connected to the stomach.</a:t>
            </a:r>
          </a:p>
          <a:p>
            <a:pPr lvl="1"/>
            <a:r>
              <a:rPr lang="en-US" sz="2900" dirty="0"/>
              <a:t>Receives bile from the liver &amp; gallbladder (for fat digestion) and pancreatic juice (enzymes for carbohydrates, proteins, fats).</a:t>
            </a:r>
          </a:p>
          <a:p>
            <a:pPr lvl="1"/>
            <a:r>
              <a:rPr lang="en-US" sz="2900" dirty="0"/>
              <a:t>Main site for chemical digestion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b="1" dirty="0" smtClean="0"/>
              <a:t>2.Jejunum </a:t>
            </a:r>
            <a:r>
              <a:rPr lang="en-US" b="1" dirty="0"/>
              <a:t>(about 2.5 m)</a:t>
            </a:r>
          </a:p>
          <a:p>
            <a:pPr lvl="1"/>
            <a:r>
              <a:rPr lang="en-US" sz="2900" dirty="0" smtClean="0"/>
              <a:t>Middle part.</a:t>
            </a:r>
          </a:p>
          <a:p>
            <a:pPr lvl="1"/>
            <a:r>
              <a:rPr lang="en-US" sz="2900" dirty="0" smtClean="0"/>
              <a:t>Rich in blood supply.</a:t>
            </a:r>
          </a:p>
          <a:p>
            <a:pPr lvl="1"/>
            <a:r>
              <a:rPr lang="en-US" sz="2900" dirty="0" smtClean="0"/>
              <a:t>Main site of </a:t>
            </a:r>
            <a:r>
              <a:rPr lang="en-US" sz="2900" b="1" dirty="0" smtClean="0"/>
              <a:t>absorption of nutrients</a:t>
            </a:r>
            <a:r>
              <a:rPr lang="en-US" sz="2900" dirty="0" smtClean="0"/>
              <a:t> (sugars, amino acids, fatty acids, vitamins, minerals).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14366493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Parts of the Small </a:t>
            </a:r>
            <a:r>
              <a:rPr lang="en-US" b="1" dirty="0" smtClean="0"/>
              <a:t>Intestine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3.Ileum</a:t>
            </a:r>
            <a:r>
              <a:rPr lang="en-US" dirty="0" smtClean="0"/>
              <a:t> </a:t>
            </a:r>
            <a:r>
              <a:rPr lang="en-US" dirty="0"/>
              <a:t>(about 3.5 m)</a:t>
            </a:r>
          </a:p>
          <a:p>
            <a:pPr lvl="1"/>
            <a:r>
              <a:rPr lang="en-US" dirty="0"/>
              <a:t>Last and longest part.</a:t>
            </a:r>
          </a:p>
          <a:p>
            <a:pPr lvl="1"/>
            <a:r>
              <a:rPr lang="en-US" dirty="0"/>
              <a:t>Absorbs vitamin B12, bile salts, and remaining nutrients.</a:t>
            </a:r>
          </a:p>
          <a:p>
            <a:pPr lvl="1"/>
            <a:r>
              <a:rPr lang="en-US" dirty="0"/>
              <a:t>Ends at the </a:t>
            </a:r>
            <a:r>
              <a:rPr lang="en-US" b="1" dirty="0" err="1"/>
              <a:t>ileocecal</a:t>
            </a:r>
            <a:r>
              <a:rPr lang="en-US" b="1" dirty="0"/>
              <a:t> valve</a:t>
            </a:r>
            <a:r>
              <a:rPr lang="en-US" dirty="0"/>
              <a:t>, which connects to the large intestine.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171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Labelled Diagram of Small Intestin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866" y="915338"/>
            <a:ext cx="7052734" cy="502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853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Structure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Inner </a:t>
            </a:r>
            <a:r>
              <a:rPr lang="en-US" dirty="0"/>
              <a:t>lining has </a:t>
            </a:r>
            <a:r>
              <a:rPr lang="en-US" b="1" dirty="0"/>
              <a:t>folds, villi, and microvilli</a:t>
            </a:r>
            <a:r>
              <a:rPr lang="en-US" dirty="0"/>
              <a:t> → greatly increase surface area for absorption (called the </a:t>
            </a:r>
            <a:r>
              <a:rPr lang="en-US" b="1" dirty="0"/>
              <a:t>brush border</a:t>
            </a:r>
            <a:r>
              <a:rPr lang="en-US" dirty="0"/>
              <a:t>).</a:t>
            </a:r>
          </a:p>
          <a:p>
            <a:r>
              <a:rPr lang="en-US" dirty="0"/>
              <a:t>Lined with </a:t>
            </a:r>
            <a:r>
              <a:rPr lang="en-US" b="1" dirty="0"/>
              <a:t>intestinal glands</a:t>
            </a:r>
            <a:r>
              <a:rPr lang="en-US" dirty="0"/>
              <a:t> that secrete digestive enzymes and mucus.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584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20" name="Picture 4" descr="Small Intestine | Anatomy, Structure &amp; Functions - Lesson | Study.co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866" y="915338"/>
            <a:ext cx="6798734" cy="502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8330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Functions of the Small Intestine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Digestion</a:t>
            </a:r>
            <a:endParaRPr lang="en-US" dirty="0"/>
          </a:p>
          <a:p>
            <a:pPr lvl="1"/>
            <a:r>
              <a:rPr lang="en-US" dirty="0"/>
              <a:t>Enzymes from the pancreas (amylase, lipase, proteases) and bile salts help digest carbohydrates, fats, and proteins.</a:t>
            </a:r>
          </a:p>
          <a:p>
            <a:pPr lvl="1"/>
            <a:r>
              <a:rPr lang="en-US" dirty="0"/>
              <a:t>Intestinal enzymes (maltase, lactase, </a:t>
            </a:r>
            <a:r>
              <a:rPr lang="en-US" dirty="0" err="1"/>
              <a:t>sucrase</a:t>
            </a:r>
            <a:r>
              <a:rPr lang="en-US" dirty="0"/>
              <a:t>, peptidases) complete digestion.</a:t>
            </a:r>
          </a:p>
          <a:p>
            <a:r>
              <a:rPr lang="en-US" b="1" dirty="0" smtClean="0"/>
              <a:t>Transportation</a:t>
            </a:r>
            <a:endParaRPr lang="en-US" dirty="0"/>
          </a:p>
          <a:p>
            <a:pPr lvl="1"/>
            <a:r>
              <a:rPr lang="en-US" dirty="0"/>
              <a:t>Moves food forward by </a:t>
            </a:r>
            <a:r>
              <a:rPr lang="en-US" b="1" dirty="0"/>
              <a:t>peristalsis</a:t>
            </a:r>
            <a:r>
              <a:rPr lang="en-US" dirty="0"/>
              <a:t> into the large intestine.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198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Functions of the Small </a:t>
            </a:r>
            <a:r>
              <a:rPr lang="en-US" b="1" dirty="0" smtClean="0"/>
              <a:t>Intestine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Absorption</a:t>
            </a:r>
            <a:endParaRPr lang="en-US" dirty="0"/>
          </a:p>
          <a:p>
            <a:pPr lvl="1"/>
            <a:r>
              <a:rPr lang="en-US" b="1" dirty="0"/>
              <a:t>Jejunum &amp; ileum</a:t>
            </a:r>
            <a:r>
              <a:rPr lang="en-US" dirty="0"/>
              <a:t> absorb almost all nutrients:</a:t>
            </a:r>
          </a:p>
          <a:p>
            <a:pPr lvl="2"/>
            <a:r>
              <a:rPr lang="en-US" dirty="0"/>
              <a:t>Carbohydrates → glucose</a:t>
            </a:r>
          </a:p>
          <a:p>
            <a:pPr lvl="2"/>
            <a:r>
              <a:rPr lang="en-US" dirty="0"/>
              <a:t>Proteins → amino acids</a:t>
            </a:r>
          </a:p>
          <a:p>
            <a:pPr lvl="2"/>
            <a:r>
              <a:rPr lang="en-US" dirty="0"/>
              <a:t>Fats → fatty acids &amp; glycerol</a:t>
            </a:r>
          </a:p>
          <a:p>
            <a:pPr lvl="2"/>
            <a:r>
              <a:rPr lang="en-US" dirty="0"/>
              <a:t>Vitamins &amp; minerals</a:t>
            </a:r>
          </a:p>
          <a:p>
            <a:pPr lvl="2"/>
            <a:r>
              <a:rPr lang="en-US" dirty="0"/>
              <a:t>Water (most of it)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6670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Large Intestine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large intestine</a:t>
            </a:r>
            <a:r>
              <a:rPr lang="en-US" dirty="0"/>
              <a:t> is a </a:t>
            </a:r>
            <a:r>
              <a:rPr lang="en-US" b="1" dirty="0"/>
              <a:t>wide, shorter tube</a:t>
            </a:r>
            <a:r>
              <a:rPr lang="en-US" dirty="0"/>
              <a:t> (about </a:t>
            </a:r>
            <a:r>
              <a:rPr lang="en-US" b="1" dirty="0"/>
              <a:t>1.5 meters / 5 feet long</a:t>
            </a:r>
            <a:r>
              <a:rPr lang="en-US" dirty="0"/>
              <a:t>) that extends from the </a:t>
            </a:r>
            <a:r>
              <a:rPr lang="en-US" b="1" dirty="0"/>
              <a:t>ileum (end of small intestine)</a:t>
            </a:r>
            <a:r>
              <a:rPr lang="en-US" dirty="0"/>
              <a:t> to the </a:t>
            </a:r>
            <a:r>
              <a:rPr lang="en-US" b="1" dirty="0"/>
              <a:t>anus</a:t>
            </a:r>
            <a:r>
              <a:rPr lang="en-US" dirty="0"/>
              <a:t>.</a:t>
            </a:r>
          </a:p>
          <a:p>
            <a:r>
              <a:rPr lang="en-US" dirty="0"/>
              <a:t>It is mainly responsible for </a:t>
            </a:r>
            <a:r>
              <a:rPr lang="en-US" b="1" dirty="0"/>
              <a:t>absorbing water, salts, and forming feces</a:t>
            </a:r>
            <a:r>
              <a:rPr lang="en-US" dirty="0"/>
              <a:t>.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Parts of the Large Intestine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Cecum</a:t>
            </a:r>
            <a:endParaRPr lang="en-US" dirty="0"/>
          </a:p>
          <a:p>
            <a:pPr lvl="1"/>
            <a:r>
              <a:rPr lang="en-US" dirty="0"/>
              <a:t>Pouch-like beginning of the large intestine.</a:t>
            </a:r>
          </a:p>
          <a:p>
            <a:pPr lvl="1"/>
            <a:r>
              <a:rPr lang="en-US" dirty="0"/>
              <a:t>Connected to the ileum by the </a:t>
            </a:r>
            <a:r>
              <a:rPr lang="en-US" b="1" dirty="0" err="1"/>
              <a:t>ileocecal</a:t>
            </a:r>
            <a:r>
              <a:rPr lang="en-US" b="1" dirty="0"/>
              <a:t> valve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Contains the </a:t>
            </a:r>
            <a:r>
              <a:rPr lang="en-US" b="1" dirty="0"/>
              <a:t>vermiform appendix</a:t>
            </a:r>
            <a:r>
              <a:rPr lang="en-US" dirty="0"/>
              <a:t> (a small finger-like structure, may help in immunity).</a:t>
            </a:r>
          </a:p>
          <a:p>
            <a:r>
              <a:rPr lang="en-US" b="1" dirty="0"/>
              <a:t>Colon</a:t>
            </a:r>
            <a:r>
              <a:rPr lang="en-US" dirty="0"/>
              <a:t> → the major portion, divided into four parts:</a:t>
            </a:r>
          </a:p>
          <a:p>
            <a:pPr lvl="1"/>
            <a:r>
              <a:rPr lang="en-US" b="1" dirty="0"/>
              <a:t>Ascending colon</a:t>
            </a:r>
            <a:r>
              <a:rPr lang="en-US" dirty="0"/>
              <a:t> → goes upward on the right side.</a:t>
            </a:r>
          </a:p>
          <a:p>
            <a:pPr lvl="1"/>
            <a:r>
              <a:rPr lang="en-US" b="1" dirty="0"/>
              <a:t>Transverse colon</a:t>
            </a:r>
            <a:r>
              <a:rPr lang="en-US" dirty="0"/>
              <a:t> → runs across the abdomen.</a:t>
            </a:r>
          </a:p>
          <a:p>
            <a:pPr lvl="1"/>
            <a:r>
              <a:rPr lang="en-US" b="1" dirty="0"/>
              <a:t>Descending colon</a:t>
            </a:r>
            <a:r>
              <a:rPr lang="en-US" dirty="0"/>
              <a:t> → goes downward on the left side.</a:t>
            </a:r>
          </a:p>
          <a:p>
            <a:pPr lvl="1"/>
            <a:r>
              <a:rPr lang="en-US" b="1" dirty="0"/>
              <a:t>Sigmoid colon</a:t>
            </a:r>
            <a:r>
              <a:rPr lang="en-US" dirty="0"/>
              <a:t> → S-shaped, leads to rectum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6536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Parts of the Large Intestine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Rectum</a:t>
            </a:r>
            <a:endParaRPr lang="en-US" dirty="0"/>
          </a:p>
          <a:p>
            <a:pPr lvl="1"/>
            <a:r>
              <a:rPr lang="en-US" dirty="0"/>
              <a:t>Stores feces before elimination.</a:t>
            </a:r>
          </a:p>
          <a:p>
            <a:r>
              <a:rPr lang="en-US" b="1" dirty="0"/>
              <a:t>Anal canal &amp; Anus</a:t>
            </a:r>
            <a:endParaRPr lang="en-US" dirty="0"/>
          </a:p>
          <a:p>
            <a:pPr lvl="1"/>
            <a:r>
              <a:rPr lang="en-US" dirty="0"/>
              <a:t>The final opening through which feces are expelled.</a:t>
            </a:r>
          </a:p>
          <a:p>
            <a:pPr lvl="1"/>
            <a:r>
              <a:rPr lang="en-US" dirty="0"/>
              <a:t>Controlled by </a:t>
            </a:r>
            <a:r>
              <a:rPr lang="en-US" b="1" dirty="0"/>
              <a:t>anal sphincters</a:t>
            </a:r>
            <a:r>
              <a:rPr lang="en-US" dirty="0"/>
              <a:t> (internal involuntary &amp; external voluntary).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5197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4" name="Picture 4" descr="Large Intestine &amp; Colon: Function, Anatomy &amp; Locat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866" y="915338"/>
            <a:ext cx="6798734" cy="502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0603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Functions of the Large Intestine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Absorption</a:t>
            </a:r>
            <a:endParaRPr lang="en-US" dirty="0"/>
          </a:p>
          <a:p>
            <a:pPr lvl="1"/>
            <a:r>
              <a:rPr lang="en-US" dirty="0"/>
              <a:t>Absorbs </a:t>
            </a:r>
            <a:r>
              <a:rPr lang="en-US" b="1" dirty="0"/>
              <a:t>water and electrolytes (Na+, </a:t>
            </a:r>
            <a:r>
              <a:rPr lang="en-US" b="1" dirty="0" err="1"/>
              <a:t>Cl</a:t>
            </a:r>
            <a:r>
              <a:rPr lang="en-US" b="1" dirty="0"/>
              <a:t>–)</a:t>
            </a:r>
            <a:r>
              <a:rPr lang="en-US" dirty="0"/>
              <a:t> → makes feces semi-solid.</a:t>
            </a:r>
          </a:p>
          <a:p>
            <a:r>
              <a:rPr lang="en-US" b="1" dirty="0"/>
              <a:t>Formation of Feces</a:t>
            </a:r>
            <a:endParaRPr lang="en-US" dirty="0"/>
          </a:p>
          <a:p>
            <a:pPr lvl="1"/>
            <a:r>
              <a:rPr lang="en-US" dirty="0"/>
              <a:t>Undigested food, dead cells, bacteria, mucus → form feces.</a:t>
            </a:r>
          </a:p>
          <a:p>
            <a:r>
              <a:rPr lang="en-US" b="1" dirty="0"/>
              <a:t>Bacterial Activity</a:t>
            </a:r>
            <a:endParaRPr lang="en-US" dirty="0"/>
          </a:p>
          <a:p>
            <a:pPr lvl="1"/>
            <a:r>
              <a:rPr lang="en-US" dirty="0"/>
              <a:t>Gut bacteria help in fermentation of some undigested material.</a:t>
            </a:r>
          </a:p>
          <a:p>
            <a:pPr lvl="1"/>
            <a:r>
              <a:rPr lang="en-US" dirty="0"/>
              <a:t>Produce vitamins like </a:t>
            </a:r>
            <a:r>
              <a:rPr lang="en-US" b="1" dirty="0"/>
              <a:t>Vitamin K, B-complex (biotin, folic acid)</a:t>
            </a:r>
            <a:r>
              <a:rPr lang="en-US" dirty="0"/>
              <a:t>.</a:t>
            </a:r>
          </a:p>
          <a:p>
            <a:r>
              <a:rPr lang="en-US" b="1" dirty="0"/>
              <a:t>Defecation</a:t>
            </a:r>
            <a:endParaRPr lang="en-US" dirty="0"/>
          </a:p>
          <a:p>
            <a:pPr lvl="1"/>
            <a:r>
              <a:rPr lang="en-US" dirty="0"/>
              <a:t>Removes waste material from the body.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1562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Accessory Organs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Liver: Produces bile</a:t>
            </a:r>
          </a:p>
          <a:p>
            <a:r>
              <a:rPr dirty="0"/>
              <a:t>Gallbladder: Stores and releases bile</a:t>
            </a:r>
          </a:p>
          <a:p>
            <a:r>
              <a:rPr dirty="0"/>
              <a:t>Pancreas: Produces digestive enzymes &amp; bicarbonate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1. Liver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Largest </a:t>
            </a:r>
            <a:r>
              <a:rPr lang="en-US" b="1" dirty="0"/>
              <a:t>gland</a:t>
            </a:r>
            <a:r>
              <a:rPr lang="en-US" dirty="0"/>
              <a:t> in the body (weighs ~1.5 kg).</a:t>
            </a:r>
          </a:p>
          <a:p>
            <a:r>
              <a:rPr lang="en-US" dirty="0"/>
              <a:t>Location: Upper right side of the abdomen.</a:t>
            </a:r>
          </a:p>
          <a:p>
            <a:r>
              <a:rPr lang="en-US" b="1" dirty="0"/>
              <a:t>Functions in digestion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Produces </a:t>
            </a:r>
            <a:r>
              <a:rPr lang="en-US" b="1" dirty="0"/>
              <a:t>bile</a:t>
            </a:r>
            <a:r>
              <a:rPr lang="en-US" dirty="0"/>
              <a:t> (a greenish fluid).</a:t>
            </a:r>
          </a:p>
          <a:p>
            <a:pPr lvl="1"/>
            <a:r>
              <a:rPr lang="en-US" dirty="0"/>
              <a:t>Bile contains </a:t>
            </a:r>
            <a:r>
              <a:rPr lang="en-US" b="1" dirty="0"/>
              <a:t>bile salts</a:t>
            </a:r>
            <a:r>
              <a:rPr lang="en-US" dirty="0"/>
              <a:t> which </a:t>
            </a:r>
            <a:r>
              <a:rPr lang="en-US" b="1" dirty="0"/>
              <a:t>emulsify fats</a:t>
            </a:r>
            <a:r>
              <a:rPr lang="en-US" dirty="0"/>
              <a:t> (break large fat globules into small droplets → easier for enzymes to digest).</a:t>
            </a:r>
          </a:p>
          <a:p>
            <a:r>
              <a:rPr lang="en-US" dirty="0"/>
              <a:t>Other functions (non-digestive): stores glycogen, detoxifies blood, produces plasma proteins,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8731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2. </a:t>
            </a:r>
            <a:r>
              <a:rPr lang="en-US" b="1" dirty="0" smtClean="0"/>
              <a:t>Gallbladder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Small </a:t>
            </a:r>
            <a:r>
              <a:rPr lang="en-US" dirty="0"/>
              <a:t>pear-shaped sac under the liver.</a:t>
            </a:r>
          </a:p>
          <a:p>
            <a:r>
              <a:rPr lang="en-US" b="1" dirty="0"/>
              <a:t>Function in digestion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Stores and concentrates bile</a:t>
            </a:r>
            <a:r>
              <a:rPr lang="en-US" dirty="0"/>
              <a:t> made by the liver.</a:t>
            </a:r>
          </a:p>
          <a:p>
            <a:pPr lvl="1"/>
            <a:r>
              <a:rPr lang="en-US" dirty="0"/>
              <a:t>Releases bile into the </a:t>
            </a:r>
            <a:r>
              <a:rPr lang="en-US" b="1" dirty="0"/>
              <a:t>duodenum</a:t>
            </a:r>
            <a:r>
              <a:rPr lang="en-US" dirty="0"/>
              <a:t> (small intestine) via the </a:t>
            </a:r>
            <a:r>
              <a:rPr lang="en-US" b="1" dirty="0"/>
              <a:t>bile duct</a:t>
            </a:r>
            <a:r>
              <a:rPr lang="en-US" dirty="0"/>
              <a:t> when fatty food is present.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0884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3. Pancreas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Soft</a:t>
            </a:r>
            <a:r>
              <a:rPr lang="en-US" dirty="0"/>
              <a:t>, leaf-shaped gland located behind the stomach.</a:t>
            </a:r>
          </a:p>
          <a:p>
            <a:r>
              <a:rPr lang="en-US" b="1" dirty="0"/>
              <a:t>Functions in digestion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Produces </a:t>
            </a:r>
            <a:r>
              <a:rPr lang="en-US" b="1" dirty="0"/>
              <a:t>digestive enzymes</a:t>
            </a:r>
            <a:r>
              <a:rPr lang="en-US" dirty="0"/>
              <a:t>:</a:t>
            </a:r>
          </a:p>
          <a:p>
            <a:pPr lvl="2"/>
            <a:r>
              <a:rPr lang="en-US" b="1" dirty="0"/>
              <a:t>Amylase</a:t>
            </a:r>
            <a:r>
              <a:rPr lang="en-US" dirty="0"/>
              <a:t> → breaks starch into simple sugars.</a:t>
            </a:r>
          </a:p>
          <a:p>
            <a:pPr lvl="2"/>
            <a:r>
              <a:rPr lang="en-US" b="1" dirty="0"/>
              <a:t>Lipase</a:t>
            </a:r>
            <a:r>
              <a:rPr lang="en-US" dirty="0"/>
              <a:t> → breaks fats into fatty acids &amp; glycerol.</a:t>
            </a:r>
          </a:p>
          <a:p>
            <a:pPr lvl="2"/>
            <a:r>
              <a:rPr lang="en-US" b="1" dirty="0"/>
              <a:t>Proteases (trypsin, chymotrypsin)</a:t>
            </a:r>
            <a:r>
              <a:rPr lang="en-US" dirty="0"/>
              <a:t> → break proteins into amino </a:t>
            </a:r>
            <a:r>
              <a:rPr lang="en-US" dirty="0" smtClean="0"/>
              <a:t>acids.</a:t>
            </a:r>
          </a:p>
          <a:p>
            <a:pPr lvl="2"/>
            <a:r>
              <a:rPr lang="en-US" dirty="0" smtClean="0"/>
              <a:t>Produces </a:t>
            </a:r>
            <a:r>
              <a:rPr lang="en-US" b="1" dirty="0"/>
              <a:t>bicarbonate</a:t>
            </a:r>
            <a:r>
              <a:rPr lang="en-US" dirty="0"/>
              <a:t> → neutralizes the acidic </a:t>
            </a:r>
            <a:r>
              <a:rPr lang="en-US" dirty="0" err="1"/>
              <a:t>chyme</a:t>
            </a:r>
            <a:r>
              <a:rPr lang="en-US" dirty="0"/>
              <a:t> from the stomach, making the small intestine alkaline (so enzymes can work).</a:t>
            </a:r>
          </a:p>
        </p:txBody>
      </p:sp>
    </p:spTree>
    <p:extLst>
      <p:ext uri="{BB962C8B-B14F-4D97-AF65-F5344CB8AC3E}">
        <p14:creationId xmlns:p14="http://schemas.microsoft.com/office/powerpoint/2010/main" val="29794237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304" name="Picture 16" descr="Liver and Pancreas Disorders: Symptoms, Causes, and Treatmen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866" y="915338"/>
            <a:ext cx="6798733" cy="502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0204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Physiology – Digestive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Ingestion</a:t>
            </a:r>
          </a:p>
          <a:p>
            <a:r>
              <a:t>2. Propulsion (swallowing, peristalsis)</a:t>
            </a:r>
          </a:p>
          <a:p>
            <a:r>
              <a:t>3. Mechanical digestion (chewing, churning)</a:t>
            </a:r>
          </a:p>
          <a:p>
            <a:r>
              <a:t>4. Chemical digestion (enzymes, acids)</a:t>
            </a:r>
          </a:p>
          <a:p>
            <a:r>
              <a:t>5. Absorption</a:t>
            </a:r>
          </a:p>
          <a:p>
            <a:r>
              <a:t>6. Defecation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1. </a:t>
            </a:r>
            <a:r>
              <a:rPr lang="en-US" sz="3200" b="1" dirty="0" err="1"/>
              <a:t>Gastroesophageal</a:t>
            </a:r>
            <a:r>
              <a:rPr lang="en-US" sz="3200" b="1" dirty="0"/>
              <a:t> Reflux Disease (GERD / Acid Reflux</a:t>
            </a:r>
            <a:r>
              <a:rPr lang="en-US" sz="3200" b="1" dirty="0" smtClean="0"/>
              <a:t>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Definition</a:t>
            </a:r>
            <a:r>
              <a:rPr lang="en-US" b="1" dirty="0"/>
              <a:t>:</a:t>
            </a:r>
            <a:r>
              <a:rPr lang="en-US" dirty="0"/>
              <a:t> A chronic condition in which stomach acid frequently flows back into the esophagus, causing </a:t>
            </a:r>
            <a:r>
              <a:rPr lang="en-US" dirty="0" smtClean="0"/>
              <a:t>irritation.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Causes</a:t>
            </a:r>
            <a:r>
              <a:rPr lang="en-US" b="1" dirty="0"/>
              <a:t>:</a:t>
            </a:r>
            <a:r>
              <a:rPr lang="en-US" dirty="0"/>
              <a:t> Weak lower esophageal sphincter, obesity, smoking, spicy/fatty </a:t>
            </a:r>
            <a:r>
              <a:rPr lang="en-US" dirty="0" smtClean="0"/>
              <a:t>foods.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Symptoms</a:t>
            </a:r>
            <a:r>
              <a:rPr lang="en-US" b="1" dirty="0"/>
              <a:t>:</a:t>
            </a:r>
            <a:r>
              <a:rPr lang="en-US" dirty="0"/>
              <a:t> Heartburn, sour/bitter taste, chest pain, cough at </a:t>
            </a:r>
            <a:r>
              <a:rPr lang="en-US" dirty="0" smtClean="0"/>
              <a:t>night.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Treatment</a:t>
            </a:r>
            <a:r>
              <a:rPr lang="en-US" b="1" dirty="0"/>
              <a:t>:</a:t>
            </a:r>
            <a:r>
              <a:rPr lang="en-US" dirty="0"/>
              <a:t> Avoid trigger foods, weight loss, antacids, proton pump inhibitors (omeprazole), H2 blockers (famotidine).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9039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2. Gastritis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Definition</a:t>
            </a:r>
            <a:r>
              <a:rPr lang="en-US" b="1" dirty="0"/>
              <a:t>:</a:t>
            </a:r>
            <a:r>
              <a:rPr lang="en-US" dirty="0"/>
              <a:t> Inflammation of the stomach </a:t>
            </a:r>
            <a:r>
              <a:rPr lang="en-US" dirty="0" smtClean="0"/>
              <a:t>lining.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Causes</a:t>
            </a:r>
            <a:r>
              <a:rPr lang="en-US" b="1" dirty="0"/>
              <a:t>:</a:t>
            </a:r>
            <a:r>
              <a:rPr lang="en-US" dirty="0"/>
              <a:t> H. pylori infection, alcohol, spicy food, long-term NSAID </a:t>
            </a:r>
            <a:r>
              <a:rPr lang="en-US" dirty="0" smtClean="0"/>
              <a:t>use.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Symptoms</a:t>
            </a:r>
            <a:r>
              <a:rPr lang="en-US" b="1" dirty="0"/>
              <a:t>:</a:t>
            </a:r>
            <a:r>
              <a:rPr lang="en-US" dirty="0"/>
              <a:t> Stomach pain, nausea, vomiting, bloating, </a:t>
            </a:r>
            <a:r>
              <a:rPr lang="en-US" dirty="0" smtClean="0"/>
              <a:t>indigestion.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Treatment</a:t>
            </a:r>
            <a:r>
              <a:rPr lang="en-US" b="1" dirty="0"/>
              <a:t>:</a:t>
            </a:r>
            <a:r>
              <a:rPr lang="en-US" dirty="0"/>
              <a:t> Antibiotics (for H. pylori), PPIs, H2 blockers, avoid irritant foods, reduce alcohol/NSAIDs.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4563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3. Peptic Ulcer (Stomach or Duodenal Ulcer</a:t>
            </a:r>
            <a:r>
              <a:rPr lang="en-US" sz="2400" b="1" dirty="0" smtClean="0"/>
              <a:t>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Definition</a:t>
            </a:r>
            <a:r>
              <a:rPr lang="en-US" b="1" dirty="0"/>
              <a:t>:</a:t>
            </a:r>
            <a:r>
              <a:rPr lang="en-US" dirty="0"/>
              <a:t> Open sores that develop on the inner lining of the stomach or upper small </a:t>
            </a:r>
            <a:r>
              <a:rPr lang="en-US" dirty="0" smtClean="0"/>
              <a:t>intestine.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Causes</a:t>
            </a:r>
            <a:r>
              <a:rPr lang="en-US" b="1" dirty="0"/>
              <a:t>:</a:t>
            </a:r>
            <a:r>
              <a:rPr lang="en-US" dirty="0"/>
              <a:t> H. pylori infection, excess stomach acid, stress, smoking, </a:t>
            </a:r>
            <a:r>
              <a:rPr lang="en-US" dirty="0" smtClean="0"/>
              <a:t>NSAIDs.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Symptoms</a:t>
            </a:r>
            <a:r>
              <a:rPr lang="en-US" b="1" dirty="0"/>
              <a:t>:</a:t>
            </a:r>
            <a:r>
              <a:rPr lang="en-US" dirty="0"/>
              <a:t> Burning stomach pain (worse at night or empty stomach), bloating, nausea, black or tarry </a:t>
            </a:r>
            <a:r>
              <a:rPr lang="en-US" dirty="0" smtClean="0"/>
              <a:t>stool.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Treatment</a:t>
            </a:r>
            <a:r>
              <a:rPr lang="en-US" b="1" dirty="0"/>
              <a:t>:</a:t>
            </a:r>
            <a:r>
              <a:rPr lang="en-US" dirty="0"/>
              <a:t> Triple therapy (antibiotics + PPI), antacids, avoid NSAIDs, stress reduction.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110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4. Irritable Bowel Syndrome (IBS)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Definition</a:t>
            </a:r>
            <a:r>
              <a:rPr lang="en-US" b="1" dirty="0"/>
              <a:t>:</a:t>
            </a:r>
            <a:r>
              <a:rPr lang="en-US" dirty="0"/>
              <a:t> A functional bowel disorder characterized by abdominal pain and altered bowel habits without structural </a:t>
            </a:r>
            <a:r>
              <a:rPr lang="en-US" dirty="0" smtClean="0"/>
              <a:t>damage.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Causes</a:t>
            </a:r>
            <a:r>
              <a:rPr lang="en-US" b="1" dirty="0"/>
              <a:t>:</a:t>
            </a:r>
            <a:r>
              <a:rPr lang="en-US" dirty="0"/>
              <a:t> Stress, abnormal gut motility, certain foods (dairy, caffeine, fatty food</a:t>
            </a:r>
            <a:r>
              <a:rPr lang="en-US" dirty="0" smtClean="0"/>
              <a:t>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Symptoms</a:t>
            </a:r>
            <a:r>
              <a:rPr lang="en-US" b="1" dirty="0"/>
              <a:t>:</a:t>
            </a:r>
            <a:r>
              <a:rPr lang="en-US" dirty="0"/>
              <a:t> Abdominal pain, bloating, alternating constipation and diarrhea, mucus in </a:t>
            </a:r>
            <a:r>
              <a:rPr lang="en-US" dirty="0" smtClean="0"/>
              <a:t>stool.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Treatment</a:t>
            </a:r>
            <a:r>
              <a:rPr lang="en-US" b="1" dirty="0"/>
              <a:t>:</a:t>
            </a:r>
            <a:r>
              <a:rPr lang="en-US" dirty="0"/>
              <a:t> High-fiber diet, stress management, antispasmodics (</a:t>
            </a:r>
            <a:r>
              <a:rPr lang="en-US" dirty="0" err="1"/>
              <a:t>dicyclomine</a:t>
            </a:r>
            <a:r>
              <a:rPr lang="en-US" dirty="0"/>
              <a:t>), laxatives (for constipation), </a:t>
            </a:r>
            <a:r>
              <a:rPr lang="en-US" dirty="0" err="1"/>
              <a:t>antidiarrheals</a:t>
            </a:r>
            <a:r>
              <a:rPr lang="en-US" dirty="0"/>
              <a:t> (</a:t>
            </a:r>
            <a:r>
              <a:rPr lang="en-US" dirty="0" err="1"/>
              <a:t>loperamide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7841835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5. Inflammatory Bowel Disease (IBD – </a:t>
            </a:r>
            <a:r>
              <a:rPr lang="en-US" sz="2800" b="1" dirty="0" err="1"/>
              <a:t>Crohn’s</a:t>
            </a:r>
            <a:r>
              <a:rPr lang="en-US" sz="2800" b="1" dirty="0"/>
              <a:t> Disease &amp; Ulcerative </a:t>
            </a:r>
            <a:r>
              <a:rPr lang="en-US" sz="2800" b="1" dirty="0" smtClean="0"/>
              <a:t>Colitis)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Definition</a:t>
            </a:r>
            <a:r>
              <a:rPr lang="en-US" b="1" dirty="0"/>
              <a:t>:</a:t>
            </a:r>
            <a:r>
              <a:rPr lang="en-US" dirty="0"/>
              <a:t> Chronic inflammation of the gastrointestinal tract due to autoimmune </a:t>
            </a:r>
            <a:r>
              <a:rPr lang="en-US" dirty="0" smtClean="0"/>
              <a:t>response.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Causes</a:t>
            </a:r>
            <a:r>
              <a:rPr lang="en-US" b="1" dirty="0"/>
              <a:t>:</a:t>
            </a:r>
            <a:r>
              <a:rPr lang="en-US" dirty="0"/>
              <a:t> Autoimmune disorder, genetics, abnormal immune </a:t>
            </a:r>
            <a:r>
              <a:rPr lang="en-US" dirty="0" smtClean="0"/>
              <a:t>response.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Symptoms</a:t>
            </a:r>
            <a:r>
              <a:rPr lang="en-US" b="1" dirty="0"/>
              <a:t>:</a:t>
            </a:r>
            <a:r>
              <a:rPr lang="en-US" dirty="0"/>
              <a:t> Severe diarrhea, abdominal cramps, blood in stool, weight loss, fever, </a:t>
            </a:r>
            <a:r>
              <a:rPr lang="en-US" dirty="0" smtClean="0"/>
              <a:t>fatigue.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Treatment</a:t>
            </a:r>
            <a:r>
              <a:rPr lang="en-US" b="1" dirty="0"/>
              <a:t>:</a:t>
            </a:r>
            <a:r>
              <a:rPr lang="en-US" dirty="0"/>
              <a:t> Anti-inflammatory drugs (5-ASA), corticosteroids, </a:t>
            </a:r>
            <a:r>
              <a:rPr lang="en-US" dirty="0" err="1"/>
              <a:t>immunosuppressants</a:t>
            </a:r>
            <a:r>
              <a:rPr lang="en-US" dirty="0"/>
              <a:t>, biologic therapy, surgery if severe.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0965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6. Constipation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Definition</a:t>
            </a:r>
            <a:r>
              <a:rPr lang="en-US" b="1" dirty="0"/>
              <a:t>:</a:t>
            </a:r>
            <a:r>
              <a:rPr lang="en-US" dirty="0"/>
              <a:t> Difficulty or infrequent bowel movements, often with hard and dry </a:t>
            </a:r>
            <a:r>
              <a:rPr lang="en-US" dirty="0" smtClean="0"/>
              <a:t>stools.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Causes</a:t>
            </a:r>
            <a:r>
              <a:rPr lang="en-US" b="1" dirty="0"/>
              <a:t>:</a:t>
            </a:r>
            <a:r>
              <a:rPr lang="en-US" dirty="0"/>
              <a:t> Low fiber diet, dehydration, lack of exercise, medications (iron, painkillers</a:t>
            </a:r>
            <a:r>
              <a:rPr lang="en-US" dirty="0" smtClean="0"/>
              <a:t>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Symptoms</a:t>
            </a:r>
            <a:r>
              <a:rPr lang="en-US" b="1" dirty="0"/>
              <a:t>:</a:t>
            </a:r>
            <a:r>
              <a:rPr lang="en-US" dirty="0"/>
              <a:t> Hard stools, difficulty passing stool, infrequent bowel </a:t>
            </a:r>
            <a:r>
              <a:rPr lang="en-US" dirty="0" smtClean="0"/>
              <a:t>movements.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Treatment</a:t>
            </a:r>
            <a:r>
              <a:rPr lang="en-US" b="1" dirty="0"/>
              <a:t>:</a:t>
            </a:r>
            <a:r>
              <a:rPr lang="en-US" dirty="0"/>
              <a:t> High-fiber foods, drink plenty of water, exercise, stool softeners, mild laxatives (short-term).</a:t>
            </a:r>
          </a:p>
        </p:txBody>
      </p:sp>
    </p:spTree>
    <p:extLst>
      <p:ext uri="{BB962C8B-B14F-4D97-AF65-F5344CB8AC3E}">
        <p14:creationId xmlns:p14="http://schemas.microsoft.com/office/powerpoint/2010/main" val="21599200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7. </a:t>
            </a:r>
            <a:r>
              <a:rPr lang="en-US" b="1" dirty="0" smtClean="0"/>
              <a:t>Diarrhea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Definition</a:t>
            </a:r>
            <a:r>
              <a:rPr lang="en-US" b="1" dirty="0"/>
              <a:t>:</a:t>
            </a:r>
            <a:r>
              <a:rPr lang="en-US" dirty="0"/>
              <a:t> Frequent loose or watery bowel </a:t>
            </a:r>
            <a:r>
              <a:rPr lang="en-US" dirty="0" smtClean="0"/>
              <a:t>movements.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Causes</a:t>
            </a:r>
            <a:r>
              <a:rPr lang="en-US" b="1" dirty="0"/>
              <a:t>:</a:t>
            </a:r>
            <a:r>
              <a:rPr lang="en-US" dirty="0"/>
              <a:t> Infections (bacteria, viruses, parasites), contaminated food/water, food </a:t>
            </a:r>
            <a:r>
              <a:rPr lang="en-US" dirty="0" smtClean="0"/>
              <a:t>intolerance.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Symptoms</a:t>
            </a:r>
            <a:r>
              <a:rPr lang="en-US" b="1" dirty="0"/>
              <a:t>:</a:t>
            </a:r>
            <a:r>
              <a:rPr lang="en-US" dirty="0"/>
              <a:t> Frequent watery stools, abdominal cramps, dehydration, </a:t>
            </a:r>
            <a:r>
              <a:rPr lang="en-US" dirty="0" smtClean="0"/>
              <a:t>weakness.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Treatment</a:t>
            </a:r>
            <a:r>
              <a:rPr lang="en-US" b="1" dirty="0"/>
              <a:t>:</a:t>
            </a:r>
            <a:r>
              <a:rPr lang="en-US" dirty="0"/>
              <a:t> Oral rehydration solution (ORS), IV fluids if severe, antibiotics (if bacterial), probiotics.</a:t>
            </a:r>
          </a:p>
        </p:txBody>
      </p:sp>
    </p:spTree>
    <p:extLst>
      <p:ext uri="{BB962C8B-B14F-4D97-AF65-F5344CB8AC3E}">
        <p14:creationId xmlns:p14="http://schemas.microsoft.com/office/powerpoint/2010/main" val="3233060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8. Hemorrhoids (Piles)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Definition:</a:t>
            </a:r>
            <a:r>
              <a:rPr lang="en-US" dirty="0" smtClean="0"/>
              <a:t> Swollen and inflamed veins in the rectum or anus.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Causes:</a:t>
            </a:r>
            <a:r>
              <a:rPr lang="en-US" dirty="0" smtClean="0"/>
              <a:t> Chronic constipation, pregnancy, prolonged sitting, straining during bowel movements.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Symptoms:</a:t>
            </a:r>
            <a:r>
              <a:rPr lang="en-US" dirty="0" smtClean="0"/>
              <a:t> Pain, itching, swelling around anus, bleeding during defecation.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Treatment:</a:t>
            </a:r>
            <a:r>
              <a:rPr lang="en-US" dirty="0" smtClean="0"/>
              <a:t> High-fiber diet, </a:t>
            </a:r>
            <a:r>
              <a:rPr lang="en-US" dirty="0" err="1" smtClean="0"/>
              <a:t>sitz</a:t>
            </a:r>
            <a:r>
              <a:rPr lang="en-US" dirty="0" smtClean="0"/>
              <a:t> baths, topical creams, pain relievers, surgery if severe.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3821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9. Gallstones (</a:t>
            </a:r>
            <a:r>
              <a:rPr lang="en-US" b="1" dirty="0" err="1"/>
              <a:t>Cholelithiasis</a:t>
            </a:r>
            <a:r>
              <a:rPr lang="en-US" b="1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Definition</a:t>
            </a:r>
            <a:r>
              <a:rPr lang="en-US" b="1" dirty="0"/>
              <a:t>:</a:t>
            </a:r>
            <a:r>
              <a:rPr lang="en-US" dirty="0"/>
              <a:t> Hardened deposits of bile (cholesterol, pigments) that form in the </a:t>
            </a:r>
            <a:r>
              <a:rPr lang="en-US" dirty="0" smtClean="0"/>
              <a:t>gallbladder.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Causes</a:t>
            </a:r>
            <a:r>
              <a:rPr lang="en-US" b="1" dirty="0"/>
              <a:t>:</a:t>
            </a:r>
            <a:r>
              <a:rPr lang="en-US" dirty="0"/>
              <a:t> Excess cholesterol in bile, obesity, fatty diet, female </a:t>
            </a:r>
            <a:r>
              <a:rPr lang="en-US" dirty="0" smtClean="0"/>
              <a:t>gender.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Symptoms</a:t>
            </a:r>
            <a:r>
              <a:rPr lang="en-US" b="1" dirty="0"/>
              <a:t>:</a:t>
            </a:r>
            <a:r>
              <a:rPr lang="en-US" dirty="0"/>
              <a:t> Severe upper right abdominal pain (after fatty meals), nausea, vomiting, </a:t>
            </a:r>
            <a:r>
              <a:rPr lang="en-US" dirty="0" smtClean="0"/>
              <a:t>bloating.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Treatment</a:t>
            </a:r>
            <a:r>
              <a:rPr lang="en-US" b="1" dirty="0"/>
              <a:t>:</a:t>
            </a:r>
            <a:r>
              <a:rPr lang="en-US" dirty="0"/>
              <a:t> Pain management, low-fat diet, surgical removal of gallbladder (cholecystectomy) if recurrent.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3761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10. Hepatitis (A, B, C, etc.)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Definition</a:t>
            </a:r>
            <a:r>
              <a:rPr lang="en-US" b="1" dirty="0"/>
              <a:t>:</a:t>
            </a:r>
            <a:r>
              <a:rPr lang="en-US" dirty="0"/>
              <a:t> Inflammation of the liver, usually caused by viral </a:t>
            </a:r>
            <a:r>
              <a:rPr lang="en-US" dirty="0" smtClean="0"/>
              <a:t>infection.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Causes</a:t>
            </a:r>
            <a:r>
              <a:rPr lang="en-US" b="1" dirty="0"/>
              <a:t>:</a:t>
            </a:r>
            <a:r>
              <a:rPr lang="en-US" dirty="0"/>
              <a:t> Contaminated food/water (</a:t>
            </a:r>
            <a:r>
              <a:rPr lang="en-US" dirty="0" err="1"/>
              <a:t>Hep</a:t>
            </a:r>
            <a:r>
              <a:rPr lang="en-US" dirty="0"/>
              <a:t> A, E), blood contact or sexual transmission (</a:t>
            </a:r>
            <a:r>
              <a:rPr lang="en-US" dirty="0" err="1"/>
              <a:t>Hep</a:t>
            </a:r>
            <a:r>
              <a:rPr lang="en-US" dirty="0"/>
              <a:t> B, C</a:t>
            </a:r>
            <a:r>
              <a:rPr lang="en-US" dirty="0" smtClean="0"/>
              <a:t>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Symptoms</a:t>
            </a:r>
            <a:r>
              <a:rPr lang="en-US" b="1" dirty="0"/>
              <a:t>:</a:t>
            </a:r>
            <a:r>
              <a:rPr lang="en-US" dirty="0"/>
              <a:t> Jaundice (yellow skin/eyes), dark urine, fatigue, nausea, abdominal </a:t>
            </a:r>
            <a:r>
              <a:rPr lang="en-US" dirty="0" smtClean="0"/>
              <a:t>pain.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Treatment</a:t>
            </a:r>
            <a:r>
              <a:rPr lang="en-US" b="1" dirty="0"/>
              <a:t>:</a:t>
            </a:r>
            <a:r>
              <a:rPr lang="en-US" dirty="0"/>
              <a:t> Rest, antiviral drugs (for </a:t>
            </a:r>
            <a:r>
              <a:rPr lang="en-US" dirty="0" err="1"/>
              <a:t>Hep</a:t>
            </a:r>
            <a:r>
              <a:rPr lang="en-US" dirty="0"/>
              <a:t> B &amp; C), vaccines (for </a:t>
            </a:r>
            <a:r>
              <a:rPr lang="en-US" dirty="0" err="1"/>
              <a:t>Hep</a:t>
            </a:r>
            <a:r>
              <a:rPr lang="en-US" dirty="0"/>
              <a:t> A &amp; B), avoid alcohol, supportive care.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917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GIT: Specialized organs for digestion &amp; absorption</a:t>
            </a:r>
          </a:p>
          <a:p>
            <a:r>
              <a:t>Accessory organs: Essential for chemical digestion</a:t>
            </a:r>
          </a:p>
          <a:p>
            <a:r>
              <a:t>Understanding anatomy &amp; physiology aids in diagnosing digestive disorders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Guyton &amp; Hall, Textbook of Medical Physiology</a:t>
            </a:r>
          </a:p>
          <a:p>
            <a:r>
              <a:t>Tortora &amp; Derrickson, Principles of Anatomy &amp; Physiology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108</TotalTime>
  <Words>2813</Words>
  <Application>Microsoft Office PowerPoint</Application>
  <PresentationFormat>On-screen Show (4:3)</PresentationFormat>
  <Paragraphs>295</Paragraphs>
  <Slides>64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8" baseType="lpstr">
      <vt:lpstr>Arial</vt:lpstr>
      <vt:lpstr>Garamond</vt:lpstr>
      <vt:lpstr>Wingdings</vt:lpstr>
      <vt:lpstr>Organic</vt:lpstr>
      <vt:lpstr>Anatomy &amp; Physiology of the Gastrointestinal Tract (GIT)</vt:lpstr>
      <vt:lpstr>Introduction</vt:lpstr>
      <vt:lpstr>Major Parts of the GIT</vt:lpstr>
      <vt:lpstr>Accessory Digestive Organs</vt:lpstr>
      <vt:lpstr>PowerPoint Presentation</vt:lpstr>
      <vt:lpstr>mouth</vt:lpstr>
      <vt:lpstr>1. Mechanical Digestion</vt:lpstr>
      <vt:lpstr>Types of Teeth in Humans</vt:lpstr>
      <vt:lpstr>Types of Teeth in Humans </vt:lpstr>
      <vt:lpstr>PowerPoint Presentation</vt:lpstr>
      <vt:lpstr>2. Chemical Digestion</vt:lpstr>
      <vt:lpstr>Salivary glands</vt:lpstr>
      <vt:lpstr>Types of Salivary Glands</vt:lpstr>
      <vt:lpstr>2. Submandibular Glands </vt:lpstr>
      <vt:lpstr>3. Sublingual Glands </vt:lpstr>
      <vt:lpstr>PowerPoint Presentation</vt:lpstr>
      <vt:lpstr>Functions of Saliva</vt:lpstr>
      <vt:lpstr>pharynx</vt:lpstr>
      <vt:lpstr>Structure of Pharynx </vt:lpstr>
      <vt:lpstr>3.Laryngopharynx (Hypopharynx)</vt:lpstr>
      <vt:lpstr>PowerPoint Presentation</vt:lpstr>
      <vt:lpstr>Functions of Pharynx</vt:lpstr>
      <vt:lpstr>Esophagus (Food Pipe)</vt:lpstr>
      <vt:lpstr>Structure</vt:lpstr>
      <vt:lpstr>PowerPoint Presentation</vt:lpstr>
      <vt:lpstr>Functions</vt:lpstr>
      <vt:lpstr>Stomach</vt:lpstr>
      <vt:lpstr>Parts of the Stomach</vt:lpstr>
      <vt:lpstr>Structure (Layers)</vt:lpstr>
      <vt:lpstr>PowerPoint Presentation</vt:lpstr>
      <vt:lpstr>PowerPoint Presentation</vt:lpstr>
      <vt:lpstr>Functions of the Stomach </vt:lpstr>
      <vt:lpstr>Functions of the Stomach</vt:lpstr>
      <vt:lpstr>Small Intestine</vt:lpstr>
      <vt:lpstr>Parts of the Small Intestine </vt:lpstr>
      <vt:lpstr>Parts of the Small Intestine</vt:lpstr>
      <vt:lpstr>PowerPoint Presentation</vt:lpstr>
      <vt:lpstr>Structure</vt:lpstr>
      <vt:lpstr>PowerPoint Presentation</vt:lpstr>
      <vt:lpstr>Functions of the Small Intestine</vt:lpstr>
      <vt:lpstr>Functions of the Small Intestine</vt:lpstr>
      <vt:lpstr>Large Intestine</vt:lpstr>
      <vt:lpstr>Parts of the Large Intestine</vt:lpstr>
      <vt:lpstr>Parts of the Large Intestine</vt:lpstr>
      <vt:lpstr>PowerPoint Presentation</vt:lpstr>
      <vt:lpstr>Functions of the Large Intestine</vt:lpstr>
      <vt:lpstr>Accessory Organs</vt:lpstr>
      <vt:lpstr>1. Liver </vt:lpstr>
      <vt:lpstr>2. Gallbladder</vt:lpstr>
      <vt:lpstr>3. Pancreas</vt:lpstr>
      <vt:lpstr>PowerPoint Presentation</vt:lpstr>
      <vt:lpstr>Physiology – Digestive Processes</vt:lpstr>
      <vt:lpstr>1. Gastroesophageal Reflux Disease (GERD / Acid Reflux)</vt:lpstr>
      <vt:lpstr>2. Gastritis</vt:lpstr>
      <vt:lpstr>3. Peptic Ulcer (Stomach or Duodenal Ulcer)</vt:lpstr>
      <vt:lpstr>4. Irritable Bowel Syndrome (IBS)</vt:lpstr>
      <vt:lpstr>5. Inflammatory Bowel Disease (IBD – Crohn’s Disease &amp; Ulcerative Colitis)</vt:lpstr>
      <vt:lpstr>6. Constipation</vt:lpstr>
      <vt:lpstr>7. Diarrhea</vt:lpstr>
      <vt:lpstr>8. Hemorrhoids (Piles)</vt:lpstr>
      <vt:lpstr>9. Gallstones (Cholelithiasis)</vt:lpstr>
      <vt:lpstr>10. Hepatitis (A, B, C, etc.)</vt:lpstr>
      <vt:lpstr>Summary</vt:lpstr>
      <vt:lpstr>References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&amp; Physiology of the Gastrointestinal Tract (GIT)</dc:title>
  <dc:subject/>
  <dc:creator/>
  <cp:keywords/>
  <dc:description>generated using python-pptx</dc:description>
  <cp:lastModifiedBy>HP</cp:lastModifiedBy>
  <cp:revision>9</cp:revision>
  <dcterms:created xsi:type="dcterms:W3CDTF">2013-01-27T09:14:16Z</dcterms:created>
  <dcterms:modified xsi:type="dcterms:W3CDTF">2025-08-16T07:31:48Z</dcterms:modified>
  <cp:category/>
</cp:coreProperties>
</file>